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3" r:id="rId1"/>
  </p:sldMasterIdLst>
  <p:notesMasterIdLst>
    <p:notesMasterId r:id="rId35"/>
  </p:notesMasterIdLst>
  <p:handoutMasterIdLst>
    <p:handoutMasterId r:id="rId36"/>
  </p:handoutMasterIdLst>
  <p:sldIdLst>
    <p:sldId id="257" r:id="rId2"/>
    <p:sldId id="395" r:id="rId3"/>
    <p:sldId id="396" r:id="rId4"/>
    <p:sldId id="397" r:id="rId5"/>
    <p:sldId id="398" r:id="rId6"/>
    <p:sldId id="409" r:id="rId7"/>
    <p:sldId id="406" r:id="rId8"/>
    <p:sldId id="417" r:id="rId9"/>
    <p:sldId id="434" r:id="rId10"/>
    <p:sldId id="435" r:id="rId11"/>
    <p:sldId id="433" r:id="rId12"/>
    <p:sldId id="400" r:id="rId13"/>
    <p:sldId id="431" r:id="rId14"/>
    <p:sldId id="425" r:id="rId15"/>
    <p:sldId id="423" r:id="rId16"/>
    <p:sldId id="424" r:id="rId17"/>
    <p:sldId id="426" r:id="rId18"/>
    <p:sldId id="427" r:id="rId19"/>
    <p:sldId id="428" r:id="rId20"/>
    <p:sldId id="405" r:id="rId21"/>
    <p:sldId id="432" r:id="rId22"/>
    <p:sldId id="420" r:id="rId23"/>
    <p:sldId id="429" r:id="rId24"/>
    <p:sldId id="430" r:id="rId25"/>
    <p:sldId id="421" r:id="rId26"/>
    <p:sldId id="422" r:id="rId27"/>
    <p:sldId id="436" r:id="rId28"/>
    <p:sldId id="401" r:id="rId29"/>
    <p:sldId id="437" r:id="rId30"/>
    <p:sldId id="438" r:id="rId31"/>
    <p:sldId id="403" r:id="rId32"/>
    <p:sldId id="402" r:id="rId33"/>
    <p:sldId id="416" r:id="rId34"/>
  </p:sldIdLst>
  <p:sldSz cx="9144000" cy="6858000" type="screen4x3"/>
  <p:notesSz cx="9926638" cy="67976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243" userDrawn="1">
          <p15:clr>
            <a:srgbClr val="A4A3A4"/>
          </p15:clr>
        </p15:guide>
        <p15:guide id="2" pos="2750" userDrawn="1">
          <p15:clr>
            <a:srgbClr val="A4A3A4"/>
          </p15:clr>
        </p15:guide>
        <p15:guide id="3" orient="horz" pos="2192" userDrawn="1">
          <p15:clr>
            <a:srgbClr val="A4A3A4"/>
          </p15:clr>
        </p15:guide>
        <p15:guide id="4" pos="293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CC3300"/>
    <a:srgbClr val="996633"/>
    <a:srgbClr val="009900"/>
    <a:srgbClr val="FF0000"/>
    <a:srgbClr val="0000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2" autoAdjust="0"/>
    <p:restoredTop sz="89220" autoAdjust="0"/>
  </p:normalViewPr>
  <p:slideViewPr>
    <p:cSldViewPr>
      <p:cViewPr varScale="1">
        <p:scale>
          <a:sx n="87" d="100"/>
          <a:sy n="87" d="100"/>
        </p:scale>
        <p:origin x="-134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50"/>
    </p:cViewPr>
  </p:sorterViewPr>
  <p:notesViewPr>
    <p:cSldViewPr>
      <p:cViewPr varScale="1">
        <p:scale>
          <a:sx n="64" d="100"/>
          <a:sy n="64" d="100"/>
        </p:scale>
        <p:origin x="2280" y="72"/>
      </p:cViewPr>
      <p:guideLst>
        <p:guide orient="horz" pos="2192"/>
        <p:guide orient="horz" pos="2142"/>
        <p:guide pos="2932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Dr.%20Mary%20Garvey\Documents\Modules\6CS030\Datasets\Test%20Data.xlsx" TargetMode="External"/></Relationships>
</file>

<file path=ppt/charts/chart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Sheet1!$B$2:$B$57</cx:f>
        <cx:lvl ptCount="56" formatCode="0">
          <cx:pt idx="0">0</cx:pt>
          <cx:pt idx="1">50</cx:pt>
          <cx:pt idx="2">72.480000000000004</cx:pt>
          <cx:pt idx="3">77.760000000000005</cx:pt>
          <cx:pt idx="4">21.880000000000003</cx:pt>
          <cx:pt idx="5">80.599999999999994</cx:pt>
          <cx:pt idx="6">39.68</cx:pt>
          <cx:pt idx="7">39.519999999999996</cx:pt>
          <cx:pt idx="8">61.560000000000002</cx:pt>
          <cx:pt idx="9">62</cx:pt>
          <cx:pt idx="10">54.439999999999998</cx:pt>
          <cx:pt idx="11">89.52000000000001</cx:pt>
          <cx:pt idx="12">53.280000000000001</cx:pt>
          <cx:pt idx="13">59.599999999999994</cx:pt>
          <cx:pt idx="14">89.599999999999994</cx:pt>
          <cx:pt idx="15">53.920000000000002</cx:pt>
          <cx:pt idx="16">56.640000000000001</cx:pt>
          <cx:pt idx="17">0</cx:pt>
          <cx:pt idx="18">16.800000000000001</cx:pt>
          <cx:pt idx="19">47.680000000000007</cx:pt>
          <cx:pt idx="20">0</cx:pt>
          <cx:pt idx="21">85.960000000000008</cx:pt>
          <cx:pt idx="22">82.560000000000002</cx:pt>
          <cx:pt idx="23">69.920000000000002</cx:pt>
          <cx:pt idx="24">45</cx:pt>
          <cx:pt idx="25">67</cx:pt>
          <cx:pt idx="26">61</cx:pt>
          <cx:pt idx="27">40</cx:pt>
          <cx:pt idx="28">67</cx:pt>
          <cx:pt idx="29">67</cx:pt>
          <cx:pt idx="30">65</cx:pt>
          <cx:pt idx="31">50</cx:pt>
          <cx:pt idx="32">61</cx:pt>
          <cx:pt idx="33">66</cx:pt>
          <cx:pt idx="34">61</cx:pt>
          <cx:pt idx="35">13</cx:pt>
          <cx:pt idx="36">66</cx:pt>
          <cx:pt idx="37">68</cx:pt>
          <cx:pt idx="38">48</cx:pt>
          <cx:pt idx="39">51</cx:pt>
          <cx:pt idx="40">67</cx:pt>
          <cx:pt idx="41">48</cx:pt>
          <cx:pt idx="42">48</cx:pt>
          <cx:pt idx="43">52</cx:pt>
          <cx:pt idx="44">42</cx:pt>
          <cx:pt idx="45">90</cx:pt>
          <cx:pt idx="46">61</cx:pt>
          <cx:pt idx="47">62</cx:pt>
          <cx:pt idx="48">72</cx:pt>
          <cx:pt idx="49">66</cx:pt>
          <cx:pt idx="50">95</cx:pt>
          <cx:pt idx="51">42</cx:pt>
          <cx:pt idx="52">4</cx:pt>
          <cx:pt idx="53">33</cx:pt>
          <cx:pt idx="54">98</cx:pt>
          <cx:pt idx="55">57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en-US"/>
              <a:t>Student Results</a:t>
            </a:r>
          </a:p>
        </cx:rich>
      </cx:tx>
    </cx:title>
    <cx:plotArea>
      <cx:plotAreaRegion>
        <cx:series layoutId="clusteredColumn" uniqueId="{A57B1E71-02BD-40C7-9AB3-00DDE0BC1EF0}">
          <cx:tx>
            <cx:txData>
              <cx:f>Sheet1!$B$1</cx:f>
              <cx:v>Result</cx:v>
            </cx:txData>
          </cx:tx>
          <cx:dataId val="0"/>
          <cx:layoutPr>
            <cx:binning intervalClosed="r">
              <cx:binSize val="10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spPr>
    <a:solidFill>
      <a:schemeClr val="bg1"/>
    </a:solidFill>
  </cx:spPr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4FEAE6-C7E6-4132-9795-1790A37B338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B91879-59F8-4982-B461-9A0427E4F677}">
      <dgm:prSet/>
      <dgm:spPr/>
      <dgm:t>
        <a:bodyPr/>
        <a:lstStyle/>
        <a:p>
          <a:r>
            <a:rPr lang="en-GB" smtClean="0"/>
            <a:t>Acquire data</a:t>
          </a:r>
          <a:endParaRPr lang="en-GB" dirty="0" smtClean="0"/>
        </a:p>
      </dgm:t>
    </dgm:pt>
    <dgm:pt modelId="{F29F034F-FACE-4F3B-A75C-652E5E9E8FDF}" type="parTrans" cxnId="{CA80B93D-C353-4ACD-A942-97F8B81269E7}">
      <dgm:prSet/>
      <dgm:spPr/>
      <dgm:t>
        <a:bodyPr/>
        <a:lstStyle/>
        <a:p>
          <a:endParaRPr lang="en-US"/>
        </a:p>
      </dgm:t>
    </dgm:pt>
    <dgm:pt modelId="{D6A02BD3-0D96-4860-921D-E4E50660252D}" type="sibTrans" cxnId="{CA80B93D-C353-4ACD-A942-97F8B81269E7}">
      <dgm:prSet/>
      <dgm:spPr/>
      <dgm:t>
        <a:bodyPr/>
        <a:lstStyle/>
        <a:p>
          <a:endParaRPr lang="en-US"/>
        </a:p>
      </dgm:t>
    </dgm:pt>
    <dgm:pt modelId="{DC7D0031-E87D-4018-9BDF-3C3BF0E9C8F6}">
      <dgm:prSet/>
      <dgm:spPr/>
      <dgm:t>
        <a:bodyPr/>
        <a:lstStyle/>
        <a:p>
          <a:r>
            <a:rPr lang="en-GB" dirty="0" smtClean="0"/>
            <a:t>Prepare or Process data</a:t>
          </a:r>
        </a:p>
      </dgm:t>
    </dgm:pt>
    <dgm:pt modelId="{735832A0-3A8C-457C-8100-5B54846EC49B}" type="parTrans" cxnId="{12A47EA0-3D21-41F0-B38F-E872A38CFD90}">
      <dgm:prSet/>
      <dgm:spPr/>
      <dgm:t>
        <a:bodyPr/>
        <a:lstStyle/>
        <a:p>
          <a:endParaRPr lang="en-US"/>
        </a:p>
      </dgm:t>
    </dgm:pt>
    <dgm:pt modelId="{F8D759E6-9D4E-4B60-AD5A-53FB0732E41E}" type="sibTrans" cxnId="{12A47EA0-3D21-41F0-B38F-E872A38CFD90}">
      <dgm:prSet/>
      <dgm:spPr/>
      <dgm:t>
        <a:bodyPr/>
        <a:lstStyle/>
        <a:p>
          <a:endParaRPr lang="en-US"/>
        </a:p>
      </dgm:t>
    </dgm:pt>
    <dgm:pt modelId="{87CBFBBA-6629-45E9-BAB7-5790AD9E0251}">
      <dgm:prSet/>
      <dgm:spPr/>
      <dgm:t>
        <a:bodyPr/>
        <a:lstStyle/>
        <a:p>
          <a:r>
            <a:rPr lang="en-GB" smtClean="0"/>
            <a:t>Analyse data </a:t>
          </a:r>
          <a:endParaRPr lang="en-GB" dirty="0" smtClean="0"/>
        </a:p>
      </dgm:t>
    </dgm:pt>
    <dgm:pt modelId="{B591A259-921E-4F71-8A13-D1B6A251FBD2}" type="parTrans" cxnId="{C7ACB888-342C-45F8-AD81-B13AC49F0B2A}">
      <dgm:prSet/>
      <dgm:spPr/>
      <dgm:t>
        <a:bodyPr/>
        <a:lstStyle/>
        <a:p>
          <a:endParaRPr lang="en-US"/>
        </a:p>
      </dgm:t>
    </dgm:pt>
    <dgm:pt modelId="{15839EBA-16D3-4CF5-A682-A8D91B484132}" type="sibTrans" cxnId="{C7ACB888-342C-45F8-AD81-B13AC49F0B2A}">
      <dgm:prSet/>
      <dgm:spPr/>
      <dgm:t>
        <a:bodyPr/>
        <a:lstStyle/>
        <a:p>
          <a:endParaRPr lang="en-US"/>
        </a:p>
      </dgm:t>
    </dgm:pt>
    <dgm:pt modelId="{B5CE88C6-B615-4661-AE32-E189E9B91326}">
      <dgm:prSet/>
      <dgm:spPr/>
      <dgm:t>
        <a:bodyPr/>
        <a:lstStyle/>
        <a:p>
          <a:r>
            <a:rPr lang="en-GB" dirty="0" smtClean="0"/>
            <a:t>Report or visualise data</a:t>
          </a:r>
        </a:p>
      </dgm:t>
    </dgm:pt>
    <dgm:pt modelId="{7E643A3A-463C-42CD-90D0-07C36C884503}" type="parTrans" cxnId="{544D18F1-7697-4300-98F9-48F2ECB2D918}">
      <dgm:prSet/>
      <dgm:spPr/>
      <dgm:t>
        <a:bodyPr/>
        <a:lstStyle/>
        <a:p>
          <a:endParaRPr lang="en-US"/>
        </a:p>
      </dgm:t>
    </dgm:pt>
    <dgm:pt modelId="{FF379483-595D-477F-A8E2-F02DCF178A0F}" type="sibTrans" cxnId="{544D18F1-7697-4300-98F9-48F2ECB2D918}">
      <dgm:prSet/>
      <dgm:spPr/>
      <dgm:t>
        <a:bodyPr/>
        <a:lstStyle/>
        <a:p>
          <a:endParaRPr lang="en-US"/>
        </a:p>
      </dgm:t>
    </dgm:pt>
    <dgm:pt modelId="{CEE923A4-4999-4665-8132-EBA8238DFF53}">
      <dgm:prSet/>
      <dgm:spPr/>
      <dgm:t>
        <a:bodyPr/>
        <a:lstStyle/>
        <a:p>
          <a:r>
            <a:rPr lang="en-GB" smtClean="0"/>
            <a:t>Act</a:t>
          </a:r>
          <a:endParaRPr lang="en-GB" dirty="0" smtClean="0"/>
        </a:p>
      </dgm:t>
    </dgm:pt>
    <dgm:pt modelId="{2644B36F-635D-4191-805C-3C5D79932043}" type="parTrans" cxnId="{8AD0CC36-0848-4A65-ABA0-0C8CD72213D3}">
      <dgm:prSet/>
      <dgm:spPr/>
      <dgm:t>
        <a:bodyPr/>
        <a:lstStyle/>
        <a:p>
          <a:endParaRPr lang="en-US"/>
        </a:p>
      </dgm:t>
    </dgm:pt>
    <dgm:pt modelId="{56C3F98E-63FB-491C-AE3B-7FFA4965FDC0}" type="sibTrans" cxnId="{8AD0CC36-0848-4A65-ABA0-0C8CD72213D3}">
      <dgm:prSet/>
      <dgm:spPr/>
      <dgm:t>
        <a:bodyPr/>
        <a:lstStyle/>
        <a:p>
          <a:endParaRPr lang="en-US"/>
        </a:p>
      </dgm:t>
    </dgm:pt>
    <dgm:pt modelId="{5E73B7BF-093B-46F9-ABEE-96B053B57252}" type="pres">
      <dgm:prSet presAssocID="{434FEAE6-C7E6-4132-9795-1790A37B338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6E94908-7FF8-455A-BB76-1C017EF7EBA0}" type="pres">
      <dgm:prSet presAssocID="{6BB91879-59F8-4982-B461-9A0427E4F677}" presName="dummy" presStyleCnt="0"/>
      <dgm:spPr/>
    </dgm:pt>
    <dgm:pt modelId="{363E17EC-5F78-4330-97E7-9A0467D02CFA}" type="pres">
      <dgm:prSet presAssocID="{6BB91879-59F8-4982-B461-9A0427E4F677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96D88BC-F679-4EB1-A09D-F61B8CC0D951}" type="pres">
      <dgm:prSet presAssocID="{D6A02BD3-0D96-4860-921D-E4E50660252D}" presName="sibTrans" presStyleLbl="node1" presStyleIdx="0" presStyleCnt="5"/>
      <dgm:spPr/>
      <dgm:t>
        <a:bodyPr/>
        <a:lstStyle/>
        <a:p>
          <a:endParaRPr lang="en-GB"/>
        </a:p>
      </dgm:t>
    </dgm:pt>
    <dgm:pt modelId="{E077B774-3413-4316-B6BC-DB069BF0A6E7}" type="pres">
      <dgm:prSet presAssocID="{DC7D0031-E87D-4018-9BDF-3C3BF0E9C8F6}" presName="dummy" presStyleCnt="0"/>
      <dgm:spPr/>
    </dgm:pt>
    <dgm:pt modelId="{C5D0A60A-B87E-448A-8DC8-1EBD8E74F2DB}" type="pres">
      <dgm:prSet presAssocID="{DC7D0031-E87D-4018-9BDF-3C3BF0E9C8F6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69990BD-8736-4573-BA7C-2545531BE226}" type="pres">
      <dgm:prSet presAssocID="{F8D759E6-9D4E-4B60-AD5A-53FB0732E41E}" presName="sibTrans" presStyleLbl="node1" presStyleIdx="1" presStyleCnt="5"/>
      <dgm:spPr/>
      <dgm:t>
        <a:bodyPr/>
        <a:lstStyle/>
        <a:p>
          <a:endParaRPr lang="en-GB"/>
        </a:p>
      </dgm:t>
    </dgm:pt>
    <dgm:pt modelId="{D896864D-4652-4B77-A451-C9B42567F8CF}" type="pres">
      <dgm:prSet presAssocID="{87CBFBBA-6629-45E9-BAB7-5790AD9E0251}" presName="dummy" presStyleCnt="0"/>
      <dgm:spPr/>
    </dgm:pt>
    <dgm:pt modelId="{558480A5-B2BA-4F6F-9028-034EEDA76D0A}" type="pres">
      <dgm:prSet presAssocID="{87CBFBBA-6629-45E9-BAB7-5790AD9E0251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03CE22B-9154-400A-B728-92AE1F918F5F}" type="pres">
      <dgm:prSet presAssocID="{15839EBA-16D3-4CF5-A682-A8D91B484132}" presName="sibTrans" presStyleLbl="node1" presStyleIdx="2" presStyleCnt="5"/>
      <dgm:spPr/>
      <dgm:t>
        <a:bodyPr/>
        <a:lstStyle/>
        <a:p>
          <a:endParaRPr lang="en-GB"/>
        </a:p>
      </dgm:t>
    </dgm:pt>
    <dgm:pt modelId="{214B5417-E716-44D0-8BBE-8C70CD521246}" type="pres">
      <dgm:prSet presAssocID="{B5CE88C6-B615-4661-AE32-E189E9B91326}" presName="dummy" presStyleCnt="0"/>
      <dgm:spPr/>
    </dgm:pt>
    <dgm:pt modelId="{78EED05F-6527-476E-AEA2-98A5990BDF09}" type="pres">
      <dgm:prSet presAssocID="{B5CE88C6-B615-4661-AE32-E189E9B91326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2269AD-4FF7-4C68-B172-998D421B2EE1}" type="pres">
      <dgm:prSet presAssocID="{FF379483-595D-477F-A8E2-F02DCF178A0F}" presName="sibTrans" presStyleLbl="node1" presStyleIdx="3" presStyleCnt="5"/>
      <dgm:spPr/>
      <dgm:t>
        <a:bodyPr/>
        <a:lstStyle/>
        <a:p>
          <a:endParaRPr lang="en-GB"/>
        </a:p>
      </dgm:t>
    </dgm:pt>
    <dgm:pt modelId="{6947446F-5077-40FD-A2B9-DD11FD66FCF6}" type="pres">
      <dgm:prSet presAssocID="{CEE923A4-4999-4665-8132-EBA8238DFF53}" presName="dummy" presStyleCnt="0"/>
      <dgm:spPr/>
    </dgm:pt>
    <dgm:pt modelId="{25F1C464-27BD-4859-B84D-F958DEA13243}" type="pres">
      <dgm:prSet presAssocID="{CEE923A4-4999-4665-8132-EBA8238DFF53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2C81F79-3946-4D19-845A-3EB3A26EDCA7}" type="pres">
      <dgm:prSet presAssocID="{56C3F98E-63FB-491C-AE3B-7FFA4965FDC0}" presName="sibTrans" presStyleLbl="node1" presStyleIdx="4" presStyleCnt="5"/>
      <dgm:spPr/>
      <dgm:t>
        <a:bodyPr/>
        <a:lstStyle/>
        <a:p>
          <a:endParaRPr lang="en-GB"/>
        </a:p>
      </dgm:t>
    </dgm:pt>
  </dgm:ptLst>
  <dgm:cxnLst>
    <dgm:cxn modelId="{C7ACB888-342C-45F8-AD81-B13AC49F0B2A}" srcId="{434FEAE6-C7E6-4132-9795-1790A37B338C}" destId="{87CBFBBA-6629-45E9-BAB7-5790AD9E0251}" srcOrd="2" destOrd="0" parTransId="{B591A259-921E-4F71-8A13-D1B6A251FBD2}" sibTransId="{15839EBA-16D3-4CF5-A682-A8D91B484132}"/>
    <dgm:cxn modelId="{8AD0CC36-0848-4A65-ABA0-0C8CD72213D3}" srcId="{434FEAE6-C7E6-4132-9795-1790A37B338C}" destId="{CEE923A4-4999-4665-8132-EBA8238DFF53}" srcOrd="4" destOrd="0" parTransId="{2644B36F-635D-4191-805C-3C5D79932043}" sibTransId="{56C3F98E-63FB-491C-AE3B-7FFA4965FDC0}"/>
    <dgm:cxn modelId="{CFD407C1-1CCA-4F83-877C-21EDFD535106}" type="presOf" srcId="{FF379483-595D-477F-A8E2-F02DCF178A0F}" destId="{412269AD-4FF7-4C68-B172-998D421B2EE1}" srcOrd="0" destOrd="0" presId="urn:microsoft.com/office/officeart/2005/8/layout/cycle1"/>
    <dgm:cxn modelId="{72DAE888-82B1-4ED6-89B8-65CB80C0FD63}" type="presOf" srcId="{DC7D0031-E87D-4018-9BDF-3C3BF0E9C8F6}" destId="{C5D0A60A-B87E-448A-8DC8-1EBD8E74F2DB}" srcOrd="0" destOrd="0" presId="urn:microsoft.com/office/officeart/2005/8/layout/cycle1"/>
    <dgm:cxn modelId="{4AE3AB7F-1CD3-46C0-B775-71912DC02F95}" type="presOf" srcId="{434FEAE6-C7E6-4132-9795-1790A37B338C}" destId="{5E73B7BF-093B-46F9-ABEE-96B053B57252}" srcOrd="0" destOrd="0" presId="urn:microsoft.com/office/officeart/2005/8/layout/cycle1"/>
    <dgm:cxn modelId="{CACC2C8C-FEA0-40B1-8D70-9664CA121948}" type="presOf" srcId="{15839EBA-16D3-4CF5-A682-A8D91B484132}" destId="{A03CE22B-9154-400A-B728-92AE1F918F5F}" srcOrd="0" destOrd="0" presId="urn:microsoft.com/office/officeart/2005/8/layout/cycle1"/>
    <dgm:cxn modelId="{B4BACCFB-6431-4458-83D7-813E85817E20}" type="presOf" srcId="{CEE923A4-4999-4665-8132-EBA8238DFF53}" destId="{25F1C464-27BD-4859-B84D-F958DEA13243}" srcOrd="0" destOrd="0" presId="urn:microsoft.com/office/officeart/2005/8/layout/cycle1"/>
    <dgm:cxn modelId="{D7FD5BFA-BF96-4588-A890-093B2F24E9C8}" type="presOf" srcId="{B5CE88C6-B615-4661-AE32-E189E9B91326}" destId="{78EED05F-6527-476E-AEA2-98A5990BDF09}" srcOrd="0" destOrd="0" presId="urn:microsoft.com/office/officeart/2005/8/layout/cycle1"/>
    <dgm:cxn modelId="{12A47EA0-3D21-41F0-B38F-E872A38CFD90}" srcId="{434FEAE6-C7E6-4132-9795-1790A37B338C}" destId="{DC7D0031-E87D-4018-9BDF-3C3BF0E9C8F6}" srcOrd="1" destOrd="0" parTransId="{735832A0-3A8C-457C-8100-5B54846EC49B}" sibTransId="{F8D759E6-9D4E-4B60-AD5A-53FB0732E41E}"/>
    <dgm:cxn modelId="{1117958D-72D9-47EB-90C5-E086D5E3F4F6}" type="presOf" srcId="{6BB91879-59F8-4982-B461-9A0427E4F677}" destId="{363E17EC-5F78-4330-97E7-9A0467D02CFA}" srcOrd="0" destOrd="0" presId="urn:microsoft.com/office/officeart/2005/8/layout/cycle1"/>
    <dgm:cxn modelId="{D11BBA5F-1E60-49D2-A99D-B5545781ACCE}" type="presOf" srcId="{D6A02BD3-0D96-4860-921D-E4E50660252D}" destId="{496D88BC-F679-4EB1-A09D-F61B8CC0D951}" srcOrd="0" destOrd="0" presId="urn:microsoft.com/office/officeart/2005/8/layout/cycle1"/>
    <dgm:cxn modelId="{544D18F1-7697-4300-98F9-48F2ECB2D918}" srcId="{434FEAE6-C7E6-4132-9795-1790A37B338C}" destId="{B5CE88C6-B615-4661-AE32-E189E9B91326}" srcOrd="3" destOrd="0" parTransId="{7E643A3A-463C-42CD-90D0-07C36C884503}" sibTransId="{FF379483-595D-477F-A8E2-F02DCF178A0F}"/>
    <dgm:cxn modelId="{72A0421F-3E1F-43E6-A6EA-16DAA9B721AF}" type="presOf" srcId="{87CBFBBA-6629-45E9-BAB7-5790AD9E0251}" destId="{558480A5-B2BA-4F6F-9028-034EEDA76D0A}" srcOrd="0" destOrd="0" presId="urn:microsoft.com/office/officeart/2005/8/layout/cycle1"/>
    <dgm:cxn modelId="{CA80B93D-C353-4ACD-A942-97F8B81269E7}" srcId="{434FEAE6-C7E6-4132-9795-1790A37B338C}" destId="{6BB91879-59F8-4982-B461-9A0427E4F677}" srcOrd="0" destOrd="0" parTransId="{F29F034F-FACE-4F3B-A75C-652E5E9E8FDF}" sibTransId="{D6A02BD3-0D96-4860-921D-E4E50660252D}"/>
    <dgm:cxn modelId="{E067B510-BEEE-438D-AE83-D32A710C8869}" type="presOf" srcId="{56C3F98E-63FB-491C-AE3B-7FFA4965FDC0}" destId="{12C81F79-3946-4D19-845A-3EB3A26EDCA7}" srcOrd="0" destOrd="0" presId="urn:microsoft.com/office/officeart/2005/8/layout/cycle1"/>
    <dgm:cxn modelId="{C050C60C-4DA6-422A-84F4-6B6402796F31}" type="presOf" srcId="{F8D759E6-9D4E-4B60-AD5A-53FB0732E41E}" destId="{469990BD-8736-4573-BA7C-2545531BE226}" srcOrd="0" destOrd="0" presId="urn:microsoft.com/office/officeart/2005/8/layout/cycle1"/>
    <dgm:cxn modelId="{CF573240-2791-4C97-8ADC-C7F96B20AA19}" type="presParOf" srcId="{5E73B7BF-093B-46F9-ABEE-96B053B57252}" destId="{56E94908-7FF8-455A-BB76-1C017EF7EBA0}" srcOrd="0" destOrd="0" presId="urn:microsoft.com/office/officeart/2005/8/layout/cycle1"/>
    <dgm:cxn modelId="{20350A95-2581-4C5C-A301-31BF436A9F30}" type="presParOf" srcId="{5E73B7BF-093B-46F9-ABEE-96B053B57252}" destId="{363E17EC-5F78-4330-97E7-9A0467D02CFA}" srcOrd="1" destOrd="0" presId="urn:microsoft.com/office/officeart/2005/8/layout/cycle1"/>
    <dgm:cxn modelId="{6A0AE7E0-B6A8-4060-8F1C-708E8C60EF95}" type="presParOf" srcId="{5E73B7BF-093B-46F9-ABEE-96B053B57252}" destId="{496D88BC-F679-4EB1-A09D-F61B8CC0D951}" srcOrd="2" destOrd="0" presId="urn:microsoft.com/office/officeart/2005/8/layout/cycle1"/>
    <dgm:cxn modelId="{0B6CDD13-D7F1-41FB-B651-459A1FBC04BA}" type="presParOf" srcId="{5E73B7BF-093B-46F9-ABEE-96B053B57252}" destId="{E077B774-3413-4316-B6BC-DB069BF0A6E7}" srcOrd="3" destOrd="0" presId="urn:microsoft.com/office/officeart/2005/8/layout/cycle1"/>
    <dgm:cxn modelId="{BD66FCBE-9146-4759-9441-CFB157A58979}" type="presParOf" srcId="{5E73B7BF-093B-46F9-ABEE-96B053B57252}" destId="{C5D0A60A-B87E-448A-8DC8-1EBD8E74F2DB}" srcOrd="4" destOrd="0" presId="urn:microsoft.com/office/officeart/2005/8/layout/cycle1"/>
    <dgm:cxn modelId="{69A2CF00-4D84-422D-94B4-12F4A341F486}" type="presParOf" srcId="{5E73B7BF-093B-46F9-ABEE-96B053B57252}" destId="{469990BD-8736-4573-BA7C-2545531BE226}" srcOrd="5" destOrd="0" presId="urn:microsoft.com/office/officeart/2005/8/layout/cycle1"/>
    <dgm:cxn modelId="{BDB0E3D2-4EAE-4D66-A08B-3C089280F961}" type="presParOf" srcId="{5E73B7BF-093B-46F9-ABEE-96B053B57252}" destId="{D896864D-4652-4B77-A451-C9B42567F8CF}" srcOrd="6" destOrd="0" presId="urn:microsoft.com/office/officeart/2005/8/layout/cycle1"/>
    <dgm:cxn modelId="{BC116B14-D266-4B33-9908-03586C4F735E}" type="presParOf" srcId="{5E73B7BF-093B-46F9-ABEE-96B053B57252}" destId="{558480A5-B2BA-4F6F-9028-034EEDA76D0A}" srcOrd="7" destOrd="0" presId="urn:microsoft.com/office/officeart/2005/8/layout/cycle1"/>
    <dgm:cxn modelId="{5F2E458B-650F-409D-90F2-695F5064990D}" type="presParOf" srcId="{5E73B7BF-093B-46F9-ABEE-96B053B57252}" destId="{A03CE22B-9154-400A-B728-92AE1F918F5F}" srcOrd="8" destOrd="0" presId="urn:microsoft.com/office/officeart/2005/8/layout/cycle1"/>
    <dgm:cxn modelId="{8D5123B1-F49C-44DC-A5DE-F4C3936EA67C}" type="presParOf" srcId="{5E73B7BF-093B-46F9-ABEE-96B053B57252}" destId="{214B5417-E716-44D0-8BBE-8C70CD521246}" srcOrd="9" destOrd="0" presId="urn:microsoft.com/office/officeart/2005/8/layout/cycle1"/>
    <dgm:cxn modelId="{504AF8A2-7A8E-4534-B923-689D102D9A76}" type="presParOf" srcId="{5E73B7BF-093B-46F9-ABEE-96B053B57252}" destId="{78EED05F-6527-476E-AEA2-98A5990BDF09}" srcOrd="10" destOrd="0" presId="urn:microsoft.com/office/officeart/2005/8/layout/cycle1"/>
    <dgm:cxn modelId="{DD70ACB6-7A55-469A-8353-9F243ED4E449}" type="presParOf" srcId="{5E73B7BF-093B-46F9-ABEE-96B053B57252}" destId="{412269AD-4FF7-4C68-B172-998D421B2EE1}" srcOrd="11" destOrd="0" presId="urn:microsoft.com/office/officeart/2005/8/layout/cycle1"/>
    <dgm:cxn modelId="{D77313E6-6D2B-44EA-8966-F78BC2F22A9F}" type="presParOf" srcId="{5E73B7BF-093B-46F9-ABEE-96B053B57252}" destId="{6947446F-5077-40FD-A2B9-DD11FD66FCF6}" srcOrd="12" destOrd="0" presId="urn:microsoft.com/office/officeart/2005/8/layout/cycle1"/>
    <dgm:cxn modelId="{0B21CD7A-A5CA-491B-99A2-B49D54A6960F}" type="presParOf" srcId="{5E73B7BF-093B-46F9-ABEE-96B053B57252}" destId="{25F1C464-27BD-4859-B84D-F958DEA13243}" srcOrd="13" destOrd="0" presId="urn:microsoft.com/office/officeart/2005/8/layout/cycle1"/>
    <dgm:cxn modelId="{BD7FF580-B8D4-40C2-A4DD-C1905AF1A60D}" type="presParOf" srcId="{5E73B7BF-093B-46F9-ABEE-96B053B57252}" destId="{12C81F79-3946-4D19-845A-3EB3A26EDCA7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E17EC-5F78-4330-97E7-9A0467D02CFA}">
      <dsp:nvSpPr>
        <dsp:cNvPr id="0" name=""/>
        <dsp:cNvSpPr/>
      </dsp:nvSpPr>
      <dsp:spPr>
        <a:xfrm>
          <a:off x="4386176" y="33156"/>
          <a:ext cx="1103785" cy="1103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smtClean="0"/>
            <a:t>Acquire data</a:t>
          </a:r>
          <a:endParaRPr lang="en-GB" sz="2000" kern="1200" dirty="0" smtClean="0"/>
        </a:p>
      </dsp:txBody>
      <dsp:txXfrm>
        <a:off x="4386176" y="33156"/>
        <a:ext cx="1103785" cy="1103785"/>
      </dsp:txXfrm>
    </dsp:sp>
    <dsp:sp modelId="{496D88BC-F679-4EB1-A09D-F61B8CC0D951}">
      <dsp:nvSpPr>
        <dsp:cNvPr id="0" name=""/>
        <dsp:cNvSpPr/>
      </dsp:nvSpPr>
      <dsp:spPr>
        <a:xfrm>
          <a:off x="1786221" y="808"/>
          <a:ext cx="4142756" cy="4142756"/>
        </a:xfrm>
        <a:prstGeom prst="circularArrow">
          <a:avLst>
            <a:gd name="adj1" fmla="val 5196"/>
            <a:gd name="adj2" fmla="val 335576"/>
            <a:gd name="adj3" fmla="val 21294615"/>
            <a:gd name="adj4" fmla="val 19765036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0A60A-B87E-448A-8DC8-1EBD8E74F2DB}">
      <dsp:nvSpPr>
        <dsp:cNvPr id="0" name=""/>
        <dsp:cNvSpPr/>
      </dsp:nvSpPr>
      <dsp:spPr>
        <a:xfrm>
          <a:off x="5053942" y="2088330"/>
          <a:ext cx="1103785" cy="1103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Prepare or Process data</a:t>
          </a:r>
        </a:p>
      </dsp:txBody>
      <dsp:txXfrm>
        <a:off x="5053942" y="2088330"/>
        <a:ext cx="1103785" cy="1103785"/>
      </dsp:txXfrm>
    </dsp:sp>
    <dsp:sp modelId="{469990BD-8736-4573-BA7C-2545531BE226}">
      <dsp:nvSpPr>
        <dsp:cNvPr id="0" name=""/>
        <dsp:cNvSpPr/>
      </dsp:nvSpPr>
      <dsp:spPr>
        <a:xfrm>
          <a:off x="1786221" y="808"/>
          <a:ext cx="4142756" cy="4142756"/>
        </a:xfrm>
        <a:prstGeom prst="circularArrow">
          <a:avLst>
            <a:gd name="adj1" fmla="val 5196"/>
            <a:gd name="adj2" fmla="val 335576"/>
            <a:gd name="adj3" fmla="val 4016121"/>
            <a:gd name="adj4" fmla="val 2252126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480A5-B2BA-4F6F-9028-034EEDA76D0A}">
      <dsp:nvSpPr>
        <dsp:cNvPr id="0" name=""/>
        <dsp:cNvSpPr/>
      </dsp:nvSpPr>
      <dsp:spPr>
        <a:xfrm>
          <a:off x="3305707" y="3358497"/>
          <a:ext cx="1103785" cy="1103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smtClean="0"/>
            <a:t>Analyse data </a:t>
          </a:r>
          <a:endParaRPr lang="en-GB" sz="2000" kern="1200" dirty="0" smtClean="0"/>
        </a:p>
      </dsp:txBody>
      <dsp:txXfrm>
        <a:off x="3305707" y="3358497"/>
        <a:ext cx="1103785" cy="1103785"/>
      </dsp:txXfrm>
    </dsp:sp>
    <dsp:sp modelId="{A03CE22B-9154-400A-B728-92AE1F918F5F}">
      <dsp:nvSpPr>
        <dsp:cNvPr id="0" name=""/>
        <dsp:cNvSpPr/>
      </dsp:nvSpPr>
      <dsp:spPr>
        <a:xfrm>
          <a:off x="1786221" y="808"/>
          <a:ext cx="4142756" cy="4142756"/>
        </a:xfrm>
        <a:prstGeom prst="circularArrow">
          <a:avLst>
            <a:gd name="adj1" fmla="val 5196"/>
            <a:gd name="adj2" fmla="val 335576"/>
            <a:gd name="adj3" fmla="val 8212298"/>
            <a:gd name="adj4" fmla="val 6448303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ED05F-6527-476E-AEA2-98A5990BDF09}">
      <dsp:nvSpPr>
        <dsp:cNvPr id="0" name=""/>
        <dsp:cNvSpPr/>
      </dsp:nvSpPr>
      <dsp:spPr>
        <a:xfrm>
          <a:off x="1557471" y="2088330"/>
          <a:ext cx="1103785" cy="1103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Report or visualise data</a:t>
          </a:r>
        </a:p>
      </dsp:txBody>
      <dsp:txXfrm>
        <a:off x="1557471" y="2088330"/>
        <a:ext cx="1103785" cy="1103785"/>
      </dsp:txXfrm>
    </dsp:sp>
    <dsp:sp modelId="{412269AD-4FF7-4C68-B172-998D421B2EE1}">
      <dsp:nvSpPr>
        <dsp:cNvPr id="0" name=""/>
        <dsp:cNvSpPr/>
      </dsp:nvSpPr>
      <dsp:spPr>
        <a:xfrm>
          <a:off x="1786221" y="808"/>
          <a:ext cx="4142756" cy="4142756"/>
        </a:xfrm>
        <a:prstGeom prst="circularArrow">
          <a:avLst>
            <a:gd name="adj1" fmla="val 5196"/>
            <a:gd name="adj2" fmla="val 335576"/>
            <a:gd name="adj3" fmla="val 12299388"/>
            <a:gd name="adj4" fmla="val 10769809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1C464-27BD-4859-B84D-F958DEA13243}">
      <dsp:nvSpPr>
        <dsp:cNvPr id="0" name=""/>
        <dsp:cNvSpPr/>
      </dsp:nvSpPr>
      <dsp:spPr>
        <a:xfrm>
          <a:off x="2225238" y="33156"/>
          <a:ext cx="1103785" cy="1103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smtClean="0"/>
            <a:t>Act</a:t>
          </a:r>
          <a:endParaRPr lang="en-GB" sz="2000" kern="1200" dirty="0" smtClean="0"/>
        </a:p>
      </dsp:txBody>
      <dsp:txXfrm>
        <a:off x="2225238" y="33156"/>
        <a:ext cx="1103785" cy="1103785"/>
      </dsp:txXfrm>
    </dsp:sp>
    <dsp:sp modelId="{12C81F79-3946-4D19-845A-3EB3A26EDCA7}">
      <dsp:nvSpPr>
        <dsp:cNvPr id="0" name=""/>
        <dsp:cNvSpPr/>
      </dsp:nvSpPr>
      <dsp:spPr>
        <a:xfrm>
          <a:off x="1786221" y="808"/>
          <a:ext cx="4142756" cy="4142756"/>
        </a:xfrm>
        <a:prstGeom prst="circularArrow">
          <a:avLst>
            <a:gd name="adj1" fmla="val 5196"/>
            <a:gd name="adj2" fmla="val 335576"/>
            <a:gd name="adj3" fmla="val 16867105"/>
            <a:gd name="adj4" fmla="val 15197319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431260"/>
            <a:ext cx="4358614" cy="366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79" tIns="45790" rIns="91579" bIns="45790" numCol="1" anchor="b" anchorCtr="0" compatLnSpc="1">
            <a:prstTxWarp prst="textNoShape">
              <a:avLst/>
            </a:prstTxWarp>
          </a:bodyPr>
          <a:lstStyle>
            <a:lvl1pPr defTabSz="915410">
              <a:defRPr sz="800">
                <a:latin typeface="Tahoma" pitchFamily="34" charset="0"/>
              </a:defRPr>
            </a:lvl1pPr>
          </a:lstStyle>
          <a:p>
            <a:r>
              <a:rPr lang="en-GB" dirty="0" smtClean="0"/>
              <a:t>6CS030 Lecture 2</a:t>
            </a:r>
            <a:endParaRPr lang="en-GB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88578" y="6431260"/>
            <a:ext cx="4357033" cy="366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79" tIns="45790" rIns="91579" bIns="45790" numCol="1" anchor="b" anchorCtr="0" compatLnSpc="1">
            <a:prstTxWarp prst="textNoShape">
              <a:avLst/>
            </a:prstTxWarp>
          </a:bodyPr>
          <a:lstStyle>
            <a:lvl1pPr algn="r" defTabSz="915410">
              <a:defRPr sz="800">
                <a:latin typeface="Tahoma" pitchFamily="34" charset="0"/>
              </a:defRPr>
            </a:lvl1pPr>
          </a:lstStyle>
          <a:p>
            <a:fld id="{BBF603E6-640E-4C3A-804B-29879E0F9C22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954890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239" y="3240899"/>
            <a:ext cx="7280167" cy="3071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611" tIns="44510" rIns="90611" bIns="445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82963" y="593725"/>
            <a:ext cx="3167062" cy="2374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98951237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7620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5800" y="528638"/>
            <a:ext cx="3379788" cy="25336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2248" y="3220368"/>
            <a:ext cx="7202701" cy="306242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567" tIns="45783" rIns="91567" bIns="45783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https://statsdirect.com/help/content/basics/measurement_scales.htm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0871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027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Statistics data from: https://www.gov.uk/government/statistics/english-indices-of-deprivation-2015</a:t>
            </a:r>
          </a:p>
          <a:p>
            <a:endParaRPr lang="en-GB" dirty="0" smtClean="0"/>
          </a:p>
          <a:p>
            <a:r>
              <a:rPr lang="en-GB" dirty="0" smtClean="0"/>
              <a:t>Local</a:t>
            </a:r>
            <a:r>
              <a:rPr lang="en-GB" baseline="0" dirty="0" smtClean="0"/>
              <a:t> images from: http://ajrae.staff.shef.ac.uk/imd15/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7949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http://onlinestatbook.com/2/graphing_distributions/boxplots.html</a:t>
            </a:r>
          </a:p>
          <a:p>
            <a:r>
              <a:rPr lang="en-GB" dirty="0" smtClean="0"/>
              <a:t>https://www.dummies.com/education/math/statistics/box-and-whisker-charts-for-excel/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4428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Bat Conservation Trust dataset from the National Biodiversity Network (NBN) http://www.nbn.org.uk/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Need to register to obtain data.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879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WS – give examples of messy</a:t>
            </a:r>
            <a:r>
              <a:rPr lang="en-GB" baseline="0" dirty="0" smtClean="0"/>
              <a:t> data</a:t>
            </a:r>
          </a:p>
          <a:p>
            <a:endParaRPr lang="en-GB" baseline="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8322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Kim, W., Choi, B. J., Hong, E. K., Kim, S. K. and Lee, D. (2003) ‘A taxonomy of dirty data’, 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Data Mining and Knowledge Discovery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vol. 7, no. 1, pp. 81–99. In library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0" marR="0" indent="0" algn="l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Search for: “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 taxonomy of dirty data” in the Library resources: https://librarysearch.wlv.ac.uk/</a:t>
            </a:r>
          </a:p>
          <a:p>
            <a:pPr marL="0" marR="0" indent="0" algn="l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954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626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32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07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https://aws.amazon.com/datapipeline/</a:t>
            </a:r>
          </a:p>
          <a:p>
            <a:r>
              <a:rPr lang="en-GB" dirty="0" smtClean="0"/>
              <a:t>https://docs.aws.amazon.com/datapipeline/latest/DeveloperGuide/what-is-datapipeline.html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867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573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503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https://www.tes.com/teaching-resource/the-data-handling-cycle-6191454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3724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905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697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Coursera</a:t>
            </a:r>
            <a:r>
              <a:rPr lang="en-GB" baseline="0" dirty="0" smtClean="0"/>
              <a:t> quote – Big Data course</a:t>
            </a:r>
          </a:p>
          <a:p>
            <a:r>
              <a:rPr lang="en-GB" baseline="0" dirty="0" smtClean="0"/>
              <a:t>https://www.dailystar.co.uk/news/latest-news/461701/facebook-one-billion-logins</a:t>
            </a:r>
          </a:p>
          <a:p>
            <a:r>
              <a:rPr lang="en-GB" baseline="0" dirty="0" smtClean="0"/>
              <a:t>https://www.business-standard.com/article/news-ians/facebook-records-one-billion-logins-in-a-day-115082800461_1.html</a:t>
            </a:r>
          </a:p>
          <a:p>
            <a:r>
              <a:rPr lang="en-GB" dirty="0" smtClean="0"/>
              <a:t>https://www.telegraph.co.uk/technology/2017/05/03/facebook-approaches-2-billion-users/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7431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DBMS: MySQL,</a:t>
            </a:r>
            <a:r>
              <a:rPr lang="en-GB" baseline="0" dirty="0" smtClean="0"/>
              <a:t> Oracle and PostgreSQL</a:t>
            </a:r>
          </a:p>
          <a:p>
            <a:r>
              <a:rPr lang="en-GB" baseline="0" dirty="0" smtClean="0"/>
              <a:t>Text file and spreadsheet: </a:t>
            </a:r>
            <a:r>
              <a:rPr lang="en-GB" baseline="0" dirty="0" err="1" smtClean="0"/>
              <a:t>NotePad</a:t>
            </a:r>
            <a:r>
              <a:rPr lang="en-GB" baseline="0" dirty="0" smtClean="0"/>
              <a:t>++ and Excel</a:t>
            </a:r>
          </a:p>
          <a:p>
            <a:r>
              <a:rPr lang="en-GB" baseline="0" dirty="0" smtClean="0"/>
              <a:t>Scripting languages: Ruby, JavaScript, Perl, Python and PHP</a:t>
            </a:r>
          </a:p>
          <a:p>
            <a:r>
              <a:rPr lang="en-GB" baseline="0" dirty="0" smtClean="0"/>
              <a:t>Remote data: RSS, XML, JSON, W3C and HTML5 </a:t>
            </a:r>
          </a:p>
          <a:p>
            <a:r>
              <a:rPr lang="en-GB" dirty="0" smtClean="0">
                <a:solidFill>
                  <a:srgbClr val="0033CC"/>
                </a:solidFill>
              </a:rPr>
              <a:t>Remote data</a:t>
            </a:r>
          </a:p>
          <a:p>
            <a:pPr lvl="1"/>
            <a:r>
              <a:rPr lang="en-GB" dirty="0" smtClean="0"/>
              <a:t>Web pages should be written using standards approved by the W3C</a:t>
            </a:r>
          </a:p>
          <a:p>
            <a:pPr lvl="1"/>
            <a:r>
              <a:rPr lang="en-GB" dirty="0" smtClean="0"/>
              <a:t>Includes many formats and services</a:t>
            </a:r>
          </a:p>
          <a:p>
            <a:pPr lvl="2"/>
            <a:r>
              <a:rPr lang="en-GB" dirty="0" err="1" smtClean="0"/>
              <a:t>eXtensible</a:t>
            </a:r>
            <a:r>
              <a:rPr lang="en-GB" dirty="0" smtClean="0"/>
              <a:t> </a:t>
            </a:r>
            <a:r>
              <a:rPr lang="en-GB" dirty="0" err="1" smtClean="0"/>
              <a:t>Markup</a:t>
            </a:r>
            <a:r>
              <a:rPr lang="en-GB" dirty="0" smtClean="0"/>
              <a:t> Language (XML)</a:t>
            </a:r>
          </a:p>
          <a:p>
            <a:pPr lvl="2"/>
            <a:r>
              <a:rPr lang="en-GB" dirty="0" smtClean="0"/>
              <a:t>REST (</a:t>
            </a:r>
            <a:r>
              <a:rPr lang="en-GB" dirty="0" err="1" smtClean="0"/>
              <a:t>REpresentational</a:t>
            </a:r>
            <a:r>
              <a:rPr lang="en-GB" dirty="0" smtClean="0"/>
              <a:t> State Transfer)</a:t>
            </a:r>
          </a:p>
          <a:p>
            <a:pPr lvl="2"/>
            <a:r>
              <a:rPr lang="en-GB" dirty="0" smtClean="0"/>
              <a:t>Web Socket services – allow real time modifications from web sites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6255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Halifax House</a:t>
            </a:r>
            <a:r>
              <a:rPr lang="en-GB" baseline="0" dirty="0" smtClean="0"/>
              <a:t> Price Index: 19/11/18</a:t>
            </a:r>
          </a:p>
          <a:p>
            <a:endParaRPr lang="en-GB" baseline="0" dirty="0" smtClean="0"/>
          </a:p>
          <a:p>
            <a:pPr defTabSz="879104">
              <a:defRPr/>
            </a:pPr>
            <a:r>
              <a:rPr lang="en-GB" baseline="0" dirty="0" smtClean="0"/>
              <a:t>Nationwide (19/11/18):</a:t>
            </a:r>
          </a:p>
          <a:p>
            <a:pPr fontAlgn="base"/>
            <a:r>
              <a:rPr lang="en-US" b="1" dirty="0" smtClean="0"/>
              <a:t>National Parks produce 22% price premium</a:t>
            </a:r>
          </a:p>
          <a:p>
            <a:pPr fontAlgn="base"/>
            <a:r>
              <a:rPr lang="en-US" dirty="0" smtClean="0"/>
              <a:t>22% premium for a property situated within a National Park</a:t>
            </a:r>
          </a:p>
          <a:p>
            <a:pPr fontAlgn="base"/>
            <a:r>
              <a:rPr lang="en-US" dirty="0" smtClean="0"/>
              <a:t>5% premium for a property within 5km of a National Park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3489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93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51939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51940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551941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551942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51943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51944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51945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51946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51947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51948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51949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51950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51951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551952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51953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51954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200">
                <a:latin typeface="Arial Black" pitchFamily="34" charset="0"/>
              </a:defRPr>
            </a:lvl1pPr>
          </a:lstStyle>
          <a:p>
            <a:fld id="{890B99C3-1763-49DE-800B-58F8A97FCFB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5195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55195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AB662F-8B87-4D1C-A6DA-E0BE84211051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40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5641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564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BAD9F5-F348-4852-8701-45CC2EADDDAA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168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57338"/>
            <a:ext cx="4038600" cy="4464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557338"/>
            <a:ext cx="4038600" cy="446405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5D5EBDF-EA07-4D65-99FA-3CF453B4F6D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13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8229600" cy="88356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2453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381328"/>
            <a:ext cx="2895600" cy="324272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381328"/>
            <a:ext cx="2133600" cy="324272"/>
          </a:xfrm>
        </p:spPr>
        <p:txBody>
          <a:bodyPr/>
          <a:lstStyle>
            <a:lvl1pPr>
              <a:defRPr/>
            </a:lvl1pPr>
          </a:lstStyle>
          <a:p>
            <a:fld id="{4024A64D-D60E-46A1-8647-7B3CAE372470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457200" y="6381327"/>
            <a:ext cx="2133600" cy="340147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96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A13469-9419-4754-806B-8987E7ECE3B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5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57338"/>
            <a:ext cx="4038600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4038600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77AC7A-7A01-4E0A-A782-920114AC202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98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A1E59E-1B6B-41DA-BD45-11AC8A4AF2FA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74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8E49E9-8D93-4D65-BB86-44162555ACB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53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302240-EAB5-4DD4-89ED-2F1FE66BD5C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76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28BD09-C30E-49C4-BEEA-9B144923118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53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9DAC9-01B9-43FB-9023-B2BC48B7E87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12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GB"/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4D0B087D-C5AA-4C41-BDCD-F9D5DACA1A7B}" type="slidenum">
              <a:rPr lang="en-GB"/>
              <a:pPr/>
              <a:t>‹#›</a:t>
            </a:fld>
            <a:endParaRPr lang="en-GB"/>
          </a:p>
        </p:txBody>
      </p:sp>
      <p:grpSp>
        <p:nvGrpSpPr>
          <p:cNvPr id="550916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50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50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50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550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550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550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550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50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550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550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550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57338"/>
            <a:ext cx="8229600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5092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WQv99sEPDsw" TargetMode="External"/><Relationship Id="rId3" Type="http://schemas.openxmlformats.org/officeDocument/2006/relationships/hyperlink" Target="https://fullfact.org/europe/brexit-agreement-northern-ireland/?utm_source=homepage&amp;utm_medium=main_story" TargetMode="External"/><Relationship Id="rId7" Type="http://schemas.openxmlformats.org/officeDocument/2006/relationships/hyperlink" Target="https://youtu.be/qVh2Qw5KSFg" TargetMode="External"/><Relationship Id="rId2" Type="http://schemas.openxmlformats.org/officeDocument/2006/relationships/hyperlink" Target="https://fullfa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estack.com/iot/2015/10/14/big-data-40-years-uk-parliament-debate-complex-politics/" TargetMode="External"/><Relationship Id="rId11" Type="http://schemas.openxmlformats.org/officeDocument/2006/relationships/hyperlink" Target="http://www.theguardian.com/football/datablog/2015/dec/24/worlds-best-footballers-and-where-they-play-the-numbers-crunched" TargetMode="External"/><Relationship Id="rId5" Type="http://schemas.openxmlformats.org/officeDocument/2006/relationships/hyperlink" Target="https://medium.com/@Sam_Floy/how-to-know-if-where-you-live-is-up-and-coming-fried-chicken-vs-coffee-shops-546080119f98" TargetMode="External"/><Relationship Id="rId10" Type="http://schemas.openxmlformats.org/officeDocument/2006/relationships/hyperlink" Target="https://cdn.theguardian.tv/mainwebsite/2015/08/14/150813Detonations_FromGAus-16x9.mp4" TargetMode="External"/><Relationship Id="rId4" Type="http://schemas.openxmlformats.org/officeDocument/2006/relationships/hyperlink" Target="https://theconversation.com/heres-what-we-learned-from-mapping-out-englands-inequalities-48562" TargetMode="External"/><Relationship Id="rId9" Type="http://schemas.openxmlformats.org/officeDocument/2006/relationships/hyperlink" Target="http://www.babycentre.co.uk/popular-baby-name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tylervigen.com/spurious-correlations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datashare.is.ed.ac.uk/" TargetMode="External"/><Relationship Id="rId13" Type="http://schemas.openxmlformats.org/officeDocument/2006/relationships/hyperlink" Target="http://www.kdnuggets.com/datasets/" TargetMode="External"/><Relationship Id="rId3" Type="http://schemas.openxmlformats.org/officeDocument/2006/relationships/hyperlink" Target="https://www.ons.gov.uk/" TargetMode="External"/><Relationship Id="rId7" Type="http://schemas.openxmlformats.org/officeDocument/2006/relationships/hyperlink" Target="https://www.usa.gov/statistics" TargetMode="External"/><Relationship Id="rId12" Type="http://schemas.openxmlformats.org/officeDocument/2006/relationships/hyperlink" Target="http://cjlab.stanford.edu/" TargetMode="External"/><Relationship Id="rId17" Type="http://schemas.openxmlformats.org/officeDocument/2006/relationships/hyperlink" Target="http://www.wunderground.com/history" TargetMode="External"/><Relationship Id="rId2" Type="http://schemas.openxmlformats.org/officeDocument/2006/relationships/notesSlide" Target="../notesSlides/notesSlide9.xml"/><Relationship Id="rId16" Type="http://schemas.openxmlformats.org/officeDocument/2006/relationships/hyperlink" Target="http://www.nationwide.co.uk/about/house-price-index/headlin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v.uk/government/statistics" TargetMode="External"/><Relationship Id="rId11" Type="http://schemas.openxmlformats.org/officeDocument/2006/relationships/hyperlink" Target="http://www.cpds-data.org/" TargetMode="External"/><Relationship Id="rId5" Type="http://schemas.openxmlformats.org/officeDocument/2006/relationships/hyperlink" Target="http://ec.europa.eu/eurostat/data/statistics-a-z/abc" TargetMode="External"/><Relationship Id="rId15" Type="http://schemas.openxmlformats.org/officeDocument/2006/relationships/hyperlink" Target="http://www.lloydsbankinggroup.com/media/economic-insight/halifax-house-price-index/" TargetMode="External"/><Relationship Id="rId10" Type="http://schemas.openxmlformats.org/officeDocument/2006/relationships/hyperlink" Target="https://aws.amazon.com/datasets/" TargetMode="External"/><Relationship Id="rId4" Type="http://schemas.openxmlformats.org/officeDocument/2006/relationships/hyperlink" Target="http://ec.europa.eu/eurostat" TargetMode="External"/><Relationship Id="rId9" Type="http://schemas.openxmlformats.org/officeDocument/2006/relationships/hyperlink" Target="https://github.com/caesar0301/awesome-public-datasets" TargetMode="External"/><Relationship Id="rId14" Type="http://schemas.openxmlformats.org/officeDocument/2006/relationships/hyperlink" Target="http://www.hscic.gov.uk/datase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6CS030 Big Data</a:t>
            </a:r>
            <a:endParaRPr lang="en-US" dirty="0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5616" y="4221088"/>
            <a:ext cx="6984776" cy="2546350"/>
          </a:xfrm>
        </p:spPr>
        <p:txBody>
          <a:bodyPr/>
          <a:lstStyle/>
          <a:p>
            <a:r>
              <a:rPr lang="en-US" sz="2800" dirty="0" smtClean="0"/>
              <a:t>Steps in the Data Science Process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Acquiring 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Exploring and pre-processing data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Analysing</a:t>
            </a:r>
            <a:r>
              <a:rPr lang="en-US" sz="2800" dirty="0" smtClean="0"/>
              <a:t> 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Reporting insights and taking action</a:t>
            </a:r>
            <a:endParaRPr lang="en-US" sz="2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3573"/>
            <a:ext cx="8229600" cy="883568"/>
          </a:xfrm>
        </p:spPr>
        <p:txBody>
          <a:bodyPr/>
          <a:lstStyle/>
          <a:p>
            <a:r>
              <a:rPr lang="en-GB" dirty="0" smtClean="0"/>
              <a:t>Step 1: Analysed Data Examples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A64D-D60E-46A1-8647-7B3CAE372470}" type="slidenum">
              <a:rPr lang="en-GB" smtClean="0"/>
              <a:pPr/>
              <a:t>10</a:t>
            </a:fld>
            <a:endParaRPr lang="en-GB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636048"/>
              </p:ext>
            </p:extLst>
          </p:nvPr>
        </p:nvGraphicFramePr>
        <p:xfrm>
          <a:off x="179513" y="1313606"/>
          <a:ext cx="8784976" cy="5391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4070">
                <a:tc>
                  <a:txBody>
                    <a:bodyPr/>
                    <a:lstStyle/>
                    <a:p>
                      <a:r>
                        <a:rPr lang="en-GB" dirty="0" smtClean="0"/>
                        <a:t>Website</a:t>
                      </a:r>
                      <a:endParaRPr lang="en-GB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URL</a:t>
                      </a:r>
                      <a:endParaRPr lang="en-GB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2686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Fact checking</a:t>
                      </a:r>
                    </a:p>
                    <a:p>
                      <a:r>
                        <a:rPr lang="en-GB" sz="1400" dirty="0" smtClean="0"/>
                        <a:t>E.g.,</a:t>
                      </a:r>
                      <a:r>
                        <a:rPr lang="en-GB" sz="1400" baseline="0" dirty="0" smtClean="0"/>
                        <a:t> 16/11/18 NI and </a:t>
                      </a:r>
                      <a:r>
                        <a:rPr lang="en-GB" sz="1400" baseline="0" dirty="0" err="1" smtClean="0"/>
                        <a:t>Brexit</a:t>
                      </a:r>
                      <a:endParaRPr lang="en-GB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0" marR="0" indent="0" algn="l" defTabSz="3996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https://fullfact.org/</a:t>
                      </a:r>
                      <a:r>
                        <a:rPr lang="en-GB" sz="1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indent="0" algn="l" defTabSz="3996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u="sng" dirty="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https://fullfact.org/europe/brexit-agreement-northern-ireland/?utm_source=homepage&amp;utm_medium=main_story</a:t>
                      </a:r>
                      <a:r>
                        <a:rPr lang="en-GB" sz="1400" b="0" u="sn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6508">
                <a:tc>
                  <a:txBody>
                    <a:bodyPr/>
                    <a:lstStyle/>
                    <a:p>
                      <a:pPr marL="0" marR="0" indent="0" algn="l" defTabSz="3996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Mapping inequalities in England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0" marR="0" indent="0" algn="l" defTabSz="3996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https://theconversation.com/heres-what-we-learned-from-mapping-out-englands-inequalities-48562</a:t>
                      </a:r>
                      <a:endParaRPr lang="en-GB" sz="14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6313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to know if where you live is “up and coming”</a:t>
                      </a:r>
                      <a:endParaRPr lang="en-GB" sz="1400" b="1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GB" sz="1400" b="0" u="sng" dirty="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5"/>
                        </a:rPr>
                        <a:t>https://medium.com/@Sam_Floy/how-to-know-if-where-you-live-is-up-and-coming-fried-chicken-vs-coffee-shops-546080119f98</a:t>
                      </a:r>
                      <a:endParaRPr lang="en-GB" sz="1400" b="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6069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Find meaning in 40 years of UK political debate</a:t>
                      </a:r>
                      <a:endParaRPr lang="en-GB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400" u="sng" dirty="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6"/>
                        </a:rPr>
                        <a:t>https://thestack.com/iot/2015/10/14/big-data-40-years-uk-parliament-debate-complex-politics/</a:t>
                      </a:r>
                      <a:endParaRPr lang="en-GB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26069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Evolution of US Girls Names over 100 years</a:t>
                      </a:r>
                      <a:endParaRPr lang="en-GB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7"/>
                        </a:rPr>
                        <a:t>https://youtu.be/qVh2Qw5KSFg</a:t>
                      </a:r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GB" sz="1400" b="1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407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Evolution of US Boys names</a:t>
                      </a:r>
                      <a:endParaRPr lang="en-GB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8"/>
                        </a:rPr>
                        <a:t>https://www.youtube.com/watch?v=WQv99sEPDsw</a:t>
                      </a:r>
                      <a:endParaRPr lang="en-GB" sz="1400" b="1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407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Popular</a:t>
                      </a:r>
                      <a:r>
                        <a:rPr lang="en-GB" sz="1400" baseline="0" dirty="0" smtClean="0"/>
                        <a:t> UK baby names</a:t>
                      </a:r>
                      <a:endParaRPr lang="en-GB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hlinkClick r:id="rId9"/>
                        </a:rPr>
                        <a:t>http://www.babycentre.co.uk/popular-baby-names</a:t>
                      </a:r>
                      <a:r>
                        <a:rPr lang="en-GB" sz="1400" dirty="0" smtClean="0"/>
                        <a:t> </a:t>
                      </a:r>
                      <a:endParaRPr lang="en-GB" sz="14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26069">
                <a:tc>
                  <a:txBody>
                    <a:bodyPr/>
                    <a:lstStyle/>
                    <a:p>
                      <a:pPr marL="0" marR="0" indent="0" algn="l" defTabSz="3996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Nuclear Detonations from 1945</a:t>
                      </a:r>
                      <a:endParaRPr lang="en-GB" sz="1400" dirty="0" smtClean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0" marR="0" indent="0" algn="l" defTabSz="3996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10"/>
                        </a:rPr>
                        <a:t>https://cdn.theguardian.tv/mainwebsite/2015/08/14/150813Detonations_FromGAus-16x9.mp4</a:t>
                      </a:r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GB" sz="1400" dirty="0" smtClean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26069">
                <a:tc>
                  <a:txBody>
                    <a:bodyPr/>
                    <a:lstStyle/>
                    <a:p>
                      <a:pPr marL="0" marR="0" indent="0" algn="l" defTabSz="3996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World’s best footballers</a:t>
                      </a:r>
                      <a:r>
                        <a:rPr lang="en-GB" sz="1400" baseline="0" dirty="0" smtClean="0"/>
                        <a:t> (2015)</a:t>
                      </a:r>
                      <a:endParaRPr lang="en-GB" sz="1400" dirty="0" smtClean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0" marR="0" indent="0" algn="l" defTabSz="3996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hlinkClick r:id="rId11"/>
                        </a:rPr>
                        <a:t>http://www.theguardian.com/football/datablog/2015/dec/24/worlds-best-footballers-and-where-they-play-the-numbers-crunched</a:t>
                      </a:r>
                      <a:r>
                        <a:rPr lang="en-GB" sz="1400" dirty="0" smtClean="0"/>
                        <a:t> 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6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2486"/>
            <a:ext cx="8229600" cy="762258"/>
          </a:xfrm>
        </p:spPr>
        <p:txBody>
          <a:bodyPr/>
          <a:lstStyle/>
          <a:p>
            <a:r>
              <a:rPr lang="en-GB" dirty="0"/>
              <a:t>Step 1: </a:t>
            </a:r>
            <a:r>
              <a:rPr lang="en-GB" dirty="0" smtClean="0"/>
              <a:t>Measurement Scales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363272" cy="5580856"/>
          </a:xfrm>
        </p:spPr>
        <p:txBody>
          <a:bodyPr>
            <a:normAutofit fontScale="55000" lnSpcReduction="20000"/>
          </a:bodyPr>
          <a:lstStyle/>
          <a:p>
            <a:r>
              <a:rPr lang="en-GB" dirty="0" smtClean="0"/>
              <a:t>Once the data is acquired you need to know what sort of data types it contains, since this will affect what analysis you can do</a:t>
            </a:r>
          </a:p>
          <a:p>
            <a:r>
              <a:rPr lang="en-US" dirty="0" smtClean="0"/>
              <a:t>For any statistical analysis it is important to </a:t>
            </a:r>
            <a:r>
              <a:rPr lang="en-US" dirty="0"/>
              <a:t>know about the different scales of </a:t>
            </a:r>
            <a:r>
              <a:rPr lang="en-US" dirty="0" smtClean="0"/>
              <a:t>measurement:</a:t>
            </a:r>
          </a:p>
          <a:p>
            <a:pPr lvl="1"/>
            <a:r>
              <a:rPr lang="en-US" sz="2900" b="1" dirty="0" smtClean="0">
                <a:solidFill>
                  <a:srgbClr val="0033CC"/>
                </a:solidFill>
              </a:rPr>
              <a:t>INTERVAL</a:t>
            </a:r>
            <a:r>
              <a:rPr lang="en-US" sz="2900" dirty="0" smtClean="0"/>
              <a:t> </a:t>
            </a:r>
            <a:r>
              <a:rPr lang="en-US" sz="2900" dirty="0"/>
              <a:t/>
            </a:r>
            <a:br>
              <a:rPr lang="en-US" sz="2900" dirty="0"/>
            </a:br>
            <a:r>
              <a:rPr lang="en-US" sz="2900" dirty="0"/>
              <a:t>Scale with a fixed and defined interval e.g. temperature or time</a:t>
            </a:r>
            <a:r>
              <a:rPr lang="en-US" sz="2900" dirty="0" smtClean="0"/>
              <a:t>.</a:t>
            </a:r>
            <a:endParaRPr lang="en-US" sz="2900" dirty="0"/>
          </a:p>
          <a:p>
            <a:pPr lvl="1"/>
            <a:r>
              <a:rPr lang="en-US" sz="2900" b="1" dirty="0">
                <a:solidFill>
                  <a:srgbClr val="0033CC"/>
                </a:solidFill>
              </a:rPr>
              <a:t>ORDINAL</a:t>
            </a:r>
            <a:r>
              <a:rPr lang="en-US" sz="2900" dirty="0"/>
              <a:t> </a:t>
            </a:r>
            <a:br>
              <a:rPr lang="en-US" sz="2900" dirty="0"/>
            </a:br>
            <a:r>
              <a:rPr lang="en-US" sz="2900" dirty="0"/>
              <a:t>Scale for ordering observations from low to high with any ties attributed to lack of measurement </a:t>
            </a:r>
            <a:r>
              <a:rPr lang="en-US" sz="2900" dirty="0" smtClean="0"/>
              <a:t>sensitivity, </a:t>
            </a:r>
            <a:r>
              <a:rPr lang="en-US" sz="2900" dirty="0"/>
              <a:t>e.g. score from a </a:t>
            </a:r>
            <a:r>
              <a:rPr lang="en-US" sz="2900" dirty="0" smtClean="0"/>
              <a:t>questionnaire.</a:t>
            </a:r>
          </a:p>
          <a:p>
            <a:pPr lvl="1"/>
            <a:r>
              <a:rPr lang="en-US" sz="2900" b="1" dirty="0" smtClean="0">
                <a:solidFill>
                  <a:srgbClr val="0033CC"/>
                </a:solidFill>
              </a:rPr>
              <a:t>NOMINAL </a:t>
            </a:r>
            <a:r>
              <a:rPr lang="en-US" sz="2900" b="1" dirty="0">
                <a:solidFill>
                  <a:srgbClr val="0033CC"/>
                </a:solidFill>
              </a:rPr>
              <a:t>with order</a:t>
            </a:r>
            <a:r>
              <a:rPr lang="en-US" sz="2900" dirty="0">
                <a:solidFill>
                  <a:srgbClr val="0033CC"/>
                </a:solidFill>
              </a:rPr>
              <a:t> </a:t>
            </a:r>
            <a:r>
              <a:rPr lang="en-US" sz="2900" dirty="0"/>
              <a:t/>
            </a:r>
            <a:br>
              <a:rPr lang="en-US" sz="2900" dirty="0"/>
            </a:br>
            <a:r>
              <a:rPr lang="en-US" sz="2900" dirty="0"/>
              <a:t>Scale for grouping into categories with </a:t>
            </a:r>
            <a:r>
              <a:rPr lang="en-US" sz="2900" dirty="0" smtClean="0"/>
              <a:t>order, </a:t>
            </a:r>
            <a:r>
              <a:rPr lang="en-US" sz="2900" dirty="0"/>
              <a:t>e.g. mild, moderate or severe. This can be difficult to separate from </a:t>
            </a:r>
            <a:r>
              <a:rPr lang="en-US" sz="2900" dirty="0" smtClean="0"/>
              <a:t>ordinal.</a:t>
            </a:r>
          </a:p>
          <a:p>
            <a:pPr lvl="1"/>
            <a:r>
              <a:rPr lang="en-US" sz="2900" b="1" dirty="0" smtClean="0">
                <a:solidFill>
                  <a:srgbClr val="0033CC"/>
                </a:solidFill>
              </a:rPr>
              <a:t>NOMINAL </a:t>
            </a:r>
            <a:r>
              <a:rPr lang="en-US" sz="2900" b="1" dirty="0">
                <a:solidFill>
                  <a:srgbClr val="0033CC"/>
                </a:solidFill>
              </a:rPr>
              <a:t>without order</a:t>
            </a:r>
            <a:r>
              <a:rPr lang="en-US" sz="2900" dirty="0">
                <a:solidFill>
                  <a:srgbClr val="0033CC"/>
                </a:solidFill>
              </a:rPr>
              <a:t> </a:t>
            </a:r>
            <a:r>
              <a:rPr lang="en-US" sz="2900" dirty="0"/>
              <a:t/>
            </a:r>
            <a:br>
              <a:rPr lang="en-US" sz="2900" dirty="0"/>
            </a:br>
            <a:r>
              <a:rPr lang="en-US" sz="2900" dirty="0"/>
              <a:t>Scale for grouping into unique </a:t>
            </a:r>
            <a:r>
              <a:rPr lang="en-US" sz="2900" dirty="0" smtClean="0"/>
              <a:t>categories, </a:t>
            </a:r>
            <a:r>
              <a:rPr lang="en-US" sz="2900" dirty="0"/>
              <a:t>e.g. eye </a:t>
            </a:r>
            <a:r>
              <a:rPr lang="en-US" sz="2900" dirty="0" err="1" smtClean="0"/>
              <a:t>colour</a:t>
            </a:r>
            <a:r>
              <a:rPr lang="en-US" sz="2900" dirty="0" smtClean="0"/>
              <a:t>.</a:t>
            </a:r>
          </a:p>
          <a:p>
            <a:pPr lvl="1"/>
            <a:r>
              <a:rPr lang="en-US" sz="2900" b="1" dirty="0" smtClean="0">
                <a:solidFill>
                  <a:srgbClr val="0033CC"/>
                </a:solidFill>
              </a:rPr>
              <a:t>DICHOTOMOUS</a:t>
            </a:r>
            <a:r>
              <a:rPr lang="en-US" sz="2900" dirty="0" smtClean="0"/>
              <a:t> </a:t>
            </a:r>
            <a:r>
              <a:rPr lang="en-US" sz="2900" dirty="0"/>
              <a:t/>
            </a:r>
            <a:br>
              <a:rPr lang="en-US" sz="2900" dirty="0"/>
            </a:br>
            <a:r>
              <a:rPr lang="en-US" sz="2900" dirty="0"/>
              <a:t>As for nominal but two categories </a:t>
            </a:r>
            <a:r>
              <a:rPr lang="en-US" sz="2900" dirty="0" smtClean="0"/>
              <a:t>only, </a:t>
            </a:r>
            <a:r>
              <a:rPr lang="en-US" sz="2900" dirty="0"/>
              <a:t>e.g. male/female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Also important is whether the data is: </a:t>
            </a:r>
          </a:p>
          <a:p>
            <a:pPr lvl="1"/>
            <a:r>
              <a:rPr lang="en-US" sz="2900" b="1" dirty="0" smtClean="0">
                <a:solidFill>
                  <a:srgbClr val="0033CC"/>
                </a:solidFill>
              </a:rPr>
              <a:t>CATEGORICAL (quantitative)</a:t>
            </a:r>
            <a:r>
              <a:rPr lang="en-US" sz="2900" dirty="0" smtClean="0">
                <a:solidFill>
                  <a:srgbClr val="0033CC"/>
                </a:solidFill>
              </a:rPr>
              <a:t> </a:t>
            </a:r>
            <a:r>
              <a:rPr lang="en-US" sz="2900" dirty="0">
                <a:solidFill>
                  <a:srgbClr val="0033CC"/>
                </a:solidFill>
              </a:rPr>
              <a:t/>
            </a:r>
            <a:br>
              <a:rPr lang="en-US" sz="2900" dirty="0">
                <a:solidFill>
                  <a:srgbClr val="0033CC"/>
                </a:solidFill>
              </a:rPr>
            </a:br>
            <a:r>
              <a:rPr lang="en-US" sz="2900" dirty="0"/>
              <a:t>Data that represent categories, such as dichotomous (two categories) and nominal (more than two categories) observations, are collectively called </a:t>
            </a:r>
            <a:r>
              <a:rPr lang="en-US" sz="2900" dirty="0" smtClean="0"/>
              <a:t>categorical. </a:t>
            </a:r>
          </a:p>
          <a:p>
            <a:pPr lvl="1"/>
            <a:r>
              <a:rPr lang="en-US" sz="2900" b="1" dirty="0" smtClean="0">
                <a:solidFill>
                  <a:srgbClr val="0033CC"/>
                </a:solidFill>
              </a:rPr>
              <a:t>NUMERICAL (qualitative)</a:t>
            </a:r>
            <a:r>
              <a:rPr lang="en-US" sz="2900" dirty="0" smtClean="0">
                <a:solidFill>
                  <a:srgbClr val="0033CC"/>
                </a:solidFill>
              </a:rPr>
              <a:t/>
            </a:r>
            <a:br>
              <a:rPr lang="en-US" sz="2900" dirty="0" smtClean="0">
                <a:solidFill>
                  <a:srgbClr val="0033CC"/>
                </a:solidFill>
              </a:rPr>
            </a:br>
            <a:r>
              <a:rPr lang="en-US" sz="2900" dirty="0" smtClean="0"/>
              <a:t>Data </a:t>
            </a:r>
            <a:r>
              <a:rPr lang="en-US" sz="2900" dirty="0"/>
              <a:t>that are counted or measured using a numerically defined method are called </a:t>
            </a:r>
            <a:r>
              <a:rPr lang="en-US" sz="2900" dirty="0" smtClean="0"/>
              <a:t>numerical.</a:t>
            </a:r>
            <a:endParaRPr lang="en-US" sz="29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A64D-D60E-46A1-8647-7B3CAE372470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832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883568"/>
          </a:xfrm>
        </p:spPr>
        <p:txBody>
          <a:bodyPr/>
          <a:lstStyle/>
          <a:p>
            <a:r>
              <a:rPr lang="en-GB" dirty="0" smtClean="0"/>
              <a:t>Step 2a: Prepare the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16224"/>
            <a:ext cx="8496944" cy="548937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Once you have the data, you need to understand it before building a model with it. </a:t>
            </a:r>
          </a:p>
          <a:p>
            <a:r>
              <a:rPr lang="en-GB" dirty="0" smtClean="0"/>
              <a:t>Involves </a:t>
            </a:r>
            <a:r>
              <a:rPr lang="en-GB" dirty="0"/>
              <a:t>two sub-steps</a:t>
            </a:r>
          </a:p>
          <a:p>
            <a:pPr lvl="1"/>
            <a:r>
              <a:rPr lang="en-GB" dirty="0" smtClean="0">
                <a:solidFill>
                  <a:srgbClr val="0033CC"/>
                </a:solidFill>
              </a:rPr>
              <a:t>Exploring the data</a:t>
            </a:r>
          </a:p>
          <a:p>
            <a:pPr lvl="2"/>
            <a:r>
              <a:rPr lang="en-GB" dirty="0"/>
              <a:t>The Goal is to understand your data</a:t>
            </a:r>
          </a:p>
          <a:p>
            <a:pPr lvl="3"/>
            <a:r>
              <a:rPr lang="en-GB" dirty="0" smtClean="0"/>
              <a:t>What it means</a:t>
            </a:r>
          </a:p>
          <a:p>
            <a:pPr lvl="3"/>
            <a:r>
              <a:rPr lang="en-GB" dirty="0" smtClean="0"/>
              <a:t>Its quality and format</a:t>
            </a:r>
          </a:p>
          <a:p>
            <a:pPr lvl="2"/>
            <a:r>
              <a:rPr lang="en-GB" dirty="0" smtClean="0"/>
              <a:t>Carry out some preliminary analysis</a:t>
            </a:r>
          </a:p>
          <a:p>
            <a:pPr lvl="3"/>
            <a:r>
              <a:rPr lang="en-GB" dirty="0" smtClean="0"/>
              <a:t>Look at some samples of the data to try and understand it</a:t>
            </a:r>
          </a:p>
          <a:p>
            <a:pPr lvl="3"/>
            <a:r>
              <a:rPr lang="en-GB" dirty="0" smtClean="0"/>
              <a:t>Look for</a:t>
            </a:r>
          </a:p>
          <a:p>
            <a:pPr lvl="4"/>
            <a:r>
              <a:rPr lang="en-GB" dirty="0" smtClean="0"/>
              <a:t>Trends</a:t>
            </a:r>
          </a:p>
          <a:p>
            <a:pPr lvl="4"/>
            <a:r>
              <a:rPr lang="en-GB" dirty="0" smtClean="0"/>
              <a:t>Correlations</a:t>
            </a:r>
          </a:p>
          <a:p>
            <a:pPr lvl="4"/>
            <a:r>
              <a:rPr lang="en-GB" dirty="0" smtClean="0"/>
              <a:t>Outliers</a:t>
            </a:r>
          </a:p>
          <a:p>
            <a:pPr lvl="3"/>
            <a:r>
              <a:rPr lang="en-GB" dirty="0" smtClean="0"/>
              <a:t>Carry out some statistics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A64D-D60E-46A1-8647-7B3CAE372470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605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883568"/>
          </a:xfrm>
        </p:spPr>
        <p:txBody>
          <a:bodyPr/>
          <a:lstStyle/>
          <a:p>
            <a:r>
              <a:rPr lang="en-GB" dirty="0"/>
              <a:t>Step 2a: Prepare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576"/>
            <a:ext cx="8229600" cy="5455792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Statistics </a:t>
            </a:r>
            <a:r>
              <a:rPr lang="en-GB" dirty="0" smtClean="0"/>
              <a:t>include:</a:t>
            </a:r>
            <a:endParaRPr lang="en-GB" dirty="0"/>
          </a:p>
          <a:p>
            <a:pPr lvl="1"/>
            <a:r>
              <a:rPr lang="en-GB" dirty="0" smtClean="0">
                <a:solidFill>
                  <a:srgbClr val="0033CC"/>
                </a:solidFill>
              </a:rPr>
              <a:t>Mean:</a:t>
            </a:r>
            <a:r>
              <a:rPr lang="en-GB" dirty="0" smtClean="0"/>
              <a:t> average score of the data</a:t>
            </a:r>
          </a:p>
          <a:p>
            <a:pPr lvl="1"/>
            <a:r>
              <a:rPr lang="en-GB" dirty="0" smtClean="0">
                <a:solidFill>
                  <a:srgbClr val="0033CC"/>
                </a:solidFill>
              </a:rPr>
              <a:t>Mode:</a:t>
            </a:r>
            <a:r>
              <a:rPr lang="en-GB" dirty="0" smtClean="0"/>
              <a:t> values that occur most frequently in the data set</a:t>
            </a:r>
          </a:p>
          <a:p>
            <a:pPr lvl="1"/>
            <a:r>
              <a:rPr lang="en-GB" dirty="0" smtClean="0">
                <a:solidFill>
                  <a:srgbClr val="0033CC"/>
                </a:solidFill>
              </a:rPr>
              <a:t>Median:</a:t>
            </a:r>
            <a:r>
              <a:rPr lang="en-GB" dirty="0" smtClean="0"/>
              <a:t> middle value in a data set</a:t>
            </a:r>
          </a:p>
          <a:p>
            <a:pPr lvl="1"/>
            <a:r>
              <a:rPr lang="en-GB" dirty="0" smtClean="0">
                <a:solidFill>
                  <a:srgbClr val="0033CC"/>
                </a:solidFill>
              </a:rPr>
              <a:t>Range:</a:t>
            </a:r>
            <a:r>
              <a:rPr lang="en-GB" dirty="0" smtClean="0"/>
              <a:t> measures the difference between the largest and smallest values</a:t>
            </a:r>
          </a:p>
          <a:p>
            <a:pPr lvl="1"/>
            <a:r>
              <a:rPr lang="en-GB" dirty="0" smtClean="0">
                <a:solidFill>
                  <a:srgbClr val="0033CC"/>
                </a:solidFill>
              </a:rPr>
              <a:t>Standard deviation:</a:t>
            </a:r>
            <a:r>
              <a:rPr lang="en-GB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measure </a:t>
            </a:r>
            <a:r>
              <a:rPr lang="en-US" dirty="0" smtClean="0"/>
              <a:t>used </a:t>
            </a:r>
            <a:r>
              <a:rPr lang="en-US" dirty="0"/>
              <a:t>to quantify the amount of variation </a:t>
            </a:r>
            <a:r>
              <a:rPr lang="en-US" dirty="0" smtClean="0"/>
              <a:t>in </a:t>
            </a:r>
            <a:r>
              <a:rPr lang="en-US" dirty="0"/>
              <a:t>a set of data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>
                <a:solidFill>
                  <a:srgbClr val="0033CC"/>
                </a:solidFill>
              </a:rPr>
              <a:t>Count:</a:t>
            </a:r>
            <a:r>
              <a:rPr lang="en-US" dirty="0" smtClean="0"/>
              <a:t> count number of values</a:t>
            </a:r>
          </a:p>
          <a:p>
            <a:pPr lvl="1"/>
            <a:r>
              <a:rPr lang="en-US" dirty="0" smtClean="0">
                <a:solidFill>
                  <a:srgbClr val="0033CC"/>
                </a:solidFill>
              </a:rPr>
              <a:t>Sum:</a:t>
            </a:r>
            <a:r>
              <a:rPr lang="en-US" dirty="0" smtClean="0"/>
              <a:t> sum total of values in a dataset</a:t>
            </a:r>
          </a:p>
          <a:p>
            <a:pPr lvl="1"/>
            <a:r>
              <a:rPr lang="en-US" dirty="0" smtClean="0">
                <a:solidFill>
                  <a:srgbClr val="0033CC"/>
                </a:solidFill>
              </a:rPr>
              <a:t>Min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33CC"/>
                </a:solidFill>
              </a:rPr>
              <a:t>Max: </a:t>
            </a:r>
            <a:r>
              <a:rPr lang="en-US" dirty="0" smtClean="0"/>
              <a:t>minimum and maximum values</a:t>
            </a:r>
          </a:p>
          <a:p>
            <a:endParaRPr lang="en-GB" dirty="0" smtClean="0"/>
          </a:p>
          <a:p>
            <a:r>
              <a:rPr lang="en-GB" dirty="0" smtClean="0"/>
              <a:t>These </a:t>
            </a:r>
            <a:r>
              <a:rPr lang="en-GB" dirty="0" smtClean="0"/>
              <a:t>can help identify if there is something wrong in the data</a:t>
            </a:r>
          </a:p>
          <a:p>
            <a:pPr lvl="1"/>
            <a:r>
              <a:rPr lang="en-GB" dirty="0" smtClean="0"/>
              <a:t>For example, negative numbers or percentages greater than 100 for exam scores</a:t>
            </a:r>
          </a:p>
          <a:p>
            <a:pPr lvl="1"/>
            <a:r>
              <a:rPr lang="en-GB" dirty="0" smtClean="0"/>
              <a:t>Will be used later too for more complex analysis</a:t>
            </a:r>
          </a:p>
          <a:p>
            <a:r>
              <a:rPr lang="en-GB" dirty="0" smtClean="0"/>
              <a:t>Initial </a:t>
            </a:r>
            <a:r>
              <a:rPr lang="en-GB" dirty="0"/>
              <a:t>visualisations can </a:t>
            </a:r>
            <a:r>
              <a:rPr lang="en-GB" dirty="0" smtClean="0"/>
              <a:t>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A64D-D60E-46A1-8647-7B3CAE372470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075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28" y="1100723"/>
            <a:ext cx="3342402" cy="20084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33CC"/>
                </a:solidFill>
              </a:rPr>
              <a:t>Heat </a:t>
            </a:r>
            <a:r>
              <a:rPr lang="en-GB" sz="2000" dirty="0" smtClean="0">
                <a:solidFill>
                  <a:srgbClr val="0033CC"/>
                </a:solidFill>
              </a:rPr>
              <a:t>Maps/Infographics</a:t>
            </a:r>
            <a:endParaRPr lang="en-GB" sz="2000" dirty="0">
              <a:solidFill>
                <a:srgbClr val="0033CC"/>
              </a:solidFill>
            </a:endParaRPr>
          </a:p>
          <a:p>
            <a:r>
              <a:rPr lang="en-GB" sz="2000" dirty="0"/>
              <a:t>Can quickly show where the hotspots </a:t>
            </a:r>
            <a:r>
              <a:rPr lang="en-GB" sz="2000" dirty="0" smtClean="0"/>
              <a:t>are</a:t>
            </a:r>
          </a:p>
          <a:p>
            <a:r>
              <a:rPr lang="en-GB" sz="2000" dirty="0" smtClean="0"/>
              <a:t>E.g., English Index of Multiple Deprivation (IMD) 2015</a:t>
            </a:r>
            <a:endParaRPr lang="en-GB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313" y="919118"/>
            <a:ext cx="4834789" cy="58265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6" y="3428999"/>
            <a:ext cx="4234480" cy="14512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9105"/>
            <a:ext cx="8229600" cy="523527"/>
          </a:xfrm>
        </p:spPr>
        <p:txBody>
          <a:bodyPr/>
          <a:lstStyle/>
          <a:p>
            <a:r>
              <a:rPr lang="en-GB" dirty="0"/>
              <a:t>Step 2a: Visualisation Examples </a:t>
            </a: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3646851" y="5557047"/>
            <a:ext cx="1928842" cy="646331"/>
          </a:xfrm>
          <a:prstGeom prst="wedgeRectCallout">
            <a:avLst>
              <a:gd name="adj1" fmla="val 28813"/>
              <a:gd name="adj2" fmla="val -12092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More meaningful as an image?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A64D-D60E-46A1-8647-7B3CAE372470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74" y="3069029"/>
            <a:ext cx="3520190" cy="26686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630" y="1103604"/>
            <a:ext cx="5632288" cy="39821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134" y="2297913"/>
            <a:ext cx="5771501" cy="40805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253" y="2846828"/>
            <a:ext cx="5510423" cy="3895949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 bwMode="auto">
          <a:xfrm>
            <a:off x="108329" y="6033865"/>
            <a:ext cx="1139039" cy="646331"/>
          </a:xfrm>
          <a:prstGeom prst="wedgeRectCallout">
            <a:avLst>
              <a:gd name="adj1" fmla="val 28813"/>
              <a:gd name="adj2" fmla="val -12092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Sample raw</a:t>
            </a:r>
            <a:r>
              <a:rPr kumimoji="0" lang="en-GB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data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31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67543"/>
          </a:xfrm>
        </p:spPr>
        <p:txBody>
          <a:bodyPr/>
          <a:lstStyle/>
          <a:p>
            <a:r>
              <a:rPr lang="en-GB" dirty="0"/>
              <a:t>Step 2a: </a:t>
            </a:r>
            <a:r>
              <a:rPr lang="en-GB" dirty="0" smtClean="0"/>
              <a:t>Visualisation Examples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" y="1196752"/>
            <a:ext cx="3024336" cy="287102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3400" dirty="0" smtClean="0">
                <a:solidFill>
                  <a:srgbClr val="0033CC"/>
                </a:solidFill>
              </a:rPr>
              <a:t>Histogram</a:t>
            </a:r>
          </a:p>
          <a:p>
            <a:r>
              <a:rPr lang="en-GB" sz="2800" dirty="0" smtClean="0"/>
              <a:t>Can </a:t>
            </a:r>
            <a:r>
              <a:rPr lang="en-GB" sz="2800" dirty="0"/>
              <a:t>show the distribution of the data and any skewness or unusual dispersion</a:t>
            </a:r>
          </a:p>
          <a:p>
            <a:r>
              <a:rPr lang="en-GB" sz="2800" dirty="0" smtClean="0"/>
              <a:t>Given this set  of student results, can you predict their overall performance? 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A64D-D60E-46A1-8647-7B3CAE372470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01817" y="3152270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33CC"/>
                </a:solidFill>
              </a:rPr>
              <a:t>Does this make it easier?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655" y="1123805"/>
            <a:ext cx="1403685" cy="511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cx="http://schemas.microsoft.com/office/drawing/2014/chartex" xmlns="" Requires="cx">
          <p:graphicFrame>
            <p:nvGraphicFramePr>
              <p:cNvPr id="7" name="Chart 6"/>
              <p:cNvGraphicFramePr/>
              <p:nvPr>
                <p:extLst>
                  <p:ext uri="{D42A27DB-BD31-4B8C-83A1-F6EECF244321}">
                    <p14:modId xmlns:p14="http://schemas.microsoft.com/office/powerpoint/2010/main" val="2719919529"/>
                  </p:ext>
                </p:extLst>
              </p:nvPr>
            </p:nvGraphicFramePr>
            <p:xfrm>
              <a:off x="4482340" y="3510300"/>
              <a:ext cx="4572000" cy="2276475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7" name="Chart 6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2340" y="3510300"/>
                <a:ext cx="4572000" cy="22764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525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344" y="3065873"/>
            <a:ext cx="5904656" cy="3484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2a: Visualisation 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6772"/>
            <a:ext cx="8229600" cy="16561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rgbClr val="0033CC"/>
                </a:solidFill>
              </a:rPr>
              <a:t>Boxplots</a:t>
            </a:r>
          </a:p>
          <a:p>
            <a:r>
              <a:rPr lang="en-GB" dirty="0" smtClean="0"/>
              <a:t>Another </a:t>
            </a:r>
            <a:r>
              <a:rPr lang="en-GB" dirty="0"/>
              <a:t>type of plot for showing data </a:t>
            </a:r>
            <a:r>
              <a:rPr lang="en-GB" dirty="0" smtClean="0"/>
              <a:t>distribution</a:t>
            </a:r>
          </a:p>
          <a:p>
            <a:r>
              <a:rPr lang="en-GB" dirty="0" smtClean="0"/>
              <a:t>Useful for identifying outliers and comparing distributions</a:t>
            </a:r>
            <a:endParaRPr lang="en-GB" dirty="0"/>
          </a:p>
          <a:p>
            <a:r>
              <a:rPr lang="en-GB" dirty="0" smtClean="0"/>
              <a:t>Excel calls these </a:t>
            </a:r>
            <a:r>
              <a:rPr lang="en-GB" i="1" dirty="0" smtClean="0"/>
              <a:t>Box and Whisker </a:t>
            </a:r>
            <a:r>
              <a:rPr lang="en-GB" dirty="0" smtClean="0"/>
              <a:t>charts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A64D-D60E-46A1-8647-7B3CAE372470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12" name="Rectangular Callout 11"/>
          <p:cNvSpPr/>
          <p:nvPr/>
        </p:nvSpPr>
        <p:spPr bwMode="auto">
          <a:xfrm>
            <a:off x="6876256" y="3379600"/>
            <a:ext cx="2160240" cy="830997"/>
          </a:xfrm>
          <a:prstGeom prst="wedgeRectCallout">
            <a:avLst>
              <a:gd name="adj1" fmla="val -105096"/>
              <a:gd name="adj2" fmla="val 6660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i="1" dirty="0" smtClean="0"/>
              <a:t>“Whiskers”</a:t>
            </a:r>
            <a:r>
              <a:rPr lang="en-GB" sz="1600" dirty="0" smtClean="0"/>
              <a:t> give additional information about the spread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899592" y="3645024"/>
            <a:ext cx="2160240" cy="830997"/>
          </a:xfrm>
          <a:prstGeom prst="wedgeRectCallout">
            <a:avLst>
              <a:gd name="adj1" fmla="val 97345"/>
              <a:gd name="adj2" fmla="val 5464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i="1" dirty="0" smtClean="0"/>
              <a:t>“Whiskers”</a:t>
            </a:r>
            <a:r>
              <a:rPr lang="en-GB" sz="1600" dirty="0" smtClean="0"/>
              <a:t> are vertical lines that end in a horizontal stroke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ular Callout 13"/>
          <p:cNvSpPr/>
          <p:nvPr/>
        </p:nvSpPr>
        <p:spPr bwMode="auto">
          <a:xfrm>
            <a:off x="6745830" y="5178159"/>
            <a:ext cx="2160240" cy="338554"/>
          </a:xfrm>
          <a:prstGeom prst="wedgeRectCallout">
            <a:avLst>
              <a:gd name="adj1" fmla="val -72890"/>
              <a:gd name="adj2" fmla="val -6778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 smtClean="0"/>
              <a:t>Grey line = median</a:t>
            </a:r>
            <a:endParaRPr kumimoji="0" lang="en-GB" sz="16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Rectangular Callout 15"/>
          <p:cNvSpPr/>
          <p:nvPr/>
        </p:nvSpPr>
        <p:spPr bwMode="auto">
          <a:xfrm>
            <a:off x="2123220" y="6120123"/>
            <a:ext cx="1344488" cy="338554"/>
          </a:xfrm>
          <a:prstGeom prst="wedgeRectCallout">
            <a:avLst>
              <a:gd name="adj1" fmla="val 102602"/>
              <a:gd name="adj2" fmla="val -9127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 smtClean="0"/>
              <a:t>Outliers</a:t>
            </a:r>
            <a:endParaRPr kumimoji="0" lang="en-GB" sz="16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Rectangular Callout 16"/>
          <p:cNvSpPr/>
          <p:nvPr/>
        </p:nvSpPr>
        <p:spPr bwMode="auto">
          <a:xfrm>
            <a:off x="1619672" y="4885895"/>
            <a:ext cx="1247800" cy="338554"/>
          </a:xfrm>
          <a:prstGeom prst="wedgeRectCallout">
            <a:avLst>
              <a:gd name="adj1" fmla="val 155541"/>
              <a:gd name="adj2" fmla="val 560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 smtClean="0"/>
              <a:t>X = Mean</a:t>
            </a:r>
            <a:endParaRPr kumimoji="0" lang="en-GB" sz="16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6745830" y="4371989"/>
            <a:ext cx="2160240" cy="584775"/>
          </a:xfrm>
          <a:prstGeom prst="wedgeRectCallout">
            <a:avLst>
              <a:gd name="adj1" fmla="val -100240"/>
              <a:gd name="adj2" fmla="val -80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 smtClean="0"/>
              <a:t>Individual scores represented by dots</a:t>
            </a:r>
            <a:endParaRPr kumimoji="0" lang="en-GB" sz="16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7376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8229600" cy="667543"/>
          </a:xfrm>
        </p:spPr>
        <p:txBody>
          <a:bodyPr/>
          <a:lstStyle/>
          <a:p>
            <a:r>
              <a:rPr lang="en-GB" dirty="0"/>
              <a:t>Step 2a: Visualisation 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68" y="1124744"/>
            <a:ext cx="8229600" cy="148545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33CC"/>
                </a:solidFill>
              </a:rPr>
              <a:t>Line graphs</a:t>
            </a:r>
          </a:p>
          <a:p>
            <a:r>
              <a:rPr lang="en-GB" dirty="0"/>
              <a:t>Useful for seeing how values in the data changes over time. </a:t>
            </a:r>
            <a:endParaRPr lang="en-GB" dirty="0" smtClean="0"/>
          </a:p>
          <a:p>
            <a:r>
              <a:rPr lang="en-GB" dirty="0" smtClean="0"/>
              <a:t>Spikes </a:t>
            </a:r>
            <a:r>
              <a:rPr lang="en-GB" dirty="0"/>
              <a:t>in the data are also easy to </a:t>
            </a:r>
            <a:r>
              <a:rPr lang="en-GB" dirty="0" smtClean="0"/>
              <a:t>spot</a:t>
            </a:r>
          </a:p>
          <a:p>
            <a:pPr lvl="1"/>
            <a:r>
              <a:rPr lang="en-GB" dirty="0" smtClean="0"/>
              <a:t>For example data on bats: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A64D-D60E-46A1-8647-7B3CAE372470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591409"/>
            <a:ext cx="4876229" cy="31866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187" y="2644915"/>
            <a:ext cx="4720717" cy="414431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51720" y="599093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33CC"/>
                </a:solidFill>
              </a:rPr>
              <a:t>Easier to visualise using line chart:</a:t>
            </a:r>
            <a:endParaRPr lang="en-GB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2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2a: Visualisation 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14401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33CC"/>
                </a:solidFill>
              </a:rPr>
              <a:t>Scatter plots</a:t>
            </a:r>
          </a:p>
          <a:p>
            <a:r>
              <a:rPr lang="en-GB" dirty="0"/>
              <a:t>Can show correlation between two </a:t>
            </a:r>
            <a:r>
              <a:rPr lang="en-GB" dirty="0" smtClean="0"/>
              <a:t>variables</a:t>
            </a:r>
          </a:p>
          <a:p>
            <a:r>
              <a:rPr lang="en-GB" dirty="0" smtClean="0"/>
              <a:t>Is there any correlation between results and a student‘s age?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A64D-D60E-46A1-8647-7B3CAE372470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808464"/>
            <a:ext cx="6168011" cy="37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3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9960"/>
            <a:ext cx="8229600" cy="883568"/>
          </a:xfrm>
        </p:spPr>
        <p:txBody>
          <a:bodyPr/>
          <a:lstStyle/>
          <a:p>
            <a:r>
              <a:rPr lang="en-GB" dirty="0" smtClean="0"/>
              <a:t>Correlation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8416"/>
            <a:ext cx="8229600" cy="485487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Beware: </a:t>
            </a:r>
            <a:r>
              <a:rPr lang="en-US" dirty="0" smtClean="0"/>
              <a:t>correlation </a:t>
            </a:r>
            <a:r>
              <a:rPr lang="en-US" dirty="0"/>
              <a:t>does </a:t>
            </a:r>
            <a:r>
              <a:rPr lang="en-US" dirty="0" smtClean="0"/>
              <a:t>not always </a:t>
            </a:r>
            <a:r>
              <a:rPr lang="en-US" dirty="0"/>
              <a:t>imply </a:t>
            </a:r>
            <a:r>
              <a:rPr lang="en-US" dirty="0" smtClean="0"/>
              <a:t>causation!</a:t>
            </a:r>
            <a:endParaRPr lang="en-US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A64D-D60E-46A1-8647-7B3CAE372470}" type="slidenum">
              <a:rPr lang="en-GB" smtClean="0"/>
              <a:pPr/>
              <a:t>19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908540"/>
            <a:ext cx="8934450" cy="4000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0645" y="6197502"/>
            <a:ext cx="51635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tylervigen.com/spurious-correlations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164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Science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/>
          </a:bodyPr>
          <a:lstStyle/>
          <a:p>
            <a:r>
              <a:rPr lang="en-GB" dirty="0" smtClean="0"/>
              <a:t>When handling Big Data you need a process, or framework to work with</a:t>
            </a:r>
          </a:p>
          <a:p>
            <a:r>
              <a:rPr lang="en-GB" dirty="0" smtClean="0"/>
              <a:t>A data-handling lifecycle</a:t>
            </a:r>
            <a:endParaRPr lang="en-GB" dirty="0"/>
          </a:p>
          <a:p>
            <a:r>
              <a:rPr lang="en-GB" dirty="0" smtClean="0"/>
              <a:t>Various approaches exist:</a:t>
            </a:r>
          </a:p>
          <a:p>
            <a:pPr lvl="1"/>
            <a:r>
              <a:rPr lang="en-GB" dirty="0" smtClean="0"/>
              <a:t>Team Data Science Lifecycle (TDSL)</a:t>
            </a:r>
          </a:p>
          <a:p>
            <a:pPr lvl="1"/>
            <a:r>
              <a:rPr lang="en-GB" dirty="0"/>
              <a:t>Cross-industry standard process for data </a:t>
            </a:r>
            <a:r>
              <a:rPr lang="en-GB" dirty="0" smtClean="0"/>
              <a:t>mining (CRISP-DM)</a:t>
            </a:r>
          </a:p>
          <a:p>
            <a:pPr lvl="1"/>
            <a:r>
              <a:rPr lang="en-GB" dirty="0" smtClean="0"/>
              <a:t>Knowledge Discovery </a:t>
            </a:r>
            <a:r>
              <a:rPr lang="en-GB" dirty="0"/>
              <a:t>in </a:t>
            </a:r>
            <a:r>
              <a:rPr lang="en-GB" dirty="0" smtClean="0"/>
              <a:t>Databases (KDD)</a:t>
            </a:r>
          </a:p>
          <a:p>
            <a:pPr lvl="1"/>
            <a:r>
              <a:rPr lang="en-GB" dirty="0" smtClean="0"/>
              <a:t>AWS Data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A64D-D60E-46A1-8647-7B3CAE372470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28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</a:t>
            </a:r>
            <a:r>
              <a:rPr lang="en-GB" dirty="0" smtClean="0"/>
              <a:t>2b: </a:t>
            </a:r>
            <a:r>
              <a:rPr lang="en-GB" dirty="0"/>
              <a:t>Prepare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568952" cy="511256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After the exploratory analysis </a:t>
            </a:r>
            <a:r>
              <a:rPr lang="en-GB" dirty="0" smtClean="0"/>
              <a:t>you need to prepare the data</a:t>
            </a:r>
            <a:endParaRPr lang="en-GB" dirty="0"/>
          </a:p>
          <a:p>
            <a:r>
              <a:rPr lang="en-GB" dirty="0" smtClean="0"/>
              <a:t>The raw data acquired is not usually in the format you want</a:t>
            </a:r>
          </a:p>
          <a:p>
            <a:r>
              <a:rPr lang="en-GB" dirty="0" smtClean="0"/>
              <a:t>Integration</a:t>
            </a:r>
            <a:endParaRPr lang="en-GB" dirty="0"/>
          </a:p>
          <a:p>
            <a:pPr lvl="1"/>
            <a:r>
              <a:rPr lang="en-GB" dirty="0" smtClean="0"/>
              <a:t>You may need </a:t>
            </a:r>
            <a:r>
              <a:rPr lang="en-GB" dirty="0"/>
              <a:t>to merge data from </a:t>
            </a:r>
            <a:r>
              <a:rPr lang="en-GB" dirty="0" smtClean="0"/>
              <a:t>multiple </a:t>
            </a:r>
            <a:r>
              <a:rPr lang="en-GB" dirty="0"/>
              <a:t>sources</a:t>
            </a:r>
          </a:p>
          <a:p>
            <a:pPr lvl="2"/>
            <a:r>
              <a:rPr lang="en-GB" dirty="0"/>
              <a:t>Are </a:t>
            </a:r>
            <a:r>
              <a:rPr lang="en-GB" dirty="0" smtClean="0"/>
              <a:t>they all </a:t>
            </a:r>
            <a:r>
              <a:rPr lang="en-GB" dirty="0"/>
              <a:t>using the same formats, naming </a:t>
            </a:r>
            <a:r>
              <a:rPr lang="en-GB" dirty="0" smtClean="0"/>
              <a:t>conventions?</a:t>
            </a:r>
            <a:endParaRPr lang="en-GB" dirty="0"/>
          </a:p>
          <a:p>
            <a:pPr lvl="2"/>
            <a:r>
              <a:rPr lang="en-GB" dirty="0" smtClean="0"/>
              <a:t>E.g., date formats can vary in DBMSs: </a:t>
            </a:r>
          </a:p>
          <a:p>
            <a:pPr marL="1371600" lvl="3" indent="0">
              <a:buNone/>
            </a:pPr>
            <a:r>
              <a:rPr lang="en-GB" dirty="0" smtClean="0"/>
              <a:t>Oracle’s </a:t>
            </a:r>
            <a:r>
              <a:rPr lang="en-GB" i="1" dirty="0">
                <a:solidFill>
                  <a:srgbClr val="0033CC"/>
                </a:solidFill>
              </a:rPr>
              <a:t>DD-MON-YY</a:t>
            </a:r>
            <a:r>
              <a:rPr lang="en-GB" dirty="0"/>
              <a:t> v’s MySQL </a:t>
            </a:r>
            <a:r>
              <a:rPr lang="en-GB" i="1" dirty="0">
                <a:solidFill>
                  <a:srgbClr val="0033CC"/>
                </a:solidFill>
              </a:rPr>
              <a:t>YYYY-MM-DD</a:t>
            </a:r>
          </a:p>
          <a:p>
            <a:r>
              <a:rPr lang="en-GB" dirty="0" smtClean="0"/>
              <a:t>Two main goals in data pre-processing:</a:t>
            </a:r>
          </a:p>
          <a:p>
            <a:pPr lvl="1"/>
            <a:r>
              <a:rPr lang="en-GB" dirty="0" smtClean="0"/>
              <a:t>Clean the data to address data quality issues</a:t>
            </a:r>
          </a:p>
          <a:p>
            <a:pPr lvl="1"/>
            <a:r>
              <a:rPr lang="en-GB" dirty="0" smtClean="0"/>
              <a:t>Transform the raw data to make it suitable for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A64D-D60E-46A1-8647-7B3CAE372470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240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</a:t>
            </a:r>
            <a:r>
              <a:rPr lang="en-GB" dirty="0" smtClean="0"/>
              <a:t>2b: Pre-process the </a:t>
            </a:r>
            <a:r>
              <a:rPr lang="en-GB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Clean </a:t>
            </a:r>
            <a:r>
              <a:rPr lang="en-GB" dirty="0"/>
              <a:t>the data</a:t>
            </a:r>
          </a:p>
          <a:p>
            <a:pPr lvl="1"/>
            <a:r>
              <a:rPr lang="en-GB" dirty="0"/>
              <a:t>Garbage In Garbage Out</a:t>
            </a:r>
          </a:p>
          <a:p>
            <a:r>
              <a:rPr lang="en-GB" dirty="0"/>
              <a:t>Real-world data is messy!</a:t>
            </a:r>
          </a:p>
          <a:p>
            <a:pPr lvl="1"/>
            <a:r>
              <a:rPr lang="en-GB" dirty="0"/>
              <a:t>Inconsistent values</a:t>
            </a:r>
          </a:p>
          <a:p>
            <a:pPr lvl="2"/>
            <a:r>
              <a:rPr lang="en-GB" dirty="0"/>
              <a:t>Customer with 2 different addresses</a:t>
            </a:r>
          </a:p>
          <a:p>
            <a:pPr lvl="1"/>
            <a:r>
              <a:rPr lang="en-GB" dirty="0"/>
              <a:t>Duplicate records</a:t>
            </a:r>
          </a:p>
          <a:p>
            <a:pPr lvl="2"/>
            <a:r>
              <a:rPr lang="en-GB" dirty="0"/>
              <a:t>Customer with more than one </a:t>
            </a:r>
            <a:r>
              <a:rPr lang="en-GB" dirty="0" smtClean="0"/>
              <a:t>record</a:t>
            </a:r>
          </a:p>
          <a:p>
            <a:pPr lvl="1"/>
            <a:r>
              <a:rPr lang="en-GB" dirty="0" smtClean="0"/>
              <a:t>Missing </a:t>
            </a:r>
            <a:r>
              <a:rPr lang="en-GB" dirty="0"/>
              <a:t>values</a:t>
            </a:r>
          </a:p>
          <a:p>
            <a:pPr lvl="2"/>
            <a:r>
              <a:rPr lang="en-GB" dirty="0" smtClean="0"/>
              <a:t>E.g., missing </a:t>
            </a:r>
            <a:r>
              <a:rPr lang="en-GB" dirty="0"/>
              <a:t>a </a:t>
            </a:r>
            <a:r>
              <a:rPr lang="en-GB" dirty="0" smtClean="0"/>
              <a:t>customer’s age which is </a:t>
            </a:r>
            <a:r>
              <a:rPr lang="en-GB" dirty="0"/>
              <a:t>needed for a demographic study</a:t>
            </a:r>
          </a:p>
          <a:p>
            <a:pPr lvl="1"/>
            <a:r>
              <a:rPr lang="en-GB" dirty="0"/>
              <a:t>Invalid data</a:t>
            </a:r>
          </a:p>
          <a:p>
            <a:pPr lvl="2"/>
            <a:r>
              <a:rPr lang="en-GB" dirty="0"/>
              <a:t>Postcode in the wrong format</a:t>
            </a:r>
          </a:p>
          <a:p>
            <a:pPr lvl="1"/>
            <a:r>
              <a:rPr lang="en-GB" dirty="0"/>
              <a:t>Outliers</a:t>
            </a:r>
          </a:p>
          <a:p>
            <a:pPr lvl="2"/>
            <a:r>
              <a:rPr lang="en-GB" dirty="0"/>
              <a:t>Values that are much higher/lower than expected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A64D-D60E-46A1-8647-7B3CAE372470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323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2b: Prepare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363272" cy="5184576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You will have to decide and </a:t>
            </a:r>
            <a:r>
              <a:rPr lang="en-GB" dirty="0" smtClean="0">
                <a:solidFill>
                  <a:srgbClr val="0033CC"/>
                </a:solidFill>
              </a:rPr>
              <a:t>document </a:t>
            </a:r>
            <a:r>
              <a:rPr lang="en-GB" dirty="0" smtClean="0"/>
              <a:t>whether to:</a:t>
            </a:r>
          </a:p>
          <a:p>
            <a:pPr lvl="1"/>
            <a:r>
              <a:rPr lang="en-GB" dirty="0" smtClean="0"/>
              <a:t>Remove data with missing values</a:t>
            </a:r>
          </a:p>
          <a:p>
            <a:pPr lvl="1"/>
            <a:r>
              <a:rPr lang="en-GB" dirty="0" smtClean="0"/>
              <a:t>Merge duplicate records</a:t>
            </a:r>
          </a:p>
          <a:p>
            <a:pPr lvl="2"/>
            <a:r>
              <a:rPr lang="en-GB" dirty="0" smtClean="0"/>
              <a:t>Need to decide what to do if </a:t>
            </a:r>
            <a:r>
              <a:rPr lang="en-GB" dirty="0"/>
              <a:t>they have conflicting values?</a:t>
            </a:r>
          </a:p>
          <a:p>
            <a:pPr lvl="2"/>
            <a:r>
              <a:rPr lang="en-GB" dirty="0" smtClean="0"/>
              <a:t>E.g., keep </a:t>
            </a:r>
            <a:r>
              <a:rPr lang="en-GB" dirty="0"/>
              <a:t>the latest </a:t>
            </a:r>
            <a:r>
              <a:rPr lang="en-GB" dirty="0" smtClean="0"/>
              <a:t>value</a:t>
            </a:r>
            <a:endParaRPr lang="en-GB" dirty="0"/>
          </a:p>
          <a:p>
            <a:pPr lvl="1"/>
            <a:r>
              <a:rPr lang="en-GB" dirty="0" smtClean="0"/>
              <a:t>Generate best estimates for invalid values</a:t>
            </a:r>
          </a:p>
          <a:p>
            <a:pPr lvl="2"/>
            <a:r>
              <a:rPr lang="en-GB" dirty="0" smtClean="0"/>
              <a:t>E.g., estimate a missing employee’s age from their length of service</a:t>
            </a:r>
          </a:p>
          <a:p>
            <a:pPr lvl="1"/>
            <a:r>
              <a:rPr lang="en-GB" dirty="0" smtClean="0"/>
              <a:t>Remove outliers</a:t>
            </a:r>
          </a:p>
          <a:p>
            <a:pPr lvl="2"/>
            <a:r>
              <a:rPr lang="en-GB" dirty="0" smtClean="0"/>
              <a:t>Could be real values that were just extremes on occasions</a:t>
            </a:r>
          </a:p>
          <a:p>
            <a:pPr marL="0" indent="0">
              <a:buNone/>
            </a:pPr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A64D-D60E-46A1-8647-7B3CAE372470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485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781"/>
            <a:ext cx="8229600" cy="648911"/>
          </a:xfrm>
        </p:spPr>
        <p:txBody>
          <a:bodyPr/>
          <a:lstStyle/>
          <a:p>
            <a:r>
              <a:rPr lang="en-GB" dirty="0" smtClean="0"/>
              <a:t>Step 2b: Cleaning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572" y="1012692"/>
            <a:ext cx="8640960" cy="553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Common types of data </a:t>
            </a:r>
            <a:r>
              <a:rPr lang="en-US" sz="1800" dirty="0" smtClean="0"/>
              <a:t>errors (Kim 2003):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A64D-D60E-46A1-8647-7B3CAE372470}" type="slidenum">
              <a:rPr lang="en-GB" smtClean="0"/>
              <a:pPr/>
              <a:t>23</a:t>
            </a:fld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604986"/>
              </p:ext>
            </p:extLst>
          </p:nvPr>
        </p:nvGraphicFramePr>
        <p:xfrm>
          <a:off x="230572" y="1360205"/>
          <a:ext cx="8640960" cy="260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026">
                  <a:extLst>
                    <a:ext uri="{9D8B030D-6E8A-4147-A177-3AD203B41FA5}">
                      <a16:colId xmlns:a16="http://schemas.microsoft.com/office/drawing/2014/main" xmlns="" val="3670502269"/>
                    </a:ext>
                  </a:extLst>
                </a:gridCol>
                <a:gridCol w="7029934">
                  <a:extLst>
                    <a:ext uri="{9D8B030D-6E8A-4147-A177-3AD203B41FA5}">
                      <a16:colId xmlns:a16="http://schemas.microsoft.com/office/drawing/2014/main" xmlns="" val="2136596832"/>
                    </a:ext>
                  </a:extLst>
                </a:gridCol>
              </a:tblGrid>
              <a:tr h="303032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Dirty data error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Description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247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Validity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Do values match constraints?</a:t>
                      </a:r>
                    </a:p>
                    <a:p>
                      <a:r>
                        <a:rPr lang="en-GB" sz="1400" dirty="0" smtClean="0"/>
                        <a:t>Are values in range?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553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Accuracy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Are values accurate,</a:t>
                      </a:r>
                      <a:r>
                        <a:rPr lang="en-GB" sz="1400" baseline="0" dirty="0" smtClean="0"/>
                        <a:t> e.g., compare to reference lookup?</a:t>
                      </a:r>
                    </a:p>
                    <a:p>
                      <a:r>
                        <a:rPr lang="en-GB" sz="1400" baseline="0" dirty="0" smtClean="0"/>
                        <a:t>Correct spelling? Correct capitalisation?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757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Completeness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Are all mandatory</a:t>
                      </a:r>
                      <a:r>
                        <a:rPr lang="en-GB" sz="1400" baseline="0" dirty="0" smtClean="0"/>
                        <a:t> fields present, that is, not null?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5712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Consistency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Are the same type</a:t>
                      </a:r>
                      <a:r>
                        <a:rPr lang="en-GB" sz="1400" baseline="0" dirty="0" smtClean="0"/>
                        <a:t> values in different cells in the same column, e.g., names, numbers?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653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Uniformity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Are formats</a:t>
                      </a:r>
                      <a:r>
                        <a:rPr lang="en-GB" sz="1400" baseline="0" dirty="0" smtClean="0"/>
                        <a:t> the same for the same fields, e.g. dates? Is white space present?</a:t>
                      </a:r>
                    </a:p>
                    <a:p>
                      <a:r>
                        <a:rPr lang="en-GB" sz="1400" baseline="0" dirty="0" smtClean="0"/>
                        <a:t>Are Units of Measurement the same?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015196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30572" y="4068227"/>
            <a:ext cx="22894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Handling</a:t>
            </a:r>
            <a:r>
              <a:rPr lang="en-US" sz="2000" dirty="0"/>
              <a:t> dirty data: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572" y="6407342"/>
            <a:ext cx="8456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Don’t forget to document what has been added/deleted/changed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714794"/>
              </p:ext>
            </p:extLst>
          </p:nvPr>
        </p:nvGraphicFramePr>
        <p:xfrm>
          <a:off x="230572" y="4405822"/>
          <a:ext cx="864096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132">
                  <a:extLst>
                    <a:ext uri="{9D8B030D-6E8A-4147-A177-3AD203B41FA5}">
                      <a16:colId xmlns:a16="http://schemas.microsoft.com/office/drawing/2014/main" xmlns="" val="1922921872"/>
                    </a:ext>
                  </a:extLst>
                </a:gridCol>
                <a:gridCol w="6963828">
                  <a:extLst>
                    <a:ext uri="{9D8B030D-6E8A-4147-A177-3AD203B41FA5}">
                      <a16:colId xmlns:a16="http://schemas.microsoft.com/office/drawing/2014/main" xmlns="" val="1178753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Approach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Outcome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574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Fix it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Replace incorrect value with correct value</a:t>
                      </a:r>
                    </a:p>
                    <a:p>
                      <a:r>
                        <a:rPr lang="en-GB" sz="1400" dirty="0" smtClean="0"/>
                        <a:t>Insert missing values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013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Remove</a:t>
                      </a:r>
                      <a:r>
                        <a:rPr lang="en-GB" sz="1400" baseline="0" dirty="0" smtClean="0"/>
                        <a:t> it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Delete value or</a:t>
                      </a:r>
                      <a:r>
                        <a:rPr lang="en-GB" sz="1400" baseline="0" dirty="0" smtClean="0"/>
                        <a:t> group of values =&gt; impact?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83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Replace</a:t>
                      </a:r>
                      <a:r>
                        <a:rPr lang="en-GB" sz="1400" baseline="0" dirty="0" smtClean="0"/>
                        <a:t> it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Put marker in dataset indicating</a:t>
                      </a:r>
                      <a:r>
                        <a:rPr lang="en-GB" sz="1400" baseline="0" dirty="0" smtClean="0"/>
                        <a:t> it is an inappropriate value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36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Leave</a:t>
                      </a:r>
                      <a:r>
                        <a:rPr lang="en-GB" sz="1400" baseline="0" dirty="0" smtClean="0"/>
                        <a:t> it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Note and accept any dirty data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9001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87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2b: Cleaning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Below is a sample student data set for the fictitious </a:t>
            </a:r>
            <a:r>
              <a:rPr lang="en-GB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Borchester</a:t>
            </a:r>
            <a:r>
              <a:rPr lang="en-GB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University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issues are there with this data?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A64D-D60E-46A1-8647-7B3CAE372470}" type="slidenum">
              <a:rPr lang="en-GB" smtClean="0"/>
              <a:pPr/>
              <a:t>24</a:t>
            </a:fld>
            <a:endParaRPr lang="en-GB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3446821"/>
              </p:ext>
            </p:extLst>
          </p:nvPr>
        </p:nvGraphicFramePr>
        <p:xfrm>
          <a:off x="457200" y="3206465"/>
          <a:ext cx="8200397" cy="2227461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{5C22544A-7EE6-4342-B048-85BDC9FD1C3A}</a:tableStyleId>
              </a:tblPr>
              <a:tblGrid>
                <a:gridCol w="13017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50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3261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studentNo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319" marR="10319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studentName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319" marR="10319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Gender</a:t>
                      </a:r>
                    </a:p>
                  </a:txBody>
                  <a:tcPr marL="10319" marR="10319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DOB</a:t>
                      </a:r>
                    </a:p>
                  </a:txBody>
                  <a:tcPr marL="10319" marR="10319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avgMark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319" marR="10319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1234</a:t>
                      </a:r>
                    </a:p>
                  </a:txBody>
                  <a:tcPr marL="10319" marR="10319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Johnny </a:t>
                      </a:r>
                      <a:r>
                        <a:rPr lang="en-GB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Rick</a:t>
                      </a:r>
                      <a:r>
                        <a:rPr lang="en-GB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Philips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319" marR="10319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</a:p>
                  </a:txBody>
                  <a:tcPr marL="10319" marR="10319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12-Jan-08</a:t>
                      </a:r>
                    </a:p>
                  </a:txBody>
                  <a:tcPr marL="10319" marR="10319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59</a:t>
                      </a:r>
                    </a:p>
                  </a:txBody>
                  <a:tcPr marL="10319" marR="10319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2345</a:t>
                      </a:r>
                    </a:p>
                  </a:txBody>
                  <a:tcPr marL="10319" marR="10319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Sheila </a:t>
                      </a:r>
                      <a:r>
                        <a:rPr lang="en-GB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Hebden</a:t>
                      </a:r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Lloyd</a:t>
                      </a:r>
                    </a:p>
                  </a:txBody>
                  <a:tcPr marL="10319" marR="10319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</a:t>
                      </a:r>
                    </a:p>
                  </a:txBody>
                  <a:tcPr marL="10319" marR="10319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22/04/1957</a:t>
                      </a:r>
                    </a:p>
                  </a:txBody>
                  <a:tcPr marL="10319" marR="10319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85</a:t>
                      </a:r>
                    </a:p>
                  </a:txBody>
                  <a:tcPr marL="10319" marR="10319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3355</a:t>
                      </a:r>
                    </a:p>
                  </a:txBody>
                  <a:tcPr marL="10319" marR="10319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Perks, Jamie</a:t>
                      </a:r>
                    </a:p>
                  </a:txBody>
                  <a:tcPr marL="10319" marR="10319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</a:t>
                      </a:r>
                    </a:p>
                  </a:txBody>
                  <a:tcPr marL="10319" marR="10319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09/25/05</a:t>
                      </a:r>
                    </a:p>
                  </a:txBody>
                  <a:tcPr marL="10319" marR="10319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</a:p>
                  </a:txBody>
                  <a:tcPr marL="10319" marR="10319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4455</a:t>
                      </a:r>
                    </a:p>
                  </a:txBody>
                  <a:tcPr marL="10319" marR="10319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will </a:t>
                      </a:r>
                      <a:r>
                        <a:rPr lang="en-GB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grundy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319" marR="10319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</a:t>
                      </a:r>
                    </a:p>
                  </a:txBody>
                  <a:tcPr marL="10319" marR="10319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23-Feb-81</a:t>
                      </a:r>
                    </a:p>
                  </a:txBody>
                  <a:tcPr marL="10319" marR="10319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105</a:t>
                      </a:r>
                    </a:p>
                  </a:txBody>
                  <a:tcPr marL="10319" marR="10319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6541</a:t>
                      </a:r>
                    </a:p>
                  </a:txBody>
                  <a:tcPr marL="10319" marR="10319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Madikane</a:t>
                      </a:r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Kate</a:t>
                      </a:r>
                    </a:p>
                  </a:txBody>
                  <a:tcPr marL="10319" marR="10319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</a:t>
                      </a:r>
                    </a:p>
                  </a:txBody>
                  <a:tcPr marL="10319" marR="10319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02/08/1978</a:t>
                      </a:r>
                    </a:p>
                  </a:txBody>
                  <a:tcPr marL="10319" marR="10319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-55</a:t>
                      </a:r>
                    </a:p>
                  </a:txBody>
                  <a:tcPr marL="10319" marR="10319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Rectangular Callout 5"/>
          <p:cNvSpPr/>
          <p:nvPr/>
        </p:nvSpPr>
        <p:spPr bwMode="auto">
          <a:xfrm>
            <a:off x="323528" y="5760258"/>
            <a:ext cx="2160240" cy="954107"/>
          </a:xfrm>
          <a:prstGeom prst="wedgeRectCallout">
            <a:avLst>
              <a:gd name="adj1" fmla="val 20495"/>
              <a:gd name="adj2" fmla="val -8311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Mixed</a:t>
            </a:r>
            <a:r>
              <a:rPr kumimoji="0" lang="en-GB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case, </a:t>
            </a:r>
            <a:r>
              <a:rPr kumimoji="0" lang="en-GB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inconsistent</a:t>
            </a:r>
            <a:r>
              <a:rPr kumimoji="0" lang="en-GB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first and surname order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3079954" y="5734535"/>
            <a:ext cx="1743288" cy="646331"/>
          </a:xfrm>
          <a:prstGeom prst="wedgeRectCallout">
            <a:avLst>
              <a:gd name="adj1" fmla="val 41670"/>
              <a:gd name="adj2" fmla="val -9405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smtClean="0"/>
              <a:t>Inconsistent </a:t>
            </a:r>
            <a:r>
              <a:rPr kumimoji="0" lang="en-GB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case, b = boy?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5220073" y="5829507"/>
            <a:ext cx="1512168" cy="646331"/>
          </a:xfrm>
          <a:prstGeom prst="wedgeRectCallout">
            <a:avLst>
              <a:gd name="adj1" fmla="val -2973"/>
              <a:gd name="adj2" fmla="val -10254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smtClean="0"/>
              <a:t>Inconsistent </a:t>
            </a:r>
            <a:r>
              <a:rPr kumimoji="0" lang="en-GB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date formats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7239376" y="5829507"/>
            <a:ext cx="1645840" cy="923330"/>
          </a:xfrm>
          <a:prstGeom prst="wedgeRectCallout">
            <a:avLst>
              <a:gd name="adj1" fmla="val -18847"/>
              <a:gd name="adj2" fmla="val -10113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smtClean="0"/>
              <a:t>Percentages? Minus or &gt;100 ok?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04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2b: Prepare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Knowledge about the application the data came from is </a:t>
            </a:r>
            <a:r>
              <a:rPr lang="en-GB" dirty="0" smtClean="0"/>
              <a:t>important</a:t>
            </a:r>
            <a:endParaRPr lang="en-GB" dirty="0"/>
          </a:p>
          <a:p>
            <a:pPr lvl="1"/>
            <a:r>
              <a:rPr lang="en-GB" dirty="0" smtClean="0"/>
              <a:t>How </a:t>
            </a:r>
            <a:r>
              <a:rPr lang="en-GB" dirty="0"/>
              <a:t>the data was collected; intended use</a:t>
            </a:r>
          </a:p>
          <a:p>
            <a:pPr lvl="1"/>
            <a:r>
              <a:rPr lang="en-GB" dirty="0"/>
              <a:t>Called the </a:t>
            </a:r>
            <a:r>
              <a:rPr lang="en-GB" i="1" dirty="0">
                <a:solidFill>
                  <a:srgbClr val="0033CC"/>
                </a:solidFill>
              </a:rPr>
              <a:t>domain knowledge</a:t>
            </a:r>
          </a:p>
          <a:p>
            <a:r>
              <a:rPr lang="en-GB" dirty="0" smtClean="0"/>
              <a:t>The domain knowledge helps make informed decisions on how to handle incomplete or incorrect data</a:t>
            </a:r>
          </a:p>
          <a:p>
            <a:pPr lvl="1"/>
            <a:r>
              <a:rPr lang="en-GB" dirty="0" smtClean="0"/>
              <a:t>For example, if there were no integrity checks, there is more likely to be rogue data</a:t>
            </a:r>
          </a:p>
          <a:p>
            <a:r>
              <a:rPr lang="en-GB" dirty="0" smtClean="0"/>
              <a:t>Getting </a:t>
            </a:r>
            <a:r>
              <a:rPr lang="en-GB" dirty="0"/>
              <a:t>data into shape </a:t>
            </a:r>
            <a:r>
              <a:rPr lang="en-GB" dirty="0" smtClean="0"/>
              <a:t>is called many things:</a:t>
            </a:r>
          </a:p>
          <a:p>
            <a:pPr lvl="1"/>
            <a:r>
              <a:rPr lang="en-GB" dirty="0" smtClean="0"/>
              <a:t>Data munging</a:t>
            </a:r>
          </a:p>
          <a:p>
            <a:pPr lvl="1"/>
            <a:r>
              <a:rPr lang="en-GB" dirty="0" smtClean="0"/>
              <a:t>Data wrangling</a:t>
            </a:r>
          </a:p>
          <a:p>
            <a:pPr lvl="1"/>
            <a:r>
              <a:rPr lang="en-GB" dirty="0" smtClean="0"/>
              <a:t>Data pre-processing</a:t>
            </a:r>
          </a:p>
          <a:p>
            <a:pPr lvl="1"/>
            <a:r>
              <a:rPr lang="en-GB" dirty="0" smtClean="0"/>
              <a:t>Data manipulation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A64D-D60E-46A1-8647-7B3CAE372470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55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0960"/>
            <a:ext cx="8229600" cy="775792"/>
          </a:xfrm>
        </p:spPr>
        <p:txBody>
          <a:bodyPr/>
          <a:lstStyle/>
          <a:p>
            <a:r>
              <a:rPr lang="en-GB" dirty="0"/>
              <a:t>Step 2b: Prepare Data –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Types of operations include:</a:t>
            </a:r>
          </a:p>
          <a:p>
            <a:r>
              <a:rPr lang="en-GB" dirty="0" smtClean="0"/>
              <a:t>Dimensionality reduction</a:t>
            </a:r>
          </a:p>
          <a:p>
            <a:pPr lvl="1"/>
            <a:r>
              <a:rPr lang="en-GB" dirty="0" smtClean="0"/>
              <a:t>E.g., change 3D model to 2D</a:t>
            </a:r>
            <a:endParaRPr lang="en-GB" dirty="0"/>
          </a:p>
          <a:p>
            <a:r>
              <a:rPr lang="en-GB" dirty="0"/>
              <a:t>Data </a:t>
            </a:r>
            <a:r>
              <a:rPr lang="en-GB" dirty="0" smtClean="0"/>
              <a:t>manipulation</a:t>
            </a:r>
          </a:p>
          <a:p>
            <a:pPr lvl="1"/>
            <a:r>
              <a:rPr lang="en-GB" dirty="0" smtClean="0"/>
              <a:t>Shaping the data to fit new requirements</a:t>
            </a:r>
          </a:p>
          <a:p>
            <a:pPr lvl="1"/>
            <a:r>
              <a:rPr lang="en-GB" dirty="0"/>
              <a:t>Filtering the </a:t>
            </a:r>
            <a:r>
              <a:rPr lang="en-GB" dirty="0" smtClean="0"/>
              <a:t>data – may not need everything</a:t>
            </a:r>
            <a:endParaRPr lang="en-GB" dirty="0"/>
          </a:p>
          <a:p>
            <a:r>
              <a:rPr lang="en-GB" dirty="0" smtClean="0"/>
              <a:t>Transformation</a:t>
            </a:r>
          </a:p>
          <a:p>
            <a:pPr lvl="1"/>
            <a:r>
              <a:rPr lang="en-GB" dirty="0"/>
              <a:t>T</a:t>
            </a:r>
            <a:r>
              <a:rPr lang="en-GB" dirty="0" smtClean="0"/>
              <a:t>o </a:t>
            </a:r>
            <a:r>
              <a:rPr lang="en-GB" dirty="0"/>
              <a:t>reduce noise and </a:t>
            </a:r>
            <a:r>
              <a:rPr lang="en-GB" dirty="0" smtClean="0"/>
              <a:t>variability</a:t>
            </a:r>
          </a:p>
          <a:p>
            <a:pPr lvl="1"/>
            <a:r>
              <a:rPr lang="en-GB" dirty="0" smtClean="0"/>
              <a:t>One example is aggregation. </a:t>
            </a:r>
          </a:p>
          <a:p>
            <a:pPr lvl="2"/>
            <a:r>
              <a:rPr lang="en-GB" dirty="0" smtClean="0"/>
              <a:t>This generally </a:t>
            </a:r>
            <a:r>
              <a:rPr lang="en-GB" dirty="0"/>
              <a:t>results in data with less </a:t>
            </a:r>
            <a:r>
              <a:rPr lang="en-GB" dirty="0" smtClean="0"/>
              <a:t>variability.</a:t>
            </a:r>
          </a:p>
          <a:p>
            <a:pPr lvl="2"/>
            <a:r>
              <a:rPr lang="en-GB" dirty="0" smtClean="0"/>
              <a:t>For </a:t>
            </a:r>
            <a:r>
              <a:rPr lang="en-GB" dirty="0"/>
              <a:t>example, daily sales figures may have many </a:t>
            </a:r>
            <a:r>
              <a:rPr lang="en-GB" dirty="0" smtClean="0"/>
              <a:t>peaks and troughs. </a:t>
            </a:r>
            <a:r>
              <a:rPr lang="en-GB" dirty="0"/>
              <a:t>Aggregating values to weekly or monthly sales figures will result in similar data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A64D-D60E-46A1-8647-7B3CAE372470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281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2b: Prepare </a:t>
            </a:r>
            <a:r>
              <a:rPr lang="en-GB" dirty="0" smtClean="0"/>
              <a:t>Data – Operations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Feature </a:t>
            </a:r>
            <a:r>
              <a:rPr lang="en-GB" dirty="0" smtClean="0"/>
              <a:t>selection</a:t>
            </a:r>
          </a:p>
          <a:p>
            <a:pPr lvl="1"/>
            <a:r>
              <a:rPr lang="en-GB" dirty="0" smtClean="0"/>
              <a:t>Remove redundant or unnecessary features</a:t>
            </a:r>
          </a:p>
          <a:p>
            <a:pPr lvl="2"/>
            <a:r>
              <a:rPr lang="en-GB" dirty="0" smtClean="0"/>
              <a:t>Two features may be correlated, so one could be removed, such as VAT paid </a:t>
            </a:r>
          </a:p>
          <a:p>
            <a:pPr lvl="1"/>
            <a:r>
              <a:rPr lang="en-GB" dirty="0" smtClean="0"/>
              <a:t>Combine features, such as adding salary and commission to create a total salary</a:t>
            </a:r>
          </a:p>
          <a:p>
            <a:pPr lvl="1"/>
            <a:r>
              <a:rPr lang="en-GB" dirty="0" smtClean="0"/>
              <a:t>Creating new features, such as adding an applicant’s education level to a loan approval</a:t>
            </a:r>
            <a:endParaRPr lang="en-GB" dirty="0"/>
          </a:p>
          <a:p>
            <a:r>
              <a:rPr lang="en-GB" dirty="0" smtClean="0"/>
              <a:t>Scaling</a:t>
            </a:r>
            <a:endParaRPr lang="en-GB" dirty="0"/>
          </a:p>
          <a:p>
            <a:pPr lvl="1"/>
            <a:r>
              <a:rPr lang="en-GB" dirty="0" smtClean="0"/>
              <a:t>Involves </a:t>
            </a:r>
            <a:r>
              <a:rPr lang="en-GB" dirty="0"/>
              <a:t>changing the range of values to be between a specified range</a:t>
            </a:r>
          </a:p>
          <a:p>
            <a:pPr lvl="1"/>
            <a:r>
              <a:rPr lang="en-GB" dirty="0" smtClean="0"/>
              <a:t>Done </a:t>
            </a:r>
            <a:r>
              <a:rPr lang="en-GB" dirty="0"/>
              <a:t>to avoid large values dominating the results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A64D-D60E-46A1-8647-7B3CAE372470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680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3: Analyse the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Involves several steps</a:t>
            </a:r>
          </a:p>
          <a:p>
            <a:pPr lvl="1"/>
            <a:r>
              <a:rPr lang="en-GB" dirty="0" smtClean="0"/>
              <a:t>Select analytical techniques</a:t>
            </a:r>
          </a:p>
          <a:p>
            <a:pPr lvl="1"/>
            <a:r>
              <a:rPr lang="en-GB" dirty="0" smtClean="0"/>
              <a:t>Build models</a:t>
            </a:r>
          </a:p>
          <a:p>
            <a:pPr lvl="2"/>
            <a:r>
              <a:rPr lang="en-GB" dirty="0" smtClean="0"/>
              <a:t>This may need several iterations and involve going back to Steps 1 and 2</a:t>
            </a:r>
          </a:p>
          <a:p>
            <a:pPr lvl="3"/>
            <a:r>
              <a:rPr lang="en-GB" dirty="0" smtClean="0"/>
              <a:t>E.g., if need further data or need to package the </a:t>
            </a:r>
            <a:r>
              <a:rPr lang="en-GB" dirty="0"/>
              <a:t>data using a specific format</a:t>
            </a:r>
          </a:p>
          <a:p>
            <a:pPr lvl="2"/>
            <a:r>
              <a:rPr lang="en-GB" dirty="0" smtClean="0"/>
              <a:t>This involves taking the input data from the previous steps and generating an output model</a:t>
            </a:r>
          </a:p>
          <a:p>
            <a:pPr lvl="1"/>
            <a:r>
              <a:rPr lang="en-GB" dirty="0" smtClean="0"/>
              <a:t>Validate Model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A64D-D60E-46A1-8647-7B3CAE372470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975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3: Analyse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Categories of Analysis Techniques</a:t>
            </a:r>
          </a:p>
          <a:p>
            <a:pPr lvl="1"/>
            <a:r>
              <a:rPr lang="en-GB" dirty="0" smtClean="0">
                <a:solidFill>
                  <a:srgbClr val="0033CC"/>
                </a:solidFill>
              </a:rPr>
              <a:t>Classification</a:t>
            </a:r>
          </a:p>
          <a:p>
            <a:pPr lvl="2"/>
            <a:r>
              <a:rPr lang="en-GB" dirty="0" smtClean="0"/>
              <a:t>Goal: predict category</a:t>
            </a:r>
          </a:p>
          <a:p>
            <a:pPr lvl="2"/>
            <a:r>
              <a:rPr lang="en-GB" dirty="0" smtClean="0"/>
              <a:t>E.g., predict weather as sunny, rainy or cloudy</a:t>
            </a:r>
          </a:p>
          <a:p>
            <a:pPr lvl="1"/>
            <a:r>
              <a:rPr lang="en-GB" dirty="0" smtClean="0">
                <a:solidFill>
                  <a:srgbClr val="0033CC"/>
                </a:solidFill>
              </a:rPr>
              <a:t>Regression</a:t>
            </a:r>
          </a:p>
          <a:p>
            <a:pPr lvl="2"/>
            <a:r>
              <a:rPr lang="en-GB" dirty="0" smtClean="0"/>
              <a:t>Goal: predict numerical value</a:t>
            </a:r>
          </a:p>
          <a:p>
            <a:pPr lvl="2"/>
            <a:r>
              <a:rPr lang="en-GB" dirty="0" smtClean="0"/>
              <a:t>E.g., predict price of a stock</a:t>
            </a:r>
          </a:p>
          <a:p>
            <a:pPr lvl="1"/>
            <a:r>
              <a:rPr lang="en-GB" dirty="0" smtClean="0">
                <a:solidFill>
                  <a:srgbClr val="0033CC"/>
                </a:solidFill>
              </a:rPr>
              <a:t>Clustering</a:t>
            </a:r>
          </a:p>
          <a:p>
            <a:pPr lvl="2"/>
            <a:r>
              <a:rPr lang="en-GB" dirty="0" smtClean="0"/>
              <a:t>Goal: organise similar items into groups</a:t>
            </a:r>
          </a:p>
          <a:p>
            <a:pPr lvl="2"/>
            <a:r>
              <a:rPr lang="en-GB" dirty="0" smtClean="0"/>
              <a:t>E.g., organise customers to seniors, adults and teenagers</a:t>
            </a:r>
          </a:p>
          <a:p>
            <a:pPr lvl="1"/>
            <a:r>
              <a:rPr lang="en-GB" dirty="0" smtClean="0">
                <a:solidFill>
                  <a:srgbClr val="0033CC"/>
                </a:solidFill>
              </a:rPr>
              <a:t>Association Analysis</a:t>
            </a:r>
          </a:p>
          <a:p>
            <a:pPr lvl="2"/>
            <a:r>
              <a:rPr lang="en-GB" dirty="0" smtClean="0"/>
              <a:t>Goal: find rules to capture associations between items</a:t>
            </a:r>
          </a:p>
          <a:p>
            <a:pPr lvl="2"/>
            <a:r>
              <a:rPr lang="en-GB" dirty="0" smtClean="0"/>
              <a:t>E.g., if you buy one item, what else might you buy</a:t>
            </a:r>
          </a:p>
          <a:p>
            <a:pPr lvl="1"/>
            <a:r>
              <a:rPr lang="en-GB" dirty="0">
                <a:solidFill>
                  <a:srgbClr val="0033CC"/>
                </a:solidFill>
              </a:rPr>
              <a:t>Graph </a:t>
            </a:r>
            <a:r>
              <a:rPr lang="en-GB" dirty="0" smtClean="0">
                <a:solidFill>
                  <a:srgbClr val="0033CC"/>
                </a:solidFill>
              </a:rPr>
              <a:t>Analytics</a:t>
            </a:r>
          </a:p>
          <a:p>
            <a:pPr lvl="2"/>
            <a:r>
              <a:rPr lang="en-GB" dirty="0" smtClean="0"/>
              <a:t>Goal: Use graph structures to find connections between entities</a:t>
            </a:r>
            <a:endParaRPr lang="en-GB" dirty="0"/>
          </a:p>
          <a:p>
            <a:pPr lvl="2"/>
            <a:r>
              <a:rPr lang="en-GB" dirty="0" smtClean="0"/>
              <a:t>E.g., explore spread of a disease by analysing hospital records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A64D-D60E-46A1-8647-7B3CAE372470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948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22" y="441215"/>
            <a:ext cx="8229600" cy="883568"/>
          </a:xfrm>
        </p:spPr>
        <p:txBody>
          <a:bodyPr/>
          <a:lstStyle/>
          <a:p>
            <a:pPr lvl="1"/>
            <a:r>
              <a:rPr lang="en-GB" dirty="0"/>
              <a:t>Team Data Science </a:t>
            </a:r>
            <a:r>
              <a:rPr lang="en-GB" dirty="0" smtClean="0"/>
              <a:t>Lifecycle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A64D-D60E-46A1-8647-7B3CAE372470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27082"/>
            <a:ext cx="6768752" cy="50495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3528" y="6376598"/>
            <a:ext cx="84809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https://docs.microsoft.com/en-us/azure/machine-learning/team-data-science-process/overview</a:t>
            </a:r>
          </a:p>
        </p:txBody>
      </p:sp>
    </p:spTree>
    <p:extLst>
      <p:ext uri="{BB962C8B-B14F-4D97-AF65-F5344CB8AC3E}">
        <p14:creationId xmlns:p14="http://schemas.microsoft.com/office/powerpoint/2010/main" val="2155206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3: Analyse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Before moving on you need to evaluate the results</a:t>
            </a:r>
          </a:p>
          <a:p>
            <a:r>
              <a:rPr lang="en-GB" dirty="0" smtClean="0"/>
              <a:t>For example, </a:t>
            </a:r>
          </a:p>
          <a:p>
            <a:pPr lvl="1"/>
            <a:r>
              <a:rPr lang="en-GB" dirty="0"/>
              <a:t>F</a:t>
            </a:r>
            <a:r>
              <a:rPr lang="en-GB" dirty="0" smtClean="0"/>
              <a:t>or classification and regression you could compare the predicted values against some correct values.</a:t>
            </a:r>
          </a:p>
          <a:p>
            <a:pPr lvl="1"/>
            <a:r>
              <a:rPr lang="en-GB" dirty="0" smtClean="0"/>
              <a:t>For clustering do the groups make sense for the application?</a:t>
            </a:r>
          </a:p>
          <a:p>
            <a:pPr lvl="1"/>
            <a:r>
              <a:rPr lang="en-GB" dirty="0"/>
              <a:t>For association analysis and graph analysis, </a:t>
            </a:r>
            <a:r>
              <a:rPr lang="en-GB" dirty="0" smtClean="0"/>
              <a:t>further investigation is needed to check whether </a:t>
            </a:r>
            <a:r>
              <a:rPr lang="en-GB" dirty="0"/>
              <a:t>the results are correct. </a:t>
            </a:r>
            <a:r>
              <a:rPr lang="en-GB" dirty="0" smtClean="0"/>
              <a:t>E.g., does </a:t>
            </a:r>
            <a:r>
              <a:rPr lang="en-GB" dirty="0"/>
              <a:t>what your model </a:t>
            </a:r>
            <a:r>
              <a:rPr lang="en-GB" dirty="0" smtClean="0"/>
              <a:t>predict actually happen?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A64D-D60E-46A1-8647-7B3CAE372470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08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8229600" cy="811559"/>
          </a:xfrm>
        </p:spPr>
        <p:txBody>
          <a:bodyPr/>
          <a:lstStyle/>
          <a:p>
            <a:r>
              <a:rPr lang="en-GB" dirty="0" smtClean="0"/>
              <a:t>Step 4: Communicate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59964"/>
            <a:ext cx="8352928" cy="5436840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Evaluation of the analytical results</a:t>
            </a:r>
          </a:p>
          <a:p>
            <a:r>
              <a:rPr lang="en-GB" dirty="0" smtClean="0"/>
              <a:t>Usually involves Visualisation techniques</a:t>
            </a:r>
          </a:p>
          <a:p>
            <a:pPr lvl="1"/>
            <a:r>
              <a:rPr lang="en-GB" dirty="0" smtClean="0"/>
              <a:t>A picture is worth a 1000 words!</a:t>
            </a:r>
          </a:p>
          <a:p>
            <a:r>
              <a:rPr lang="en-GB" dirty="0" smtClean="0"/>
              <a:t>Involves interpreting the results, summarising or visualising</a:t>
            </a:r>
          </a:p>
          <a:p>
            <a:r>
              <a:rPr lang="en-GB" dirty="0" smtClean="0"/>
              <a:t>May need </a:t>
            </a:r>
            <a:r>
              <a:rPr lang="en-GB" dirty="0"/>
              <a:t>to acknowledge the source of data if </a:t>
            </a:r>
            <a:r>
              <a:rPr lang="en-GB" dirty="0" smtClean="0"/>
              <a:t>the </a:t>
            </a:r>
            <a:r>
              <a:rPr lang="en-GB" dirty="0"/>
              <a:t>licence agreement requires this.</a:t>
            </a:r>
          </a:p>
          <a:p>
            <a:r>
              <a:rPr lang="en-GB" dirty="0" smtClean="0"/>
              <a:t>Various tools exists to help with the visualisation:</a:t>
            </a:r>
          </a:p>
          <a:p>
            <a:pPr lvl="1"/>
            <a:r>
              <a:rPr lang="en-GB" dirty="0" smtClean="0"/>
              <a:t>Power BI</a:t>
            </a:r>
          </a:p>
          <a:p>
            <a:pPr lvl="1"/>
            <a:r>
              <a:rPr lang="en-GB" dirty="0" smtClean="0"/>
              <a:t>Tableau</a:t>
            </a:r>
          </a:p>
          <a:p>
            <a:pPr lvl="1"/>
            <a:r>
              <a:rPr lang="en-GB" dirty="0" smtClean="0"/>
              <a:t>Google Charts</a:t>
            </a:r>
          </a:p>
          <a:p>
            <a:pPr lvl="1"/>
            <a:r>
              <a:rPr lang="en-GB" dirty="0" smtClean="0"/>
              <a:t>R and Python</a:t>
            </a:r>
          </a:p>
          <a:p>
            <a:pPr lvl="1"/>
            <a:r>
              <a:rPr lang="en-GB" dirty="0" smtClean="0"/>
              <a:t>Many others…..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A64D-D60E-46A1-8647-7B3CAE372470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87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5: Apply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92824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There should be some purpose to the exercise</a:t>
            </a:r>
          </a:p>
          <a:p>
            <a:pPr lvl="1"/>
            <a:r>
              <a:rPr lang="en-GB" dirty="0" smtClean="0"/>
              <a:t>The main reason why data science is needed</a:t>
            </a:r>
          </a:p>
          <a:p>
            <a:r>
              <a:rPr lang="en-GB" dirty="0" smtClean="0"/>
              <a:t>Involves reporting insights from the analysis and determining actions</a:t>
            </a:r>
          </a:p>
          <a:p>
            <a:r>
              <a:rPr lang="en-GB" dirty="0"/>
              <a:t>May involve helping business needs</a:t>
            </a:r>
          </a:p>
          <a:p>
            <a:r>
              <a:rPr lang="en-GB" dirty="0" smtClean="0"/>
              <a:t>Need to determine next steps:</a:t>
            </a:r>
          </a:p>
          <a:p>
            <a:pPr lvl="1"/>
            <a:r>
              <a:rPr lang="en-GB" dirty="0" smtClean="0"/>
              <a:t>Is extra analysis needed to yield better results?</a:t>
            </a:r>
          </a:p>
          <a:p>
            <a:pPr lvl="1"/>
            <a:r>
              <a:rPr lang="en-GB" dirty="0" smtClean="0"/>
              <a:t>Any data needs revisiting?</a:t>
            </a:r>
          </a:p>
          <a:p>
            <a:pPr lvl="1"/>
            <a:r>
              <a:rPr lang="en-GB" dirty="0" smtClean="0"/>
              <a:t>Any further opportunities to explore?</a:t>
            </a:r>
          </a:p>
          <a:p>
            <a:r>
              <a:rPr lang="en-GB" dirty="0" smtClean="0"/>
              <a:t>Remember: big </a:t>
            </a:r>
            <a:r>
              <a:rPr lang="en-GB" dirty="0"/>
              <a:t>data and data science are only useful if the insights can be turned into </a:t>
            </a:r>
            <a:r>
              <a:rPr lang="en-GB" dirty="0" smtClean="0"/>
              <a:t>actions </a:t>
            </a:r>
            <a:r>
              <a:rPr lang="en-GB" dirty="0"/>
              <a:t>and </a:t>
            </a:r>
            <a:r>
              <a:rPr lang="en-GB" dirty="0" smtClean="0"/>
              <a:t>the </a:t>
            </a:r>
            <a:r>
              <a:rPr lang="en-GB" dirty="0"/>
              <a:t>actions are carefully defined and evaluated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A64D-D60E-46A1-8647-7B3CAE372470}" type="slidenum">
              <a:rPr lang="en-GB" smtClean="0"/>
              <a:pPr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232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6698"/>
            <a:ext cx="8229600" cy="883568"/>
          </a:xfrm>
        </p:spPr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609845"/>
              </p:ext>
            </p:extLst>
          </p:nvPr>
        </p:nvGraphicFramePr>
        <p:xfrm>
          <a:off x="714400" y="1839715"/>
          <a:ext cx="7715200" cy="446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A64D-D60E-46A1-8647-7B3CAE372470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30424" y="6321076"/>
            <a:ext cx="72831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33CC"/>
                </a:solidFill>
              </a:rPr>
              <a:t>Note: </a:t>
            </a:r>
            <a:r>
              <a:rPr lang="en-GB" sz="2400" dirty="0">
                <a:solidFill>
                  <a:srgbClr val="0033CC"/>
                </a:solidFill>
              </a:rPr>
              <a:t>these steps should be an iterative process!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155122"/>
            <a:ext cx="82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This lecture </a:t>
            </a:r>
            <a:r>
              <a:rPr lang="en-GB" sz="2400" dirty="0" smtClean="0"/>
              <a:t>has </a:t>
            </a:r>
            <a:r>
              <a:rPr lang="en-GB" sz="2400" dirty="0" smtClean="0"/>
              <a:t>looked at a variety of techniques in the data science process: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2518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A64D-D60E-46A1-8647-7B3CAE372470}" type="slidenum">
              <a:rPr lang="en-GB" smtClean="0"/>
              <a:pPr/>
              <a:t>4</a:t>
            </a:fld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3273425" y="1354138"/>
            <a:ext cx="2478088" cy="1619250"/>
            <a:chOff x="3273425" y="1354138"/>
            <a:chExt cx="2478088" cy="1619250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3400425" y="1354138"/>
              <a:ext cx="2266950" cy="1619250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317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273425" y="1784350"/>
              <a:ext cx="2478088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GB" sz="2000" b="1" dirty="0" smtClean="0"/>
                <a:t>1. Specifying </a:t>
              </a:r>
              <a:r>
                <a:rPr lang="en-GB" sz="2000" b="1" dirty="0"/>
                <a:t>and planning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70418" y="3192463"/>
            <a:ext cx="2305439" cy="1619250"/>
            <a:chOff x="6170418" y="3192463"/>
            <a:chExt cx="2305439" cy="1619250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6183313" y="3192463"/>
              <a:ext cx="2266950" cy="1619250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317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6170418" y="3859213"/>
              <a:ext cx="230543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GB" sz="2000" b="1" dirty="0" smtClean="0"/>
                <a:t>2. Collecting </a:t>
              </a:r>
              <a:r>
                <a:rPr lang="en-GB" sz="2000" b="1" dirty="0"/>
                <a:t>data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1227" y="3190875"/>
            <a:ext cx="2489785" cy="1619250"/>
            <a:chOff x="721227" y="3190875"/>
            <a:chExt cx="2489785" cy="1619250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820738" y="3190875"/>
              <a:ext cx="2266950" cy="1619250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317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721227" y="3621088"/>
              <a:ext cx="2489785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GB" sz="2000" b="1" dirty="0" smtClean="0"/>
                <a:t>4. Interpreting </a:t>
              </a:r>
              <a:r>
                <a:rPr lang="en-GB" sz="2000" b="1" dirty="0"/>
                <a:t>and </a:t>
              </a:r>
            </a:p>
            <a:p>
              <a:pPr algn="ctr"/>
              <a:r>
                <a:rPr lang="en-GB" sz="2000" b="1" dirty="0"/>
                <a:t>discussing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28096" y="5016500"/>
            <a:ext cx="2449710" cy="1619250"/>
            <a:chOff x="3328096" y="5016500"/>
            <a:chExt cx="2449710" cy="1619250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3387725" y="5016500"/>
              <a:ext cx="2266950" cy="1619250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317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3328096" y="5484813"/>
              <a:ext cx="2449710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GB" sz="2000" b="1" dirty="0" smtClean="0"/>
                <a:t>3. Processing </a:t>
              </a:r>
              <a:r>
                <a:rPr lang="en-GB" sz="2000" b="1" dirty="0"/>
                <a:t>and </a:t>
              </a:r>
            </a:p>
            <a:p>
              <a:pPr algn="ctr"/>
              <a:r>
                <a:rPr lang="en-GB" sz="2000" b="1" dirty="0"/>
                <a:t>representing</a:t>
              </a:r>
            </a:p>
          </p:txBody>
        </p:sp>
      </p:grpSp>
      <p:sp>
        <p:nvSpPr>
          <p:cNvPr id="17" name="Arc 11"/>
          <p:cNvSpPr>
            <a:spLocks/>
          </p:cNvSpPr>
          <p:nvPr/>
        </p:nvSpPr>
        <p:spPr bwMode="auto">
          <a:xfrm rot="900000">
            <a:off x="5516563" y="2235200"/>
            <a:ext cx="1660525" cy="1477963"/>
          </a:xfrm>
          <a:custGeom>
            <a:avLst/>
            <a:gdLst>
              <a:gd name="T0" fmla="*/ 0 w 18784"/>
              <a:gd name="T1" fmla="*/ 0 h 21600"/>
              <a:gd name="T2" fmla="*/ 1660525 w 18784"/>
              <a:gd name="T3" fmla="*/ 748219 h 21600"/>
              <a:gd name="T4" fmla="*/ 0 w 18784"/>
              <a:gd name="T5" fmla="*/ 1477963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84" h="21600" fill="none" extrusionOk="0">
                <a:moveTo>
                  <a:pt x="-1" y="0"/>
                </a:moveTo>
                <a:cubicBezTo>
                  <a:pt x="7772" y="0"/>
                  <a:pt x="14945" y="4176"/>
                  <a:pt x="18783" y="10935"/>
                </a:cubicBezTo>
              </a:path>
              <a:path w="18784" h="21600" stroke="0" extrusionOk="0">
                <a:moveTo>
                  <a:pt x="-1" y="0"/>
                </a:moveTo>
                <a:cubicBezTo>
                  <a:pt x="7772" y="0"/>
                  <a:pt x="14945" y="4176"/>
                  <a:pt x="18783" y="10935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" name="Arc 12"/>
          <p:cNvSpPr>
            <a:spLocks/>
          </p:cNvSpPr>
          <p:nvPr/>
        </p:nvSpPr>
        <p:spPr bwMode="auto">
          <a:xfrm rot="-9900000">
            <a:off x="1901825" y="4618038"/>
            <a:ext cx="1631950" cy="1222375"/>
          </a:xfrm>
          <a:custGeom>
            <a:avLst/>
            <a:gdLst>
              <a:gd name="T0" fmla="*/ 5712 w 20571"/>
              <a:gd name="T1" fmla="*/ 0 h 21600"/>
              <a:gd name="T2" fmla="*/ 1631950 w 20571"/>
              <a:gd name="T3" fmla="*/ 849494 h 21600"/>
              <a:gd name="T4" fmla="*/ 0 w 20571"/>
              <a:gd name="T5" fmla="*/ 122237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571" h="21600" fill="none" extrusionOk="0">
                <a:moveTo>
                  <a:pt x="71" y="0"/>
                </a:moveTo>
                <a:cubicBezTo>
                  <a:pt x="9436" y="31"/>
                  <a:pt x="17714" y="6093"/>
                  <a:pt x="20570" y="15011"/>
                </a:cubicBezTo>
              </a:path>
              <a:path w="20571" h="21600" stroke="0" extrusionOk="0">
                <a:moveTo>
                  <a:pt x="71" y="0"/>
                </a:moveTo>
                <a:cubicBezTo>
                  <a:pt x="9436" y="31"/>
                  <a:pt x="17714" y="6093"/>
                  <a:pt x="20570" y="15011"/>
                </a:cubicBezTo>
                <a:lnTo>
                  <a:pt x="0" y="21600"/>
                </a:lnTo>
                <a:lnTo>
                  <a:pt x="71" y="0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" name="Arc 13"/>
          <p:cNvSpPr>
            <a:spLocks/>
          </p:cNvSpPr>
          <p:nvPr/>
        </p:nvSpPr>
        <p:spPr bwMode="auto">
          <a:xfrm rot="6031037">
            <a:off x="5181600" y="4283076"/>
            <a:ext cx="1425575" cy="2095500"/>
          </a:xfrm>
          <a:custGeom>
            <a:avLst/>
            <a:gdLst>
              <a:gd name="T0" fmla="*/ 0 w 19168"/>
              <a:gd name="T1" fmla="*/ 0 h 21600"/>
              <a:gd name="T2" fmla="*/ 1425575 w 19168"/>
              <a:gd name="T3" fmla="*/ 1129533 h 21600"/>
              <a:gd name="T4" fmla="*/ 0 w 19168"/>
              <a:gd name="T5" fmla="*/ 20955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168" h="21600" fill="none" extrusionOk="0">
                <a:moveTo>
                  <a:pt x="-1" y="0"/>
                </a:moveTo>
                <a:cubicBezTo>
                  <a:pt x="8061" y="0"/>
                  <a:pt x="15452" y="4489"/>
                  <a:pt x="19168" y="11642"/>
                </a:cubicBezTo>
              </a:path>
              <a:path w="19168" h="21600" stroke="0" extrusionOk="0">
                <a:moveTo>
                  <a:pt x="-1" y="0"/>
                </a:moveTo>
                <a:cubicBezTo>
                  <a:pt x="8061" y="0"/>
                  <a:pt x="15452" y="4489"/>
                  <a:pt x="19168" y="11642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0" name="Group 19"/>
          <p:cNvGrpSpPr/>
          <p:nvPr/>
        </p:nvGrpSpPr>
        <p:grpSpPr>
          <a:xfrm>
            <a:off x="1738741" y="1931349"/>
            <a:ext cx="2579259" cy="1421451"/>
            <a:chOff x="1738741" y="1931349"/>
            <a:chExt cx="2579259" cy="1421451"/>
          </a:xfrm>
        </p:grpSpPr>
        <p:sp>
          <p:nvSpPr>
            <p:cNvPr id="21" name="Arc 14"/>
            <p:cNvSpPr>
              <a:spLocks/>
            </p:cNvSpPr>
            <p:nvPr/>
          </p:nvSpPr>
          <p:spPr bwMode="auto">
            <a:xfrm rot="-4761967">
              <a:off x="2537619" y="1572419"/>
              <a:ext cx="1262062" cy="2298700"/>
            </a:xfrm>
            <a:custGeom>
              <a:avLst/>
              <a:gdLst>
                <a:gd name="T0" fmla="*/ 0 w 19168"/>
                <a:gd name="T1" fmla="*/ 0 h 21600"/>
                <a:gd name="T2" fmla="*/ 1262062 w 19168"/>
                <a:gd name="T3" fmla="*/ 1239063 h 21600"/>
                <a:gd name="T4" fmla="*/ 0 w 19168"/>
                <a:gd name="T5" fmla="*/ 229870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168" h="21600" fill="none" extrusionOk="0">
                  <a:moveTo>
                    <a:pt x="-1" y="0"/>
                  </a:moveTo>
                  <a:cubicBezTo>
                    <a:pt x="8061" y="0"/>
                    <a:pt x="15452" y="4489"/>
                    <a:pt x="19168" y="11642"/>
                  </a:cubicBezTo>
                </a:path>
                <a:path w="19168" h="21600" stroke="0" extrusionOk="0">
                  <a:moveTo>
                    <a:pt x="-1" y="0"/>
                  </a:moveTo>
                  <a:cubicBezTo>
                    <a:pt x="8061" y="0"/>
                    <a:pt x="15452" y="4489"/>
                    <a:pt x="19168" y="1164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 rot="-2056368">
              <a:off x="1738741" y="1931349"/>
              <a:ext cx="1338263" cy="968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GB" sz="2400" dirty="0"/>
                <a:t>evaluate</a:t>
              </a:r>
            </a:p>
            <a:p>
              <a:pPr algn="ctr">
                <a:lnSpc>
                  <a:spcPct val="120000"/>
                </a:lnSpc>
              </a:pPr>
              <a:r>
                <a:rPr lang="en-GB" sz="2400" dirty="0"/>
                <a:t>results</a:t>
              </a:r>
            </a:p>
          </p:txBody>
        </p:sp>
      </p:grpSp>
      <p:sp>
        <p:nvSpPr>
          <p:cNvPr id="23" name="Rectangle 18"/>
          <p:cNvSpPr>
            <a:spLocks noGrp="1" noChangeArrowheads="1"/>
          </p:cNvSpPr>
          <p:nvPr>
            <p:ph type="title"/>
          </p:nvPr>
        </p:nvSpPr>
        <p:spPr>
          <a:xfrm>
            <a:off x="62673" y="256132"/>
            <a:ext cx="7861696" cy="873126"/>
          </a:xfrm>
          <a:noFill/>
        </p:spPr>
        <p:txBody>
          <a:bodyPr/>
          <a:lstStyle/>
          <a:p>
            <a:r>
              <a:rPr lang="en-GB" dirty="0">
                <a:solidFill>
                  <a:srgbClr val="0033CC"/>
                </a:solidFill>
              </a:rPr>
              <a:t>The Data Handling </a:t>
            </a:r>
            <a:r>
              <a:rPr lang="en-GB" dirty="0" smtClean="0">
                <a:solidFill>
                  <a:srgbClr val="0033CC"/>
                </a:solidFill>
              </a:rPr>
              <a:t>Cycle – TES </a:t>
            </a:r>
            <a:endParaRPr lang="en-GB" u="sng" dirty="0" smtClean="0">
              <a:solidFill>
                <a:srgbClr val="0033CC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57133" y="1248824"/>
            <a:ext cx="3186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What’s your question, how will you answer it? </a:t>
            </a:r>
          </a:p>
          <a:p>
            <a:r>
              <a:rPr lang="en-GB" dirty="0" smtClean="0"/>
              <a:t>Write an HYPOTHESIS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7022156" y="4954153"/>
            <a:ext cx="1804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Questionnaires filled in, results collected etc.</a:t>
            </a:r>
          </a:p>
          <a:p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260078" y="5802772"/>
            <a:ext cx="2908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Show results in a table or graph, work out some averages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260079" y="1443539"/>
            <a:ext cx="16625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What do your results show, is it what you thought would happen?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909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5" grpId="0"/>
      <p:bldP spid="25" grpId="1"/>
      <p:bldP spid="26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Handling Framework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Many big data analytics lifecycles or workflows can be found</a:t>
            </a:r>
          </a:p>
          <a:p>
            <a:r>
              <a:rPr lang="en-GB" dirty="0" smtClean="0"/>
              <a:t>The following steps are fairly typical of what is suggested:</a:t>
            </a:r>
          </a:p>
          <a:p>
            <a:pPr lvl="1"/>
            <a:r>
              <a:rPr lang="en-GB" dirty="0" smtClean="0"/>
              <a:t>Acquire data</a:t>
            </a:r>
          </a:p>
          <a:p>
            <a:pPr lvl="1"/>
            <a:r>
              <a:rPr lang="en-GB" dirty="0" smtClean="0"/>
              <a:t>Prepare or Process data</a:t>
            </a:r>
          </a:p>
          <a:p>
            <a:pPr lvl="1"/>
            <a:r>
              <a:rPr lang="en-GB" dirty="0" smtClean="0"/>
              <a:t>Analyse data </a:t>
            </a:r>
          </a:p>
          <a:p>
            <a:pPr lvl="1"/>
            <a:r>
              <a:rPr lang="en-GB" dirty="0" smtClean="0"/>
              <a:t>Report or visualise data</a:t>
            </a:r>
          </a:p>
          <a:p>
            <a:pPr lvl="1"/>
            <a:r>
              <a:rPr lang="en-GB" dirty="0" smtClean="0"/>
              <a:t>Act</a:t>
            </a:r>
          </a:p>
          <a:p>
            <a:r>
              <a:rPr lang="en-GB" dirty="0" smtClean="0"/>
              <a:t>All require some sort of question/business case to be answered</a:t>
            </a:r>
          </a:p>
          <a:p>
            <a:r>
              <a:rPr lang="en-GB" dirty="0" smtClean="0"/>
              <a:t>Important to track the provenance throughout the workflow</a:t>
            </a:r>
          </a:p>
          <a:p>
            <a:pPr lvl="1"/>
            <a:r>
              <a:rPr lang="en-GB" dirty="0" smtClean="0"/>
              <a:t>May have to justify decisions, so need to be able to reproduce the data processes undertaken.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A64D-D60E-46A1-8647-7B3CAE372470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208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1: Acquiring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This involves:</a:t>
            </a:r>
          </a:p>
          <a:p>
            <a:pPr lvl="1"/>
            <a:r>
              <a:rPr lang="en-GB" dirty="0" smtClean="0"/>
              <a:t>Identifying suitable </a:t>
            </a:r>
            <a:r>
              <a:rPr lang="en-GB" dirty="0"/>
              <a:t>data sets</a:t>
            </a:r>
          </a:p>
          <a:p>
            <a:pPr lvl="1"/>
            <a:r>
              <a:rPr lang="en-GB" dirty="0" smtClean="0"/>
              <a:t>Where </a:t>
            </a:r>
            <a:r>
              <a:rPr lang="en-GB" dirty="0"/>
              <a:t>is the </a:t>
            </a:r>
            <a:r>
              <a:rPr lang="en-GB" dirty="0" smtClean="0"/>
              <a:t>data?</a:t>
            </a:r>
            <a:endParaRPr lang="en-GB" dirty="0"/>
          </a:p>
          <a:p>
            <a:pPr lvl="2"/>
            <a:r>
              <a:rPr lang="en-GB" dirty="0" smtClean="0"/>
              <a:t>Can come from many places, local and remote</a:t>
            </a:r>
          </a:p>
          <a:p>
            <a:pPr lvl="2"/>
            <a:r>
              <a:rPr lang="en-GB" dirty="0" smtClean="0"/>
              <a:t>Can be many varieties: structured and unstructured</a:t>
            </a:r>
          </a:p>
          <a:p>
            <a:pPr lvl="2"/>
            <a:r>
              <a:rPr lang="en-GB" dirty="0" smtClean="0"/>
              <a:t>Can have different velocities</a:t>
            </a:r>
            <a:endParaRPr lang="en-GB" dirty="0"/>
          </a:p>
          <a:p>
            <a:pPr lvl="1"/>
            <a:r>
              <a:rPr lang="en-GB" dirty="0"/>
              <a:t>Acquire all the available </a:t>
            </a:r>
            <a:r>
              <a:rPr lang="en-GB" dirty="0" smtClean="0"/>
              <a:t>data</a:t>
            </a:r>
          </a:p>
          <a:p>
            <a:pPr lvl="2"/>
            <a:r>
              <a:rPr lang="en-GB" dirty="0" smtClean="0"/>
              <a:t>If some left out may lead to incorrect conclusions</a:t>
            </a:r>
          </a:p>
          <a:p>
            <a:pPr lvl="1"/>
            <a:r>
              <a:rPr lang="en-GB" dirty="0" smtClean="0"/>
              <a:t>Querying </a:t>
            </a:r>
            <a:r>
              <a:rPr lang="en-GB" dirty="0"/>
              <a:t>the data</a:t>
            </a:r>
          </a:p>
          <a:p>
            <a:pPr lvl="2"/>
            <a:r>
              <a:rPr lang="en-GB" dirty="0"/>
              <a:t>SQL and query browsers help examine the data</a:t>
            </a:r>
          </a:p>
          <a:p>
            <a:pPr lvl="2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A64D-D60E-46A1-8647-7B3CAE372470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673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608" y="404664"/>
            <a:ext cx="8229600" cy="883568"/>
          </a:xfrm>
        </p:spPr>
        <p:txBody>
          <a:bodyPr/>
          <a:lstStyle/>
          <a:p>
            <a:r>
              <a:rPr lang="en-GB" dirty="0" smtClean="0"/>
              <a:t>Step 1: Acquiring the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Data comes from many places</a:t>
            </a:r>
          </a:p>
          <a:p>
            <a:pPr lvl="1"/>
            <a:r>
              <a:rPr lang="en-GB" dirty="0"/>
              <a:t>Every </a:t>
            </a:r>
            <a:r>
              <a:rPr lang="en-GB" dirty="0" smtClean="0"/>
              <a:t>minute:</a:t>
            </a:r>
          </a:p>
          <a:p>
            <a:pPr lvl="2"/>
            <a:r>
              <a:rPr lang="en-GB" dirty="0" smtClean="0"/>
              <a:t>204 </a:t>
            </a:r>
            <a:r>
              <a:rPr lang="en-GB" dirty="0"/>
              <a:t>million emails are </a:t>
            </a:r>
            <a:r>
              <a:rPr lang="en-GB" dirty="0" smtClean="0"/>
              <a:t>sent</a:t>
            </a:r>
          </a:p>
          <a:p>
            <a:pPr lvl="2"/>
            <a:r>
              <a:rPr lang="en-GB" dirty="0" smtClean="0"/>
              <a:t>200,000 </a:t>
            </a:r>
            <a:r>
              <a:rPr lang="en-GB" dirty="0"/>
              <a:t>photos are </a:t>
            </a:r>
            <a:r>
              <a:rPr lang="en-GB" dirty="0" smtClean="0"/>
              <a:t>uploaded </a:t>
            </a:r>
            <a:r>
              <a:rPr lang="en-GB" dirty="0"/>
              <a:t>and </a:t>
            </a:r>
            <a:endParaRPr lang="en-GB" dirty="0" smtClean="0"/>
          </a:p>
          <a:p>
            <a:pPr lvl="2"/>
            <a:r>
              <a:rPr lang="en-GB" dirty="0" smtClean="0"/>
              <a:t>1.8 </a:t>
            </a:r>
            <a:r>
              <a:rPr lang="en-GB" dirty="0"/>
              <a:t>million likes are generated on Facebook. </a:t>
            </a:r>
            <a:endParaRPr lang="en-GB" dirty="0" smtClean="0"/>
          </a:p>
          <a:p>
            <a:pPr lvl="2"/>
            <a:r>
              <a:rPr lang="en-GB" dirty="0" smtClean="0"/>
              <a:t>On </a:t>
            </a:r>
            <a:r>
              <a:rPr lang="en-GB" dirty="0"/>
              <a:t>YouTube, 1.3 million videos are viewed and 72 hours of video are uploaded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And many ways to access it!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A64D-D60E-46A1-8647-7B3CAE372470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109830"/>
            <a:ext cx="10668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919330"/>
            <a:ext cx="6762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535312"/>
            <a:ext cx="8001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515370"/>
            <a:ext cx="8096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345" y="3539001"/>
            <a:ext cx="10001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860" y="3761922"/>
            <a:ext cx="937227" cy="74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162216"/>
            <a:ext cx="1254249" cy="127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513996"/>
            <a:ext cx="1343344" cy="129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ular Callout 4"/>
          <p:cNvSpPr/>
          <p:nvPr/>
        </p:nvSpPr>
        <p:spPr bwMode="auto">
          <a:xfrm>
            <a:off x="207714" y="3579655"/>
            <a:ext cx="2160241" cy="923330"/>
          </a:xfrm>
          <a:prstGeom prst="wedgeRectCallout">
            <a:avLst>
              <a:gd name="adj1" fmla="val 36181"/>
              <a:gd name="adj2" fmla="val 8598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24</a:t>
            </a:r>
            <a:r>
              <a:rPr lang="en-GB" baseline="30000" dirty="0" smtClean="0"/>
              <a:t>th</a:t>
            </a:r>
            <a:r>
              <a:rPr lang="en-GB" dirty="0" smtClean="0"/>
              <a:t> Aug 2015 saw 1 billion users login on a single day!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2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99" y="333550"/>
            <a:ext cx="8229600" cy="883568"/>
          </a:xfrm>
        </p:spPr>
        <p:txBody>
          <a:bodyPr/>
          <a:lstStyle/>
          <a:p>
            <a:r>
              <a:rPr lang="en-GB" dirty="0"/>
              <a:t>Step 1: Acquiring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A64D-D60E-46A1-8647-7B3CAE372470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Oval 4"/>
          <p:cNvSpPr/>
          <p:nvPr/>
        </p:nvSpPr>
        <p:spPr bwMode="auto">
          <a:xfrm>
            <a:off x="3563888" y="2924944"/>
            <a:ext cx="2304256" cy="2376264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43227" y="1145308"/>
            <a:ext cx="3119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33CC"/>
                </a:solidFill>
              </a:rPr>
              <a:t>Traditional </a:t>
            </a:r>
            <a:r>
              <a:rPr lang="en-GB" sz="2400" dirty="0">
                <a:solidFill>
                  <a:srgbClr val="0033CC"/>
                </a:solidFill>
              </a:rPr>
              <a:t>databases</a:t>
            </a:r>
            <a:endParaRPr lang="en-GB" sz="2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46" y="1627123"/>
            <a:ext cx="1192406" cy="853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256" y="1633714"/>
            <a:ext cx="1342271" cy="436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34989">
            <a:off x="1775588" y="2370557"/>
            <a:ext cx="873128" cy="87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041366" y="678317"/>
            <a:ext cx="28729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7030A0"/>
                </a:solidFill>
              </a:rPr>
              <a:t>Text files and </a:t>
            </a:r>
            <a:endParaRPr lang="en-GB" sz="2400" dirty="0" smtClean="0">
              <a:solidFill>
                <a:srgbClr val="7030A0"/>
              </a:solidFill>
            </a:endParaRPr>
          </a:p>
          <a:p>
            <a:r>
              <a:rPr lang="en-GB" sz="2400" dirty="0" smtClean="0">
                <a:solidFill>
                  <a:srgbClr val="7030A0"/>
                </a:solidFill>
              </a:rPr>
              <a:t>Excel </a:t>
            </a:r>
            <a:r>
              <a:rPr lang="en-GB" sz="2400" dirty="0">
                <a:solidFill>
                  <a:srgbClr val="7030A0"/>
                </a:solidFill>
              </a:rPr>
              <a:t>spreadsheets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2779024" y="2377002"/>
            <a:ext cx="928880" cy="76396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33CC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3759" y="1474479"/>
            <a:ext cx="972958" cy="7868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4570" y="1156104"/>
            <a:ext cx="839724" cy="824729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 bwMode="auto">
          <a:xfrm flipH="1">
            <a:off x="5159149" y="1972955"/>
            <a:ext cx="833379" cy="90301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/>
          <p:cNvSpPr/>
          <p:nvPr/>
        </p:nvSpPr>
        <p:spPr>
          <a:xfrm>
            <a:off x="203376" y="3862939"/>
            <a:ext cx="16081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9900"/>
                </a:solidFill>
              </a:rPr>
              <a:t>Scripting </a:t>
            </a:r>
            <a:endParaRPr lang="en-GB" sz="2400" dirty="0" smtClean="0">
              <a:solidFill>
                <a:srgbClr val="009900"/>
              </a:solidFill>
            </a:endParaRPr>
          </a:p>
          <a:p>
            <a:r>
              <a:rPr lang="en-GB" sz="2400" dirty="0" smtClean="0">
                <a:solidFill>
                  <a:srgbClr val="009900"/>
                </a:solidFill>
              </a:rPr>
              <a:t>languages</a:t>
            </a:r>
            <a:endParaRPr lang="en-GB" sz="2400" dirty="0">
              <a:solidFill>
                <a:srgbClr val="00990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868" y="4808818"/>
            <a:ext cx="790575" cy="8953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3298" y="5769892"/>
            <a:ext cx="914400" cy="98107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 bwMode="auto">
          <a:xfrm flipV="1">
            <a:off x="2627415" y="4969987"/>
            <a:ext cx="1080489" cy="73418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9900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4235" y="6048761"/>
            <a:ext cx="881223" cy="57279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76223" y="3864057"/>
            <a:ext cx="1268612" cy="1004841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 bwMode="auto">
          <a:xfrm flipH="1" flipV="1">
            <a:off x="5859094" y="4674356"/>
            <a:ext cx="793914" cy="431489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996633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05601" y="4998644"/>
            <a:ext cx="843769" cy="76607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70049" y="4693936"/>
            <a:ext cx="1021672" cy="86296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0903675">
            <a:off x="7020474" y="5823976"/>
            <a:ext cx="1178142" cy="62103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08943" y="5374181"/>
            <a:ext cx="684105" cy="68776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7121" y="5914814"/>
            <a:ext cx="1228725" cy="628650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7704518" y="1958709"/>
            <a:ext cx="12681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CC3300"/>
                </a:solidFill>
              </a:rPr>
              <a:t>NoSQL </a:t>
            </a:r>
            <a:endParaRPr lang="en-GB" sz="2400" dirty="0" smtClean="0">
              <a:solidFill>
                <a:srgbClr val="CC3300"/>
              </a:solidFill>
            </a:endParaRPr>
          </a:p>
          <a:p>
            <a:r>
              <a:rPr lang="en-GB" sz="2400" dirty="0" smtClean="0">
                <a:solidFill>
                  <a:srgbClr val="CC3300"/>
                </a:solidFill>
              </a:rPr>
              <a:t>Storage</a:t>
            </a:r>
            <a:endParaRPr lang="en-GB" sz="2400" dirty="0">
              <a:solidFill>
                <a:srgbClr val="CC330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 flipH="1">
            <a:off x="5946670" y="2981607"/>
            <a:ext cx="996674" cy="52768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CC3300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81852" y="2745744"/>
            <a:ext cx="1839879" cy="50941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92769" y="3347717"/>
            <a:ext cx="1561441" cy="48874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19951837">
            <a:off x="5901396" y="2622821"/>
            <a:ext cx="1117301" cy="39693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1140505">
            <a:off x="6606664" y="3213927"/>
            <a:ext cx="825187" cy="73025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170849" y="3837499"/>
            <a:ext cx="894903" cy="818197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6373039" y="4234645"/>
            <a:ext cx="134844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996633"/>
                </a:solidFill>
              </a:rPr>
              <a:t>Remote </a:t>
            </a:r>
          </a:p>
          <a:p>
            <a:r>
              <a:rPr lang="en-GB" sz="2400" dirty="0" smtClean="0">
                <a:solidFill>
                  <a:srgbClr val="996633"/>
                </a:solidFill>
              </a:rPr>
              <a:t>data</a:t>
            </a:r>
            <a:endParaRPr lang="en-GB" sz="2400" dirty="0">
              <a:solidFill>
                <a:srgbClr val="996633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355846" y="4784686"/>
            <a:ext cx="697799" cy="740273"/>
          </a:xfrm>
          <a:prstGeom prst="rect">
            <a:avLst/>
          </a:prstGeom>
        </p:spPr>
      </p:pic>
      <p:sp>
        <p:nvSpPr>
          <p:cNvPr id="54" name="Oval 53"/>
          <p:cNvSpPr/>
          <p:nvPr/>
        </p:nvSpPr>
        <p:spPr bwMode="auto">
          <a:xfrm>
            <a:off x="5419740" y="5926880"/>
            <a:ext cx="828906" cy="5393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REST</a:t>
            </a:r>
          </a:p>
        </p:txBody>
      </p:sp>
      <p:sp>
        <p:nvSpPr>
          <p:cNvPr id="55" name="Oval 54"/>
          <p:cNvSpPr/>
          <p:nvPr/>
        </p:nvSpPr>
        <p:spPr bwMode="auto">
          <a:xfrm>
            <a:off x="6103675" y="5914815"/>
            <a:ext cx="893041" cy="86700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Web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Socket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180151" y="5495945"/>
            <a:ext cx="8763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43" grpId="0"/>
      <p:bldP spid="31" grpId="0"/>
      <p:bldP spid="54" grpId="0" animBg="1"/>
      <p:bldP spid="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4862"/>
            <a:ext cx="8229600" cy="883568"/>
          </a:xfrm>
        </p:spPr>
        <p:txBody>
          <a:bodyPr/>
          <a:lstStyle/>
          <a:p>
            <a:r>
              <a:rPr lang="en-GB" dirty="0" smtClean="0"/>
              <a:t>Step 1: Found Data Examples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A64D-D60E-46A1-8647-7B3CAE372470}" type="slidenum">
              <a:rPr lang="en-GB" smtClean="0"/>
              <a:pPr/>
              <a:t>9</a:t>
            </a:fld>
            <a:endParaRPr lang="en-GB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255978"/>
              </p:ext>
            </p:extLst>
          </p:nvPr>
        </p:nvGraphicFramePr>
        <p:xfrm>
          <a:off x="179512" y="1238430"/>
          <a:ext cx="8856984" cy="5589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8062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URL</a:t>
                      </a:r>
                      <a:endParaRPr lang="en-GB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6424"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ONS</a:t>
                      </a:r>
                      <a:endParaRPr lang="en-GB" sz="13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GB" sz="1300" dirty="0" smtClean="0">
                          <a:hlinkClick r:id="rId3"/>
                        </a:rPr>
                        <a:t>https://www.ons.gov.uk</a:t>
                      </a:r>
                      <a:r>
                        <a:rPr lang="en-GB" sz="1300" dirty="0" smtClean="0"/>
                        <a:t> </a:t>
                      </a:r>
                      <a:endParaRPr lang="en-GB" sz="13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6424"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EU Stats</a:t>
                      </a:r>
                      <a:endParaRPr lang="en-GB" sz="13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GB" sz="1300" dirty="0" smtClean="0">
                          <a:hlinkClick r:id="rId4"/>
                        </a:rPr>
                        <a:t>http://ec.europa.eu/eurostat</a:t>
                      </a:r>
                      <a:r>
                        <a:rPr lang="en-GB" sz="1300" dirty="0" smtClean="0"/>
                        <a:t>  </a:t>
                      </a:r>
                      <a:endParaRPr lang="en-GB" sz="13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6424"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European</a:t>
                      </a:r>
                      <a:r>
                        <a:rPr lang="en-GB" sz="1300" baseline="0" dirty="0" smtClean="0"/>
                        <a:t> commission stats</a:t>
                      </a:r>
                      <a:endParaRPr lang="en-GB" sz="13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GB" sz="1300" dirty="0" smtClean="0">
                          <a:hlinkClick r:id="rId5"/>
                        </a:rPr>
                        <a:t>http://ec.europa.eu/eurostat/data/statistics-a-z/abc</a:t>
                      </a:r>
                      <a:r>
                        <a:rPr lang="en-GB" sz="1300" dirty="0" smtClean="0"/>
                        <a:t> </a:t>
                      </a:r>
                      <a:endParaRPr lang="en-GB" sz="13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6424"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UK Government</a:t>
                      </a:r>
                      <a:endParaRPr lang="en-GB" sz="13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GB" sz="1300" dirty="0" smtClean="0">
                          <a:hlinkClick r:id="rId6"/>
                        </a:rPr>
                        <a:t>https://www.gov.uk/government/statistics</a:t>
                      </a:r>
                      <a:r>
                        <a:rPr lang="en-GB" sz="1300" dirty="0" smtClean="0"/>
                        <a:t> </a:t>
                      </a:r>
                      <a:endParaRPr lang="en-GB" sz="13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6424"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US Government</a:t>
                      </a:r>
                      <a:endParaRPr lang="en-GB" sz="13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GB" sz="1300" dirty="0" smtClean="0">
                          <a:hlinkClick r:id="rId7"/>
                        </a:rPr>
                        <a:t>https://www.usa.gov/statistics</a:t>
                      </a:r>
                      <a:r>
                        <a:rPr lang="en-GB" sz="1300" dirty="0" smtClean="0"/>
                        <a:t> </a:t>
                      </a:r>
                      <a:endParaRPr lang="en-GB" sz="13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6424"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Edinburgh University</a:t>
                      </a:r>
                      <a:r>
                        <a:rPr lang="en-GB" sz="1300" baseline="0" dirty="0" smtClean="0"/>
                        <a:t> data share</a:t>
                      </a:r>
                      <a:endParaRPr lang="en-GB" sz="13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GB" sz="1300" dirty="0" smtClean="0">
                          <a:hlinkClick r:id="rId8"/>
                        </a:rPr>
                        <a:t>http://datashare.is.ed.ac.uk/</a:t>
                      </a:r>
                      <a:r>
                        <a:rPr lang="en-GB" sz="1300" dirty="0" smtClean="0"/>
                        <a:t> </a:t>
                      </a:r>
                      <a:endParaRPr lang="en-GB" sz="13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6424"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List of high</a:t>
                      </a:r>
                      <a:r>
                        <a:rPr lang="en-GB" sz="1300" baseline="0" dirty="0" smtClean="0"/>
                        <a:t> quality data sets</a:t>
                      </a:r>
                      <a:endParaRPr lang="en-GB" sz="13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GB" sz="1300" dirty="0" smtClean="0">
                          <a:hlinkClick r:id="rId9"/>
                        </a:rPr>
                        <a:t>https://github.com/caesar0301/awesome-public-datasets</a:t>
                      </a:r>
                      <a:r>
                        <a:rPr lang="en-GB" sz="1300" dirty="0" smtClean="0"/>
                        <a:t> </a:t>
                      </a:r>
                      <a:endParaRPr lang="en-GB" sz="13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6424"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AW public data sets</a:t>
                      </a:r>
                      <a:endParaRPr lang="en-GB" sz="13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GB" sz="1300" dirty="0" smtClean="0">
                          <a:hlinkClick r:id="rId10"/>
                        </a:rPr>
                        <a:t>https://aws.amazon.com/datasets/</a:t>
                      </a:r>
                      <a:r>
                        <a:rPr lang="en-GB" sz="1300" dirty="0" smtClean="0"/>
                        <a:t> </a:t>
                      </a:r>
                      <a:endParaRPr lang="en-GB" sz="13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6424"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Comparative</a:t>
                      </a:r>
                      <a:r>
                        <a:rPr lang="en-GB" sz="1300" baseline="0" dirty="0" smtClean="0"/>
                        <a:t> political data set</a:t>
                      </a:r>
                      <a:endParaRPr lang="en-GB" sz="13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GB" sz="1300" dirty="0" smtClean="0">
                          <a:hlinkClick r:id="rId11"/>
                        </a:rPr>
                        <a:t>www.cpds-data.org</a:t>
                      </a:r>
                      <a:r>
                        <a:rPr lang="en-GB" sz="1300" dirty="0" smtClean="0"/>
                        <a:t> </a:t>
                      </a:r>
                      <a:endParaRPr lang="en-GB" sz="13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1450"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Stanford – Computational Journalism lab</a:t>
                      </a:r>
                      <a:endParaRPr lang="en-GB" sz="13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GB" sz="1300" dirty="0" smtClean="0">
                          <a:hlinkClick r:id="rId12"/>
                        </a:rPr>
                        <a:t>http://cjlab.stanford.edu/</a:t>
                      </a:r>
                      <a:r>
                        <a:rPr lang="en-GB" sz="1300" dirty="0" smtClean="0"/>
                        <a:t> </a:t>
                      </a:r>
                      <a:endParaRPr lang="en-GB" sz="13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49149">
                <a:tc>
                  <a:txBody>
                    <a:bodyPr/>
                    <a:lstStyle/>
                    <a:p>
                      <a:r>
                        <a:rPr lang="en-GB" sz="1300" dirty="0" err="1" smtClean="0"/>
                        <a:t>KDNuggets</a:t>
                      </a:r>
                      <a:r>
                        <a:rPr lang="en-GB" sz="1300" dirty="0" smtClean="0"/>
                        <a:t> – data</a:t>
                      </a:r>
                      <a:r>
                        <a:rPr lang="en-GB" sz="1300" baseline="0" dirty="0" smtClean="0"/>
                        <a:t> sets for mining/discovery</a:t>
                      </a:r>
                      <a:endParaRPr lang="en-GB" sz="13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GB" sz="1300" dirty="0" smtClean="0">
                          <a:hlinkClick r:id="rId13"/>
                        </a:rPr>
                        <a:t>www.kdnuggets.com/datasets/</a:t>
                      </a:r>
                      <a:r>
                        <a:rPr lang="en-GB" sz="1300" dirty="0" smtClean="0"/>
                        <a:t> </a:t>
                      </a:r>
                      <a:endParaRPr lang="en-GB" sz="13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6424"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UK Healthcare</a:t>
                      </a:r>
                      <a:endParaRPr lang="en-GB" sz="13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GB" sz="1300" dirty="0" smtClean="0">
                          <a:hlinkClick r:id="rId14"/>
                        </a:rPr>
                        <a:t>http://www.hscic.gov.uk/datasets</a:t>
                      </a:r>
                      <a:r>
                        <a:rPr lang="en-GB" sz="1300" dirty="0" smtClean="0"/>
                        <a:t> </a:t>
                      </a:r>
                      <a:endParaRPr lang="en-GB" sz="13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481753">
                <a:tc>
                  <a:txBody>
                    <a:bodyPr/>
                    <a:lstStyle/>
                    <a:p>
                      <a:r>
                        <a:rPr lang="en-GB" sz="1300" b="0" dirty="0" smtClean="0"/>
                        <a:t>Halifax house</a:t>
                      </a:r>
                      <a:r>
                        <a:rPr lang="en-GB" sz="1300" b="0" baseline="0" dirty="0" smtClean="0"/>
                        <a:t> prices</a:t>
                      </a:r>
                      <a:endParaRPr lang="en-GB" sz="1300" b="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GB" sz="1300" b="0" dirty="0" smtClean="0">
                          <a:hlinkClick r:id="rId15"/>
                        </a:rPr>
                        <a:t>http://www.lloydsbankinggroup.com/media/economic-insight/halifax-house-price-index/</a:t>
                      </a:r>
                      <a:r>
                        <a:rPr lang="en-GB" sz="1300" b="0" dirty="0" smtClean="0"/>
                        <a:t> </a:t>
                      </a:r>
                      <a:endParaRPr lang="en-GB" sz="1300" b="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26424"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Nationwide house</a:t>
                      </a:r>
                      <a:r>
                        <a:rPr lang="en-GB" sz="1300" baseline="0" dirty="0" smtClean="0"/>
                        <a:t> prices</a:t>
                      </a:r>
                      <a:endParaRPr lang="en-GB" sz="13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GB" sz="1300" dirty="0" smtClean="0">
                          <a:hlinkClick r:id="rId16"/>
                        </a:rPr>
                        <a:t>http://www.nationwide.co.uk/about/house-price-index/headlines</a:t>
                      </a:r>
                      <a:r>
                        <a:rPr lang="en-GB" sz="1300" dirty="0" smtClean="0"/>
                        <a:t> </a:t>
                      </a:r>
                      <a:endParaRPr lang="en-GB" sz="13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26424"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Historical</a:t>
                      </a:r>
                      <a:r>
                        <a:rPr lang="en-GB" sz="1300" baseline="0" dirty="0" smtClean="0"/>
                        <a:t> weather</a:t>
                      </a:r>
                      <a:endParaRPr lang="en-GB" sz="13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GB" sz="1300" dirty="0" smtClean="0">
                          <a:hlinkClick r:id="rId17"/>
                        </a:rPr>
                        <a:t>http://www.wunderground.com/history</a:t>
                      </a:r>
                      <a:r>
                        <a:rPr lang="en-GB" sz="1300" baseline="0" dirty="0" smtClean="0"/>
                        <a:t> </a:t>
                      </a:r>
                      <a:endParaRPr lang="en-GB" sz="13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6" name="Rounded Rectangular Callout 5"/>
          <p:cNvSpPr/>
          <p:nvPr/>
        </p:nvSpPr>
        <p:spPr bwMode="auto">
          <a:xfrm>
            <a:off x="7253880" y="4061067"/>
            <a:ext cx="2028084" cy="1054492"/>
          </a:xfrm>
          <a:prstGeom prst="wedgeRoundRectCallout">
            <a:avLst>
              <a:gd name="adj1" fmla="val -50334"/>
              <a:gd name="adj2" fmla="val 10271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520825"/>
            <a:r>
              <a:rPr lang="en-US" sz="1200" dirty="0"/>
              <a:t>House prices in the three months to October 2018 were 1.5% higher than in the same three months a year earlier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E3284A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907704" y="5497220"/>
            <a:ext cx="1368152" cy="720080"/>
          </a:xfrm>
          <a:prstGeom prst="wedgeRoundRectCallout">
            <a:avLst>
              <a:gd name="adj1" fmla="val 74881"/>
              <a:gd name="adj2" fmla="val 6054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520825"/>
            <a:r>
              <a:rPr lang="en-US" sz="1200" dirty="0"/>
              <a:t>National Parks produce 22% price premium</a:t>
            </a:r>
            <a:endParaRPr kumimoji="0" lang="en-GB" sz="1200" i="0" u="none" strike="noStrike" cap="none" normalizeH="0" baseline="0" dirty="0">
              <a:ln>
                <a:noFill/>
              </a:ln>
              <a:solidFill>
                <a:srgbClr val="E3284A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4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11839</TotalTime>
  <Pages>80</Pages>
  <Words>2447</Words>
  <Application>Microsoft Office PowerPoint</Application>
  <PresentationFormat>On-screen Show (4:3)</PresentationFormat>
  <Paragraphs>480</Paragraphs>
  <Slides>33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Pixel</vt:lpstr>
      <vt:lpstr>6CS030 Big Data</vt:lpstr>
      <vt:lpstr>Data Science</vt:lpstr>
      <vt:lpstr>Team Data Science Lifecycle</vt:lpstr>
      <vt:lpstr>The Data Handling Cycle – TES </vt:lpstr>
      <vt:lpstr>Data Handling Framework</vt:lpstr>
      <vt:lpstr>Step 1: Acquiring the Data</vt:lpstr>
      <vt:lpstr>Step 1: Acquiring the Data</vt:lpstr>
      <vt:lpstr>Step 1: Acquiring the Data</vt:lpstr>
      <vt:lpstr>Step 1: Found Data Examples</vt:lpstr>
      <vt:lpstr>Step 1: Analysed Data Examples</vt:lpstr>
      <vt:lpstr>Step 1: Measurement Scales</vt:lpstr>
      <vt:lpstr>Step 2a: Prepare the Data</vt:lpstr>
      <vt:lpstr>Step 2a: Prepare the Data</vt:lpstr>
      <vt:lpstr>Step 2a: Visualisation Examples </vt:lpstr>
      <vt:lpstr>Step 2a: Visualisation Examples </vt:lpstr>
      <vt:lpstr>Step 2a: Visualisation Examples </vt:lpstr>
      <vt:lpstr>Step 2a: Visualisation Examples </vt:lpstr>
      <vt:lpstr>Step 2a: Visualisation Examples </vt:lpstr>
      <vt:lpstr>Correlation</vt:lpstr>
      <vt:lpstr>Step 2b: Prepare Data</vt:lpstr>
      <vt:lpstr>Step 2b: Pre-process the Data</vt:lpstr>
      <vt:lpstr>Step 2b: Prepare Data</vt:lpstr>
      <vt:lpstr>Step 2b: Cleaning Data</vt:lpstr>
      <vt:lpstr>Step 2b: Cleaning Data</vt:lpstr>
      <vt:lpstr>Step 2b: Prepare Data</vt:lpstr>
      <vt:lpstr>Step 2b: Prepare Data – Operations</vt:lpstr>
      <vt:lpstr>Step 2b: Prepare Data – Operations</vt:lpstr>
      <vt:lpstr>Step 3: Analyse the Data</vt:lpstr>
      <vt:lpstr>Step 3: Analyse the Data</vt:lpstr>
      <vt:lpstr>Step 3: Analyse the Data</vt:lpstr>
      <vt:lpstr>Step 4: Communicate Results</vt:lpstr>
      <vt:lpstr>Step 5: Apply Results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Object-Relational Databases</dc:title>
  <dc:creator>M Garvey</dc:creator>
  <cp:lastModifiedBy>Garvey, Mary (Dr)</cp:lastModifiedBy>
  <cp:revision>429</cp:revision>
  <cp:lastPrinted>2017-11-16T12:22:15Z</cp:lastPrinted>
  <dcterms:created xsi:type="dcterms:W3CDTF">1998-05-25T22:58:04Z</dcterms:created>
  <dcterms:modified xsi:type="dcterms:W3CDTF">2019-01-10T14:46:11Z</dcterms:modified>
</cp:coreProperties>
</file>