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0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3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682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00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9300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44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73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0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4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3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5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6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3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068-00A0-40DC-A70C-6D3F74D1DF0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0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2D068-00A0-40DC-A70C-6D3F74D1DF0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623509-5D34-4B88-9D65-29D7DB8D0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747" y="428451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Project_3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Github</a:t>
            </a:r>
            <a:r>
              <a:rPr lang="en-US" b="1" dirty="0" smtClean="0">
                <a:solidFill>
                  <a:schemeClr val="tx1"/>
                </a:solidFill>
              </a:rPr>
              <a:t> link</a:t>
            </a:r>
            <a:r>
              <a:rPr lang="en-US" b="1" dirty="0">
                <a:solidFill>
                  <a:schemeClr val="tx1"/>
                </a:solidFill>
              </a:rPr>
              <a:t>:-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https://github.com/PrakashPatel8979/Project-3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2640" y="2967335"/>
            <a:ext cx="7366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/>
              <a:t>Exploratory Data Analysis (EDA) for Real Estate Pricing: Unveiling the Dynamics of House Valuation in a Dynamic Market</a:t>
            </a:r>
            <a:endParaRPr lang="en-US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60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Multivariate Analysis: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24000"/>
            <a:ext cx="4184035" cy="4517361"/>
          </a:xfrm>
        </p:spPr>
        <p:txBody>
          <a:bodyPr/>
          <a:lstStyle/>
          <a:p>
            <a:r>
              <a:rPr lang="en-US" dirty="0"/>
              <a:t># 3. Boxplot: </a:t>
            </a:r>
            <a:r>
              <a:rPr lang="en-US" dirty="0" err="1"/>
              <a:t>SalePrice</a:t>
            </a:r>
            <a:r>
              <a:rPr lang="en-US" dirty="0"/>
              <a:t> vs Bedrooms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=(10,6))</a:t>
            </a:r>
          </a:p>
          <a:p>
            <a:r>
              <a:rPr lang="en-US" dirty="0" err="1"/>
              <a:t>sns.boxplot</a:t>
            </a:r>
            <a:r>
              <a:rPr lang="en-US" dirty="0"/>
              <a:t>(x='</a:t>
            </a:r>
            <a:r>
              <a:rPr lang="en-US" dirty="0" err="1"/>
              <a:t>BedroomAbvGr</a:t>
            </a:r>
            <a:r>
              <a:rPr lang="en-US" dirty="0"/>
              <a:t>', y='</a:t>
            </a:r>
            <a:r>
              <a:rPr lang="en-US" dirty="0" err="1"/>
              <a:t>SalePrice</a:t>
            </a:r>
            <a:r>
              <a:rPr lang="en-US" dirty="0"/>
              <a:t>', data=</a:t>
            </a:r>
            <a:r>
              <a:rPr lang="en-US" dirty="0" err="1"/>
              <a:t>df_cleaned</a:t>
            </a:r>
            <a:r>
              <a:rPr lang="en-US" dirty="0"/>
              <a:t>, palette='Set2')</a:t>
            </a:r>
          </a:p>
          <a:p>
            <a:r>
              <a:rPr lang="en-US" dirty="0" err="1"/>
              <a:t>plt.title</a:t>
            </a:r>
            <a:r>
              <a:rPr lang="en-US" dirty="0"/>
              <a:t>('Sale Price by Number of Bedrooms')</a:t>
            </a:r>
          </a:p>
          <a:p>
            <a:r>
              <a:rPr lang="en-US" dirty="0" err="1"/>
              <a:t>plt.xlabel</a:t>
            </a:r>
            <a:r>
              <a:rPr lang="en-US" dirty="0"/>
              <a:t>('Bedrooms Above Ground')</a:t>
            </a:r>
          </a:p>
          <a:p>
            <a:r>
              <a:rPr lang="en-US" dirty="0" err="1"/>
              <a:t>plt.ylabel</a:t>
            </a:r>
            <a:r>
              <a:rPr lang="en-US" dirty="0"/>
              <a:t>('Sale Price')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0804" y="1788161"/>
            <a:ext cx="5344796" cy="335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5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 smtClean="0"/>
              <a:t>Multivariate </a:t>
            </a:r>
            <a:r>
              <a:rPr lang="en-US" dirty="0"/>
              <a:t>Analysis: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84960"/>
            <a:ext cx="4184035" cy="4456401"/>
          </a:xfrm>
        </p:spPr>
        <p:txBody>
          <a:bodyPr/>
          <a:lstStyle/>
          <a:p>
            <a:r>
              <a:rPr lang="en-US" dirty="0"/>
              <a:t># 4. Scatter Plot: </a:t>
            </a:r>
            <a:r>
              <a:rPr lang="en-US" dirty="0" err="1"/>
              <a:t>GarageArea</a:t>
            </a:r>
            <a:r>
              <a:rPr lang="en-US" dirty="0"/>
              <a:t> vs </a:t>
            </a:r>
            <a:r>
              <a:rPr lang="en-US" dirty="0" err="1"/>
              <a:t>SalePrice</a:t>
            </a:r>
            <a:endParaRPr lang="en-US" dirty="0"/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=(10,6))</a:t>
            </a:r>
          </a:p>
          <a:p>
            <a:r>
              <a:rPr lang="en-US" dirty="0" err="1"/>
              <a:t>sns.scatterplot</a:t>
            </a:r>
            <a:r>
              <a:rPr lang="en-US" dirty="0"/>
              <a:t>(x='</a:t>
            </a:r>
            <a:r>
              <a:rPr lang="en-US" dirty="0" err="1"/>
              <a:t>GarageArea</a:t>
            </a:r>
            <a:r>
              <a:rPr lang="en-US" dirty="0"/>
              <a:t>', y='</a:t>
            </a:r>
            <a:r>
              <a:rPr lang="en-US" dirty="0" err="1"/>
              <a:t>SalePrice</a:t>
            </a:r>
            <a:r>
              <a:rPr lang="en-US" dirty="0"/>
              <a:t>', data=</a:t>
            </a:r>
            <a:r>
              <a:rPr lang="en-US" dirty="0" err="1"/>
              <a:t>df_cleaned</a:t>
            </a:r>
            <a:r>
              <a:rPr lang="en-US" dirty="0"/>
              <a:t>, color='purple')</a:t>
            </a:r>
          </a:p>
          <a:p>
            <a:r>
              <a:rPr lang="en-US" dirty="0" err="1"/>
              <a:t>plt.title</a:t>
            </a:r>
            <a:r>
              <a:rPr lang="en-US" dirty="0"/>
              <a:t>('Sale Price vs. Garage Area')</a:t>
            </a:r>
          </a:p>
          <a:p>
            <a:r>
              <a:rPr lang="en-US" dirty="0" err="1"/>
              <a:t>plt.xlabel</a:t>
            </a:r>
            <a:r>
              <a:rPr lang="en-US" dirty="0"/>
              <a:t>('Garage Area (</a:t>
            </a:r>
            <a:r>
              <a:rPr lang="en-US" dirty="0" err="1"/>
              <a:t>sqft</a:t>
            </a:r>
            <a:r>
              <a:rPr lang="en-US" dirty="0"/>
              <a:t>)')</a:t>
            </a:r>
          </a:p>
          <a:p>
            <a:r>
              <a:rPr lang="en-US" dirty="0" err="1"/>
              <a:t>plt.ylabel</a:t>
            </a:r>
            <a:r>
              <a:rPr lang="en-US" dirty="0"/>
              <a:t>('Sale Price')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4" y="1747520"/>
            <a:ext cx="5659755" cy="458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9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/>
              <a:t>Feature Engineering: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25600"/>
            <a:ext cx="4184035" cy="4415761"/>
          </a:xfrm>
        </p:spPr>
        <p:txBody>
          <a:bodyPr>
            <a:normAutofit/>
          </a:bodyPr>
          <a:lstStyle/>
          <a:p>
            <a:r>
              <a:rPr lang="en-US" dirty="0"/>
              <a:t># 1. Price per Square Foot</a:t>
            </a:r>
          </a:p>
          <a:p>
            <a:r>
              <a:rPr lang="en-US" dirty="0" err="1"/>
              <a:t>df_cleaned</a:t>
            </a:r>
            <a:r>
              <a:rPr lang="en-US" dirty="0"/>
              <a:t>['</a:t>
            </a:r>
            <a:r>
              <a:rPr lang="en-US" dirty="0" err="1"/>
              <a:t>Price_per_sqft</a:t>
            </a:r>
            <a:r>
              <a:rPr lang="en-US" dirty="0"/>
              <a:t>'] = </a:t>
            </a:r>
            <a:r>
              <a:rPr lang="en-US" dirty="0" err="1"/>
              <a:t>df_cleaned</a:t>
            </a:r>
            <a:r>
              <a:rPr lang="en-US" dirty="0"/>
              <a:t>['</a:t>
            </a:r>
            <a:r>
              <a:rPr lang="en-US" dirty="0" err="1"/>
              <a:t>SalePrice</a:t>
            </a:r>
            <a:r>
              <a:rPr lang="en-US" dirty="0"/>
              <a:t>'] / </a:t>
            </a:r>
            <a:r>
              <a:rPr lang="en-US" dirty="0" err="1"/>
              <a:t>df_cleaned</a:t>
            </a:r>
            <a:r>
              <a:rPr lang="en-US" dirty="0"/>
              <a:t>['</a:t>
            </a:r>
            <a:r>
              <a:rPr lang="en-US" dirty="0" err="1"/>
              <a:t>GrLivArea</a:t>
            </a:r>
            <a:r>
              <a:rPr lang="en-US" dirty="0"/>
              <a:t>']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2. House Age</a:t>
            </a:r>
          </a:p>
          <a:p>
            <a:r>
              <a:rPr lang="en-US" dirty="0" err="1"/>
              <a:t>df_cleaned</a:t>
            </a:r>
            <a:r>
              <a:rPr lang="en-US" dirty="0"/>
              <a:t>['Age'] = </a:t>
            </a:r>
            <a:r>
              <a:rPr lang="en-US" dirty="0" err="1"/>
              <a:t>df_cleaned</a:t>
            </a:r>
            <a:r>
              <a:rPr lang="en-US" dirty="0"/>
              <a:t>['</a:t>
            </a:r>
            <a:r>
              <a:rPr lang="en-US" dirty="0" err="1"/>
              <a:t>YrSold</a:t>
            </a:r>
            <a:r>
              <a:rPr lang="en-US" dirty="0"/>
              <a:t>'] - </a:t>
            </a:r>
            <a:r>
              <a:rPr lang="en-US" dirty="0" err="1"/>
              <a:t>df_cleaned</a:t>
            </a:r>
            <a:r>
              <a:rPr lang="en-US" dirty="0"/>
              <a:t>['</a:t>
            </a:r>
            <a:r>
              <a:rPr lang="en-US" dirty="0" err="1"/>
              <a:t>YearBuilt</a:t>
            </a:r>
            <a:r>
              <a:rPr lang="en-US" dirty="0"/>
              <a:t>']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Display the new features</a:t>
            </a:r>
          </a:p>
          <a:p>
            <a:r>
              <a:rPr lang="en-US" dirty="0" err="1"/>
              <a:t>df_cleaned</a:t>
            </a:r>
            <a:r>
              <a:rPr lang="en-US" dirty="0"/>
              <a:t>[['</a:t>
            </a:r>
            <a:r>
              <a:rPr lang="en-US" dirty="0" err="1"/>
              <a:t>GrLivArea</a:t>
            </a:r>
            <a:r>
              <a:rPr lang="en-US" dirty="0"/>
              <a:t>', '</a:t>
            </a:r>
            <a:r>
              <a:rPr lang="en-US" dirty="0" err="1"/>
              <a:t>SalePrice</a:t>
            </a:r>
            <a:r>
              <a:rPr lang="en-US" dirty="0"/>
              <a:t>', '</a:t>
            </a:r>
            <a:r>
              <a:rPr lang="en-US" dirty="0" err="1"/>
              <a:t>Price_per_sqft</a:t>
            </a:r>
            <a:r>
              <a:rPr lang="en-US" dirty="0"/>
              <a:t>',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4" y="1859280"/>
            <a:ext cx="6035676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0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160"/>
          </a:xfrm>
        </p:spPr>
        <p:txBody>
          <a:bodyPr/>
          <a:lstStyle/>
          <a:p>
            <a:r>
              <a:rPr lang="en-US" dirty="0"/>
              <a:t>Feature Engineering: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05280"/>
            <a:ext cx="4184035" cy="4436081"/>
          </a:xfrm>
        </p:spPr>
        <p:txBody>
          <a:bodyPr/>
          <a:lstStyle/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=(10,6))</a:t>
            </a:r>
          </a:p>
          <a:p>
            <a:r>
              <a:rPr lang="en-US" dirty="0" err="1"/>
              <a:t>sns.histplot</a:t>
            </a:r>
            <a:r>
              <a:rPr lang="en-US" dirty="0"/>
              <a:t>(</a:t>
            </a:r>
            <a:r>
              <a:rPr lang="en-US" dirty="0" err="1"/>
              <a:t>df_cleaned</a:t>
            </a:r>
            <a:r>
              <a:rPr lang="en-US" dirty="0"/>
              <a:t>['</a:t>
            </a:r>
            <a:r>
              <a:rPr lang="en-US" dirty="0" err="1"/>
              <a:t>Price_per_sqft</a:t>
            </a:r>
            <a:r>
              <a:rPr lang="en-US" dirty="0"/>
              <a:t>'], bins=30, </a:t>
            </a:r>
            <a:r>
              <a:rPr lang="en-US" dirty="0" err="1"/>
              <a:t>kde</a:t>
            </a:r>
            <a:r>
              <a:rPr lang="en-US" dirty="0"/>
              <a:t>=True, color='orange')</a:t>
            </a:r>
          </a:p>
          <a:p>
            <a:r>
              <a:rPr lang="en-US" dirty="0" err="1"/>
              <a:t>plt.title</a:t>
            </a:r>
            <a:r>
              <a:rPr lang="en-US" dirty="0"/>
              <a:t>('Distribution of Price per Square Foot')</a:t>
            </a:r>
          </a:p>
          <a:p>
            <a:r>
              <a:rPr lang="en-US" dirty="0" err="1"/>
              <a:t>plt.xlabel</a:t>
            </a:r>
            <a:r>
              <a:rPr lang="en-US" dirty="0"/>
              <a:t>('Price per </a:t>
            </a:r>
            <a:r>
              <a:rPr lang="en-US" dirty="0" err="1"/>
              <a:t>Sqft</a:t>
            </a:r>
            <a:r>
              <a:rPr lang="en-US" dirty="0"/>
              <a:t>')</a:t>
            </a:r>
          </a:p>
          <a:p>
            <a:r>
              <a:rPr lang="en-US" dirty="0" err="1"/>
              <a:t>plt.ylabel</a:t>
            </a:r>
            <a:r>
              <a:rPr lang="en-US" dirty="0"/>
              <a:t>('Count')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4" y="1686560"/>
            <a:ext cx="5944235" cy="405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6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080"/>
          </a:xfrm>
        </p:spPr>
        <p:txBody>
          <a:bodyPr/>
          <a:lstStyle/>
          <a:p>
            <a:r>
              <a:rPr lang="en-US" dirty="0"/>
              <a:t>Feature Engineering: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41120"/>
            <a:ext cx="4184035" cy="4700241"/>
          </a:xfrm>
        </p:spPr>
        <p:txBody>
          <a:bodyPr/>
          <a:lstStyle/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=(10,6))</a:t>
            </a:r>
          </a:p>
          <a:p>
            <a:r>
              <a:rPr lang="en-US" dirty="0" err="1"/>
              <a:t>sns.scatterplot</a:t>
            </a:r>
            <a:r>
              <a:rPr lang="en-US" dirty="0"/>
              <a:t>(x='Age', y='</a:t>
            </a:r>
            <a:r>
              <a:rPr lang="en-US" dirty="0" err="1"/>
              <a:t>SalePrice</a:t>
            </a:r>
            <a:r>
              <a:rPr lang="en-US" dirty="0"/>
              <a:t>', data=</a:t>
            </a:r>
            <a:r>
              <a:rPr lang="en-US" dirty="0" err="1"/>
              <a:t>df_cleaned</a:t>
            </a:r>
            <a:r>
              <a:rPr lang="en-US" dirty="0"/>
              <a:t>, color='red')</a:t>
            </a:r>
          </a:p>
          <a:p>
            <a:r>
              <a:rPr lang="en-US" dirty="0" err="1"/>
              <a:t>plt.title</a:t>
            </a:r>
            <a:r>
              <a:rPr lang="en-US" dirty="0"/>
              <a:t>('Sale Price vs. House Age')</a:t>
            </a:r>
          </a:p>
          <a:p>
            <a:r>
              <a:rPr lang="en-US" dirty="0" err="1"/>
              <a:t>plt.xlabel</a:t>
            </a:r>
            <a:r>
              <a:rPr lang="en-US" dirty="0"/>
              <a:t>('House Age (Years)')</a:t>
            </a:r>
          </a:p>
          <a:p>
            <a:r>
              <a:rPr lang="en-US" dirty="0" err="1"/>
              <a:t>plt.ylabel</a:t>
            </a:r>
            <a:r>
              <a:rPr lang="en-US" dirty="0"/>
              <a:t>('Sale Price')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4" y="1117600"/>
            <a:ext cx="6675755" cy="435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360"/>
          </a:xfrm>
        </p:spPr>
        <p:txBody>
          <a:bodyPr/>
          <a:lstStyle/>
          <a:p>
            <a:r>
              <a:rPr lang="en-US" dirty="0"/>
              <a:t>Feature Engineering and Size Impact: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22400"/>
            <a:ext cx="4184035" cy="461896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# Optional: Convert month names to numbers for sorting</a:t>
            </a:r>
          </a:p>
          <a:p>
            <a:r>
              <a:rPr lang="en-US" dirty="0" err="1"/>
              <a:t>month_order</a:t>
            </a:r>
            <a:r>
              <a:rPr lang="en-US" dirty="0"/>
              <a:t> = ['Jan', 'Feb', 'Mar', 'Apr', 'May', 'Jun', </a:t>
            </a:r>
          </a:p>
          <a:p>
            <a:r>
              <a:rPr lang="en-US" dirty="0"/>
              <a:t>               'Jul', 'Aug', 'Sep', 'Oct', 'Nov', 'Dec']</a:t>
            </a:r>
          </a:p>
          <a:p>
            <a:r>
              <a:rPr lang="en-US" dirty="0" err="1"/>
              <a:t>df_cleaned</a:t>
            </a:r>
            <a:r>
              <a:rPr lang="en-US" dirty="0"/>
              <a:t>['</a:t>
            </a:r>
            <a:r>
              <a:rPr lang="en-US" dirty="0" err="1"/>
              <a:t>MoSold</a:t>
            </a:r>
            <a:r>
              <a:rPr lang="en-US" dirty="0"/>
              <a:t>'] = </a:t>
            </a:r>
            <a:r>
              <a:rPr lang="en-US" dirty="0" err="1"/>
              <a:t>pd.Categorical</a:t>
            </a:r>
            <a:r>
              <a:rPr lang="en-US" dirty="0"/>
              <a:t>(</a:t>
            </a:r>
            <a:r>
              <a:rPr lang="en-US" dirty="0" err="1"/>
              <a:t>df_cleaned</a:t>
            </a:r>
            <a:r>
              <a:rPr lang="en-US" dirty="0"/>
              <a:t>['</a:t>
            </a:r>
            <a:r>
              <a:rPr lang="en-US" dirty="0" err="1"/>
              <a:t>MoSold</a:t>
            </a:r>
            <a:r>
              <a:rPr lang="en-US" dirty="0"/>
              <a:t>'], categories=</a:t>
            </a:r>
            <a:r>
              <a:rPr lang="en-US" dirty="0" err="1"/>
              <a:t>month_order</a:t>
            </a:r>
            <a:r>
              <a:rPr lang="en-US" dirty="0"/>
              <a:t>, ordered=True)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Group by Month</a:t>
            </a:r>
          </a:p>
          <a:p>
            <a:r>
              <a:rPr lang="en-US" dirty="0" err="1"/>
              <a:t>monthly_price</a:t>
            </a:r>
            <a:r>
              <a:rPr lang="en-US" dirty="0"/>
              <a:t> = </a:t>
            </a:r>
            <a:r>
              <a:rPr lang="en-US" dirty="0" err="1"/>
              <a:t>df_cleaned.groupby</a:t>
            </a:r>
            <a:r>
              <a:rPr lang="en-US" dirty="0"/>
              <a:t>('</a:t>
            </a:r>
            <a:r>
              <a:rPr lang="en-US" dirty="0" err="1"/>
              <a:t>MoSold</a:t>
            </a:r>
            <a:r>
              <a:rPr lang="en-US" dirty="0"/>
              <a:t>')['</a:t>
            </a:r>
            <a:r>
              <a:rPr lang="en-US" dirty="0" err="1"/>
              <a:t>SalePrice</a:t>
            </a:r>
            <a:r>
              <a:rPr lang="en-US" dirty="0"/>
              <a:t>'].mean().</a:t>
            </a:r>
            <a:r>
              <a:rPr lang="en-US" dirty="0" err="1"/>
              <a:t>reset_index</a:t>
            </a:r>
            <a:r>
              <a:rPr lang="en-US" dirty="0"/>
              <a:t>()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Bar plot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=(12,6))</a:t>
            </a:r>
          </a:p>
          <a:p>
            <a:r>
              <a:rPr lang="en-US" dirty="0" err="1"/>
              <a:t>sns.barplot</a:t>
            </a:r>
            <a:r>
              <a:rPr lang="en-US" dirty="0"/>
              <a:t>(data=</a:t>
            </a:r>
            <a:r>
              <a:rPr lang="en-US" dirty="0" err="1"/>
              <a:t>monthly_price</a:t>
            </a:r>
            <a:r>
              <a:rPr lang="en-US" dirty="0"/>
              <a:t>, x='</a:t>
            </a:r>
            <a:r>
              <a:rPr lang="en-US" dirty="0" err="1"/>
              <a:t>MoSold</a:t>
            </a:r>
            <a:r>
              <a:rPr lang="en-US" dirty="0"/>
              <a:t>', y='</a:t>
            </a:r>
            <a:r>
              <a:rPr lang="en-US" dirty="0" err="1"/>
              <a:t>SalePrice</a:t>
            </a:r>
            <a:r>
              <a:rPr lang="en-US" dirty="0"/>
              <a:t>', palette='Spectral')</a:t>
            </a:r>
          </a:p>
          <a:p>
            <a:r>
              <a:rPr lang="en-US" dirty="0" err="1"/>
              <a:t>plt.title</a:t>
            </a:r>
            <a:r>
              <a:rPr lang="en-US" dirty="0"/>
              <a:t>('Average House Price by Month Sold')</a:t>
            </a:r>
          </a:p>
          <a:p>
            <a:r>
              <a:rPr lang="en-US" dirty="0" err="1"/>
              <a:t>plt.xlabel</a:t>
            </a:r>
            <a:r>
              <a:rPr lang="en-US" dirty="0"/>
              <a:t>('Month')</a:t>
            </a:r>
          </a:p>
          <a:p>
            <a:r>
              <a:rPr lang="en-US" dirty="0" err="1"/>
              <a:t>plt.ylabel</a:t>
            </a:r>
            <a:r>
              <a:rPr lang="en-US" dirty="0"/>
              <a:t>('Average Sale Price')</a:t>
            </a:r>
          </a:p>
          <a:p>
            <a:r>
              <a:rPr lang="en-US" dirty="0" err="1"/>
              <a:t>plt.xticks</a:t>
            </a:r>
            <a:r>
              <a:rPr lang="en-US" dirty="0"/>
              <a:t>(rotation=45)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4" y="1879601"/>
            <a:ext cx="6157595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59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en-US" dirty="0"/>
              <a:t>Feature Engineering and Size Impact: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54480"/>
            <a:ext cx="4184035" cy="44868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# Replace 'No' and NA with 'No Fence' label</a:t>
            </a:r>
          </a:p>
          <a:p>
            <a:r>
              <a:rPr lang="en-US" dirty="0" err="1"/>
              <a:t>df_cleaned</a:t>
            </a:r>
            <a:r>
              <a:rPr lang="en-US" dirty="0"/>
              <a:t>['Fence'] = </a:t>
            </a:r>
            <a:r>
              <a:rPr lang="en-US" dirty="0" err="1"/>
              <a:t>df_cleaned</a:t>
            </a:r>
            <a:r>
              <a:rPr lang="en-US" dirty="0"/>
              <a:t>['Fence'].replace({'No': 'No Fence'}).</a:t>
            </a:r>
            <a:r>
              <a:rPr lang="en-US" dirty="0" err="1"/>
              <a:t>fillna</a:t>
            </a:r>
            <a:r>
              <a:rPr lang="en-US" dirty="0"/>
              <a:t>('No Fence')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Boxplot of Fence vs </a:t>
            </a:r>
            <a:r>
              <a:rPr lang="en-US" dirty="0" err="1"/>
              <a:t>SalePrice</a:t>
            </a:r>
            <a:endParaRPr lang="en-US" dirty="0"/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=(10,6))</a:t>
            </a:r>
          </a:p>
          <a:p>
            <a:r>
              <a:rPr lang="en-US" dirty="0" err="1"/>
              <a:t>sns.boxplot</a:t>
            </a:r>
            <a:r>
              <a:rPr lang="en-US" dirty="0"/>
              <a:t>(x='Fence', y='</a:t>
            </a:r>
            <a:r>
              <a:rPr lang="en-US" dirty="0" err="1"/>
              <a:t>SalePrice</a:t>
            </a:r>
            <a:r>
              <a:rPr lang="en-US" dirty="0"/>
              <a:t>', data=</a:t>
            </a:r>
            <a:r>
              <a:rPr lang="en-US" dirty="0" err="1"/>
              <a:t>df_cleaned</a:t>
            </a:r>
            <a:r>
              <a:rPr lang="en-US" dirty="0"/>
              <a:t>, palette='Purples')</a:t>
            </a:r>
          </a:p>
          <a:p>
            <a:r>
              <a:rPr lang="en-US" dirty="0" err="1"/>
              <a:t>plt.title</a:t>
            </a:r>
            <a:r>
              <a:rPr lang="en-US" dirty="0"/>
              <a:t>('Sale Price by Fence Type')</a:t>
            </a:r>
          </a:p>
          <a:p>
            <a:r>
              <a:rPr lang="en-US" dirty="0" err="1"/>
              <a:t>plt.xlabel</a:t>
            </a:r>
            <a:r>
              <a:rPr lang="en-US" dirty="0"/>
              <a:t>('Fence')</a:t>
            </a:r>
          </a:p>
          <a:p>
            <a:r>
              <a:rPr lang="en-US" dirty="0" err="1"/>
              <a:t>plt.ylabel</a:t>
            </a:r>
            <a:r>
              <a:rPr lang="en-US" dirty="0"/>
              <a:t>('Sale Price')</a:t>
            </a:r>
          </a:p>
          <a:p>
            <a:r>
              <a:rPr lang="en-US" dirty="0" err="1"/>
              <a:t>plt.xticks</a:t>
            </a:r>
            <a:r>
              <a:rPr lang="en-US" dirty="0"/>
              <a:t>(rotation=45)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4" y="1554480"/>
            <a:ext cx="59035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1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160"/>
          </a:xfrm>
        </p:spPr>
        <p:txBody>
          <a:bodyPr/>
          <a:lstStyle/>
          <a:p>
            <a:r>
              <a:rPr lang="en-US" dirty="0"/>
              <a:t>Market Trends and Historical Pricing: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93520"/>
            <a:ext cx="4184035" cy="45478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# Pool presence: create binary indicator (1 if </a:t>
            </a:r>
            <a:r>
              <a:rPr lang="en-US" dirty="0" err="1"/>
              <a:t>PoolArea</a:t>
            </a:r>
            <a:r>
              <a:rPr lang="en-US" dirty="0"/>
              <a:t> &gt; 0, else 0)</a:t>
            </a:r>
          </a:p>
          <a:p>
            <a:r>
              <a:rPr lang="en-US" dirty="0" err="1"/>
              <a:t>df_cleaned</a:t>
            </a:r>
            <a:r>
              <a:rPr lang="en-US" dirty="0"/>
              <a:t>['</a:t>
            </a:r>
            <a:r>
              <a:rPr lang="en-US" dirty="0" err="1"/>
              <a:t>HasPool</a:t>
            </a:r>
            <a:r>
              <a:rPr lang="en-US" dirty="0"/>
              <a:t>'] = </a:t>
            </a:r>
            <a:r>
              <a:rPr lang="en-US" dirty="0" err="1"/>
              <a:t>df_cleaned</a:t>
            </a:r>
            <a:r>
              <a:rPr lang="en-US" dirty="0"/>
              <a:t>['</a:t>
            </a:r>
            <a:r>
              <a:rPr lang="en-US" dirty="0" err="1"/>
              <a:t>PoolArea</a:t>
            </a:r>
            <a:r>
              <a:rPr lang="en-US" dirty="0"/>
              <a:t>'].apply(lambda x: 1 if x &gt; 0 else 0)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Boxplot of </a:t>
            </a:r>
            <a:r>
              <a:rPr lang="en-US" dirty="0" err="1"/>
              <a:t>SalePrice</a:t>
            </a:r>
            <a:r>
              <a:rPr lang="en-US" dirty="0"/>
              <a:t> by Pool presence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=(8,5))</a:t>
            </a:r>
          </a:p>
          <a:p>
            <a:r>
              <a:rPr lang="en-US" dirty="0" err="1"/>
              <a:t>sns.boxplot</a:t>
            </a:r>
            <a:r>
              <a:rPr lang="en-US" dirty="0"/>
              <a:t>(x='</a:t>
            </a:r>
            <a:r>
              <a:rPr lang="en-US" dirty="0" err="1"/>
              <a:t>HasPool</a:t>
            </a:r>
            <a:r>
              <a:rPr lang="en-US" dirty="0"/>
              <a:t>', y='</a:t>
            </a:r>
            <a:r>
              <a:rPr lang="en-US" dirty="0" err="1"/>
              <a:t>SalePrice</a:t>
            </a:r>
            <a:r>
              <a:rPr lang="en-US" dirty="0"/>
              <a:t>', data=</a:t>
            </a:r>
            <a:r>
              <a:rPr lang="en-US" dirty="0" err="1"/>
              <a:t>df_cleaned</a:t>
            </a:r>
            <a:r>
              <a:rPr lang="en-US" dirty="0"/>
              <a:t>, palette='Blues')</a:t>
            </a:r>
          </a:p>
          <a:p>
            <a:r>
              <a:rPr lang="en-US" dirty="0" err="1"/>
              <a:t>plt.title</a:t>
            </a:r>
            <a:r>
              <a:rPr lang="en-US" dirty="0"/>
              <a:t>('Sale Price: With vs Without Pool')</a:t>
            </a:r>
          </a:p>
          <a:p>
            <a:r>
              <a:rPr lang="en-US" dirty="0" err="1"/>
              <a:t>plt.xlabel</a:t>
            </a:r>
            <a:r>
              <a:rPr lang="en-US" dirty="0"/>
              <a:t>('Has Pool (0=No, 1=Yes)')</a:t>
            </a:r>
          </a:p>
          <a:p>
            <a:r>
              <a:rPr lang="en-US" dirty="0" err="1"/>
              <a:t>plt.ylabel</a:t>
            </a:r>
            <a:r>
              <a:rPr lang="en-US" dirty="0"/>
              <a:t>('Sale Price')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4" y="1300480"/>
            <a:ext cx="6157595" cy="4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1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840"/>
          </a:xfrm>
        </p:spPr>
        <p:txBody>
          <a:bodyPr/>
          <a:lstStyle/>
          <a:p>
            <a:r>
              <a:rPr lang="en-US" dirty="0"/>
              <a:t>Market Trends and Historical Pricing: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361440"/>
            <a:ext cx="4184035" cy="46799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# Group by Year Sold and calculate average price</a:t>
            </a:r>
          </a:p>
          <a:p>
            <a:r>
              <a:rPr lang="en-US" dirty="0" err="1"/>
              <a:t>yearly_price</a:t>
            </a:r>
            <a:r>
              <a:rPr lang="en-US" dirty="0"/>
              <a:t> = </a:t>
            </a:r>
            <a:r>
              <a:rPr lang="en-US" dirty="0" err="1"/>
              <a:t>df_cleaned.groupby</a:t>
            </a:r>
            <a:r>
              <a:rPr lang="en-US" dirty="0"/>
              <a:t>('</a:t>
            </a:r>
            <a:r>
              <a:rPr lang="en-US" dirty="0" err="1"/>
              <a:t>YrSold</a:t>
            </a:r>
            <a:r>
              <a:rPr lang="en-US" dirty="0"/>
              <a:t>')['</a:t>
            </a:r>
            <a:r>
              <a:rPr lang="en-US" dirty="0" err="1"/>
              <a:t>SalePrice</a:t>
            </a:r>
            <a:r>
              <a:rPr lang="en-US" dirty="0"/>
              <a:t>'].mean().</a:t>
            </a:r>
            <a:r>
              <a:rPr lang="en-US" dirty="0" err="1"/>
              <a:t>reset_index</a:t>
            </a:r>
            <a:r>
              <a:rPr lang="en-US" dirty="0"/>
              <a:t>()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Line plot for yearly price trends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=(10,6))</a:t>
            </a:r>
          </a:p>
          <a:p>
            <a:r>
              <a:rPr lang="en-US" dirty="0" err="1"/>
              <a:t>sns.lineplot</a:t>
            </a:r>
            <a:r>
              <a:rPr lang="en-US" dirty="0"/>
              <a:t>(data=</a:t>
            </a:r>
            <a:r>
              <a:rPr lang="en-US" dirty="0" err="1"/>
              <a:t>yearly_price</a:t>
            </a:r>
            <a:r>
              <a:rPr lang="en-US" dirty="0"/>
              <a:t>, x='</a:t>
            </a:r>
            <a:r>
              <a:rPr lang="en-US" dirty="0" err="1"/>
              <a:t>YrSold</a:t>
            </a:r>
            <a:r>
              <a:rPr lang="en-US" dirty="0"/>
              <a:t>', y='</a:t>
            </a:r>
            <a:r>
              <a:rPr lang="en-US" dirty="0" err="1"/>
              <a:t>SalePrice</a:t>
            </a:r>
            <a:r>
              <a:rPr lang="en-US" dirty="0"/>
              <a:t>', marker='o', color='green')</a:t>
            </a:r>
          </a:p>
          <a:p>
            <a:r>
              <a:rPr lang="en-US" dirty="0" err="1"/>
              <a:t>plt.title</a:t>
            </a:r>
            <a:r>
              <a:rPr lang="en-US" dirty="0"/>
              <a:t>('Average House Price Over Years')</a:t>
            </a:r>
          </a:p>
          <a:p>
            <a:r>
              <a:rPr lang="en-US" dirty="0" err="1"/>
              <a:t>plt.xlabel</a:t>
            </a:r>
            <a:r>
              <a:rPr lang="en-US" dirty="0"/>
              <a:t>('Year Sold')</a:t>
            </a:r>
          </a:p>
          <a:p>
            <a:r>
              <a:rPr lang="en-US" dirty="0" err="1"/>
              <a:t>plt.ylabel</a:t>
            </a:r>
            <a:r>
              <a:rPr lang="en-US" dirty="0"/>
              <a:t>('Average Sale Price')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4" y="1778001"/>
            <a:ext cx="6167756" cy="360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2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774" y="3098800"/>
            <a:ext cx="3163146" cy="1320800"/>
          </a:xfrm>
        </p:spPr>
        <p:txBody>
          <a:bodyPr/>
          <a:lstStyle/>
          <a:p>
            <a:r>
              <a:rPr lang="en-US" dirty="0" smtClean="0"/>
              <a:t>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8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39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7334" y="1493520"/>
            <a:ext cx="10407226" cy="4226559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sns.set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(style="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whitegrid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("housing_data.csv")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2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US" dirty="0"/>
              <a:t>Cleaning the Data: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24000"/>
            <a:ext cx="9970346" cy="49987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# Check missing values</a:t>
            </a:r>
          </a:p>
          <a:p>
            <a:r>
              <a:rPr lang="en-US" dirty="0" err="1"/>
              <a:t>missing_values</a:t>
            </a:r>
            <a:r>
              <a:rPr lang="en-US" dirty="0"/>
              <a:t> = </a:t>
            </a:r>
            <a:r>
              <a:rPr lang="en-US" dirty="0" err="1"/>
              <a:t>df.isnull</a:t>
            </a:r>
            <a:r>
              <a:rPr lang="en-US" dirty="0"/>
              <a:t>().sum().</a:t>
            </a:r>
            <a:r>
              <a:rPr lang="en-US" dirty="0" err="1"/>
              <a:t>sort_values</a:t>
            </a:r>
            <a:r>
              <a:rPr lang="en-US" dirty="0"/>
              <a:t>(ascending=False)</a:t>
            </a:r>
          </a:p>
          <a:p>
            <a:r>
              <a:rPr lang="en-US" dirty="0" err="1"/>
              <a:t>missing_values</a:t>
            </a:r>
            <a:r>
              <a:rPr lang="en-US" dirty="0"/>
              <a:t> = </a:t>
            </a:r>
            <a:r>
              <a:rPr lang="en-US" dirty="0" err="1"/>
              <a:t>missing_values</a:t>
            </a:r>
            <a:r>
              <a:rPr lang="en-US" dirty="0"/>
              <a:t>[</a:t>
            </a:r>
            <a:r>
              <a:rPr lang="en-US" dirty="0" err="1"/>
              <a:t>missing_values</a:t>
            </a:r>
            <a:r>
              <a:rPr lang="en-US" dirty="0"/>
              <a:t> &gt; 0]</a:t>
            </a:r>
          </a:p>
          <a:p>
            <a:r>
              <a:rPr lang="en-US" dirty="0"/>
              <a:t>print("Missing values:\n", </a:t>
            </a:r>
            <a:r>
              <a:rPr lang="en-US" dirty="0" err="1"/>
              <a:t>missing_values</a:t>
            </a:r>
            <a:r>
              <a:rPr lang="en-US" dirty="0"/>
              <a:t>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Drop columns with more than 50% missing values</a:t>
            </a:r>
          </a:p>
          <a:p>
            <a:r>
              <a:rPr lang="en-US" dirty="0"/>
              <a:t>threshold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* 0.5</a:t>
            </a:r>
          </a:p>
          <a:p>
            <a:r>
              <a:rPr lang="en-US" dirty="0" err="1"/>
              <a:t>df_cleaned</a:t>
            </a:r>
            <a:r>
              <a:rPr lang="en-US" dirty="0"/>
              <a:t> = </a:t>
            </a:r>
            <a:r>
              <a:rPr lang="en-US" dirty="0" err="1"/>
              <a:t>df.drop</a:t>
            </a:r>
            <a:r>
              <a:rPr lang="en-US" dirty="0"/>
              <a:t>(columns=[col for col in </a:t>
            </a:r>
            <a:r>
              <a:rPr lang="en-US" dirty="0" err="1"/>
              <a:t>missing_values.index</a:t>
            </a:r>
            <a:r>
              <a:rPr lang="en-US" dirty="0"/>
              <a:t> if </a:t>
            </a:r>
            <a:r>
              <a:rPr lang="en-US" dirty="0" err="1"/>
              <a:t>df</a:t>
            </a:r>
            <a:r>
              <a:rPr lang="en-US" dirty="0"/>
              <a:t>[col].</a:t>
            </a:r>
            <a:r>
              <a:rPr lang="en-US" dirty="0" err="1"/>
              <a:t>isnull</a:t>
            </a:r>
            <a:r>
              <a:rPr lang="en-US" dirty="0"/>
              <a:t>().sum() &gt; threshold])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Drop remaining missing values</a:t>
            </a:r>
          </a:p>
          <a:p>
            <a:r>
              <a:rPr lang="en-US" dirty="0" err="1"/>
              <a:t>df_cleaned</a:t>
            </a:r>
            <a:r>
              <a:rPr lang="en-US" dirty="0"/>
              <a:t> = </a:t>
            </a:r>
            <a:r>
              <a:rPr lang="en-US" dirty="0" err="1"/>
              <a:t>df_cleaned.dropna</a:t>
            </a:r>
            <a:r>
              <a:rPr lang="en-US" dirty="0"/>
              <a:t>()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Drop duplicates</a:t>
            </a:r>
          </a:p>
          <a:p>
            <a:r>
              <a:rPr lang="en-US" dirty="0" err="1"/>
              <a:t>df_cleaned</a:t>
            </a:r>
            <a:r>
              <a:rPr lang="en-US" dirty="0"/>
              <a:t> = </a:t>
            </a:r>
            <a:r>
              <a:rPr lang="en-US" dirty="0" err="1"/>
              <a:t>df_cleaned.drop_duplicates</a:t>
            </a:r>
            <a:r>
              <a:rPr lang="en-US" dirty="0"/>
              <a:t>()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Check structure after </a:t>
            </a:r>
            <a:r>
              <a:rPr lang="en-US" dirty="0" err="1"/>
              <a:t>clea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4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dirty="0"/>
              <a:t>Univariate Analysis: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25600"/>
            <a:ext cx="4184035" cy="4415761"/>
          </a:xfrm>
        </p:spPr>
        <p:txBody>
          <a:bodyPr/>
          <a:lstStyle/>
          <a:p>
            <a:r>
              <a:rPr lang="en-US" dirty="0"/>
              <a:t># 1. Distribution of House Prices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=(10,6))</a:t>
            </a:r>
          </a:p>
          <a:p>
            <a:r>
              <a:rPr lang="en-US" dirty="0" err="1"/>
              <a:t>sns.histplot</a:t>
            </a:r>
            <a:r>
              <a:rPr lang="en-US" dirty="0"/>
              <a:t>(</a:t>
            </a:r>
            <a:r>
              <a:rPr lang="en-US" dirty="0" err="1"/>
              <a:t>df_cleaned</a:t>
            </a:r>
            <a:r>
              <a:rPr lang="en-US" dirty="0"/>
              <a:t>['</a:t>
            </a:r>
            <a:r>
              <a:rPr lang="en-US" dirty="0" err="1"/>
              <a:t>SalePrice</a:t>
            </a:r>
            <a:r>
              <a:rPr lang="en-US" dirty="0"/>
              <a:t>'], </a:t>
            </a:r>
            <a:r>
              <a:rPr lang="en-US" dirty="0" err="1"/>
              <a:t>kde</a:t>
            </a:r>
            <a:r>
              <a:rPr lang="en-US" dirty="0"/>
              <a:t>=True, color='</a:t>
            </a:r>
            <a:r>
              <a:rPr lang="en-US" dirty="0" err="1"/>
              <a:t>skyblue</a:t>
            </a:r>
            <a:r>
              <a:rPr lang="en-US" dirty="0"/>
              <a:t>', bins=30)</a:t>
            </a:r>
          </a:p>
          <a:p>
            <a:r>
              <a:rPr lang="en-US" dirty="0" err="1"/>
              <a:t>plt.title</a:t>
            </a:r>
            <a:r>
              <a:rPr lang="en-US" dirty="0"/>
              <a:t>('Distribution of House Sale Prices')</a:t>
            </a:r>
          </a:p>
          <a:p>
            <a:r>
              <a:rPr lang="en-US" dirty="0" err="1"/>
              <a:t>plt.xlabel</a:t>
            </a:r>
            <a:r>
              <a:rPr lang="en-US" dirty="0"/>
              <a:t>('Sale Price')</a:t>
            </a:r>
          </a:p>
          <a:p>
            <a:r>
              <a:rPr lang="en-US" dirty="0" err="1"/>
              <a:t>plt.ylabel</a:t>
            </a:r>
            <a:r>
              <a:rPr lang="en-US" dirty="0"/>
              <a:t>('Frequency')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06916" y="1483360"/>
            <a:ext cx="6019884" cy="346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/>
          <a:lstStyle/>
          <a:p>
            <a:r>
              <a:rPr lang="en-US" dirty="0"/>
              <a:t>Univariate Analysis: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84960"/>
            <a:ext cx="4184035" cy="4456401"/>
          </a:xfrm>
        </p:spPr>
        <p:txBody>
          <a:bodyPr/>
          <a:lstStyle/>
          <a:p>
            <a:r>
              <a:rPr lang="en-US" dirty="0"/>
              <a:t># 2. Count of Bedrooms Above Ground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=(8,5))</a:t>
            </a:r>
          </a:p>
          <a:p>
            <a:r>
              <a:rPr lang="en-US" dirty="0" err="1"/>
              <a:t>sns.countplot</a:t>
            </a:r>
            <a:r>
              <a:rPr lang="en-US" dirty="0"/>
              <a:t>(x='</a:t>
            </a:r>
            <a:r>
              <a:rPr lang="en-US" dirty="0" err="1"/>
              <a:t>BedroomAbvGr</a:t>
            </a:r>
            <a:r>
              <a:rPr lang="en-US" dirty="0"/>
              <a:t>', data=</a:t>
            </a:r>
            <a:r>
              <a:rPr lang="en-US" dirty="0" err="1"/>
              <a:t>df_cleaned</a:t>
            </a:r>
            <a:r>
              <a:rPr lang="en-US" dirty="0"/>
              <a:t>, palette='pastel')</a:t>
            </a:r>
          </a:p>
          <a:p>
            <a:r>
              <a:rPr lang="en-US" dirty="0" err="1"/>
              <a:t>plt.title</a:t>
            </a:r>
            <a:r>
              <a:rPr lang="en-US" dirty="0"/>
              <a:t>('Distribution of Bedrooms Above Ground')</a:t>
            </a:r>
          </a:p>
          <a:p>
            <a:r>
              <a:rPr lang="en-US" dirty="0" err="1"/>
              <a:t>plt.xlabel</a:t>
            </a:r>
            <a:r>
              <a:rPr lang="en-US" dirty="0"/>
              <a:t>('Bedrooms')</a:t>
            </a:r>
          </a:p>
          <a:p>
            <a:r>
              <a:rPr lang="en-US" dirty="0" err="1"/>
              <a:t>plt.ylabel</a:t>
            </a:r>
            <a:r>
              <a:rPr lang="en-US" dirty="0"/>
              <a:t>('Count')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8880" y="1422400"/>
            <a:ext cx="5791200" cy="409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9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040"/>
          </a:xfrm>
        </p:spPr>
        <p:txBody>
          <a:bodyPr/>
          <a:lstStyle/>
          <a:p>
            <a:r>
              <a:rPr lang="en-US" dirty="0"/>
              <a:t>Univariate Analysis: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666240"/>
            <a:ext cx="4184035" cy="4375121"/>
          </a:xfrm>
        </p:spPr>
        <p:txBody>
          <a:bodyPr/>
          <a:lstStyle/>
          <a:p>
            <a:r>
              <a:rPr lang="en-US" dirty="0"/>
              <a:t># 3. Count of Garage Cars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=(8,5))</a:t>
            </a:r>
          </a:p>
          <a:p>
            <a:r>
              <a:rPr lang="en-US" dirty="0" err="1"/>
              <a:t>sns.countplot</a:t>
            </a:r>
            <a:r>
              <a:rPr lang="en-US" dirty="0"/>
              <a:t>(x='</a:t>
            </a:r>
            <a:r>
              <a:rPr lang="en-US" dirty="0" err="1"/>
              <a:t>GarageCars</a:t>
            </a:r>
            <a:r>
              <a:rPr lang="en-US" dirty="0"/>
              <a:t>', data=</a:t>
            </a:r>
            <a:r>
              <a:rPr lang="en-US" dirty="0" err="1"/>
              <a:t>df_cleaned</a:t>
            </a:r>
            <a:r>
              <a:rPr lang="en-US" dirty="0"/>
              <a:t>, palette='muted')</a:t>
            </a:r>
          </a:p>
          <a:p>
            <a:r>
              <a:rPr lang="en-US" dirty="0" err="1"/>
              <a:t>plt.title</a:t>
            </a:r>
            <a:r>
              <a:rPr lang="en-US" dirty="0"/>
              <a:t>('Distribution of Garage Capacity (Cars)')</a:t>
            </a:r>
          </a:p>
          <a:p>
            <a:r>
              <a:rPr lang="en-US" dirty="0" err="1"/>
              <a:t>plt.xlabel</a:t>
            </a:r>
            <a:r>
              <a:rPr lang="en-US" dirty="0"/>
              <a:t>('Garage Cars')</a:t>
            </a:r>
          </a:p>
          <a:p>
            <a:r>
              <a:rPr lang="en-US" dirty="0" err="1"/>
              <a:t>plt.ylabel</a:t>
            </a:r>
            <a:r>
              <a:rPr lang="en-US" dirty="0"/>
              <a:t>('Count')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68866" y="1524000"/>
            <a:ext cx="5078813" cy="342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r>
              <a:rPr lang="en-US" dirty="0"/>
              <a:t>Univariate Analysis: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74800"/>
            <a:ext cx="4184035" cy="4466561"/>
          </a:xfrm>
        </p:spPr>
        <p:txBody>
          <a:bodyPr/>
          <a:lstStyle/>
          <a:p>
            <a:r>
              <a:rPr lang="en-US" dirty="0"/>
              <a:t># 4. Distribution of Living Area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=(10,6))</a:t>
            </a:r>
          </a:p>
          <a:p>
            <a:r>
              <a:rPr lang="en-US" dirty="0" err="1"/>
              <a:t>sns.histplot</a:t>
            </a:r>
            <a:r>
              <a:rPr lang="en-US" dirty="0"/>
              <a:t>(</a:t>
            </a:r>
            <a:r>
              <a:rPr lang="en-US" dirty="0" err="1"/>
              <a:t>df_cleaned</a:t>
            </a:r>
            <a:r>
              <a:rPr lang="en-US" dirty="0"/>
              <a:t>['</a:t>
            </a:r>
            <a:r>
              <a:rPr lang="en-US" dirty="0" err="1"/>
              <a:t>GrLivArea</a:t>
            </a:r>
            <a:r>
              <a:rPr lang="en-US" dirty="0"/>
              <a:t>'], </a:t>
            </a:r>
            <a:r>
              <a:rPr lang="en-US" dirty="0" err="1"/>
              <a:t>kde</a:t>
            </a:r>
            <a:r>
              <a:rPr lang="en-US" dirty="0"/>
              <a:t>=True, color='</a:t>
            </a:r>
            <a:r>
              <a:rPr lang="en-US" dirty="0" err="1"/>
              <a:t>lightgreen</a:t>
            </a:r>
            <a:r>
              <a:rPr lang="en-US" dirty="0"/>
              <a:t>', bins=30)</a:t>
            </a:r>
          </a:p>
          <a:p>
            <a:r>
              <a:rPr lang="en-US" dirty="0" err="1"/>
              <a:t>plt.title</a:t>
            </a:r>
            <a:r>
              <a:rPr lang="en-US" dirty="0"/>
              <a:t>('Distribution of Above Ground Living Area (</a:t>
            </a:r>
            <a:r>
              <a:rPr lang="en-US" dirty="0" err="1"/>
              <a:t>GrLivArea</a:t>
            </a:r>
            <a:r>
              <a:rPr lang="en-US" dirty="0"/>
              <a:t>)')</a:t>
            </a:r>
          </a:p>
          <a:p>
            <a:r>
              <a:rPr lang="en-US" dirty="0" err="1"/>
              <a:t>plt.xlabel</a:t>
            </a:r>
            <a:r>
              <a:rPr lang="en-US" dirty="0"/>
              <a:t>('Living Area (</a:t>
            </a:r>
            <a:r>
              <a:rPr lang="en-US" dirty="0" err="1"/>
              <a:t>sqft</a:t>
            </a:r>
            <a:r>
              <a:rPr lang="en-US" dirty="0"/>
              <a:t>)')</a:t>
            </a:r>
          </a:p>
          <a:p>
            <a:r>
              <a:rPr lang="en-US" dirty="0" err="1"/>
              <a:t>plt.ylabel</a:t>
            </a:r>
            <a:r>
              <a:rPr lang="en-US" dirty="0"/>
              <a:t>('Frequency')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87918" y="1574801"/>
            <a:ext cx="5598242" cy="35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8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Analysis: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44320"/>
            <a:ext cx="4184035" cy="4497041"/>
          </a:xfrm>
        </p:spPr>
        <p:txBody>
          <a:bodyPr>
            <a:normAutofit/>
          </a:bodyPr>
          <a:lstStyle/>
          <a:p>
            <a:r>
              <a:rPr lang="en-US" dirty="0"/>
              <a:t># Select only numerical columns</a:t>
            </a:r>
          </a:p>
          <a:p>
            <a:r>
              <a:rPr lang="en-US" dirty="0" err="1"/>
              <a:t>numerical_data</a:t>
            </a:r>
            <a:r>
              <a:rPr lang="en-US" dirty="0"/>
              <a:t> = </a:t>
            </a:r>
            <a:r>
              <a:rPr lang="en-US" dirty="0" err="1"/>
              <a:t>df_cleaned.select_dtypes</a:t>
            </a:r>
            <a:r>
              <a:rPr lang="en-US" dirty="0"/>
              <a:t>(include=['number'])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# 1. Correlation </a:t>
            </a:r>
            <a:r>
              <a:rPr lang="en-US" dirty="0" err="1"/>
              <a:t>Heatmap</a:t>
            </a:r>
            <a:endParaRPr lang="en-US" dirty="0"/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=(40,40))</a:t>
            </a:r>
          </a:p>
          <a:p>
            <a:r>
              <a:rPr lang="en-US" dirty="0" err="1"/>
              <a:t>sns.heatmap</a:t>
            </a:r>
            <a:r>
              <a:rPr lang="en-US" dirty="0"/>
              <a:t>(</a:t>
            </a:r>
            <a:r>
              <a:rPr lang="en-US" dirty="0" err="1"/>
              <a:t>numerical_data.corr</a:t>
            </a:r>
            <a:r>
              <a:rPr lang="en-US" dirty="0"/>
              <a:t>(), </a:t>
            </a:r>
            <a:r>
              <a:rPr lang="en-US" dirty="0" err="1"/>
              <a:t>cmap</a:t>
            </a:r>
            <a:r>
              <a:rPr lang="en-US" dirty="0"/>
              <a:t>='</a:t>
            </a:r>
            <a:r>
              <a:rPr lang="en-US" dirty="0" err="1"/>
              <a:t>BrBG</a:t>
            </a:r>
            <a:r>
              <a:rPr lang="en-US" dirty="0"/>
              <a:t>', </a:t>
            </a:r>
            <a:r>
              <a:rPr lang="en-US" dirty="0" err="1"/>
              <a:t>fmt</a:t>
            </a:r>
            <a:r>
              <a:rPr lang="en-US" dirty="0"/>
              <a:t>='.2f', linewidths=1, </a:t>
            </a:r>
            <a:r>
              <a:rPr lang="en-US" dirty="0" err="1"/>
              <a:t>annot</a:t>
            </a:r>
            <a:r>
              <a:rPr lang="en-US" dirty="0"/>
              <a:t>=True)</a:t>
            </a:r>
          </a:p>
          <a:p>
            <a:r>
              <a:rPr lang="en-US" dirty="0" err="1"/>
              <a:t>plt.title</a:t>
            </a:r>
            <a:r>
              <a:rPr lang="en-US" dirty="0"/>
              <a:t>("Correlation </a:t>
            </a:r>
            <a:r>
              <a:rPr lang="en-US" dirty="0" err="1"/>
              <a:t>Heatmap</a:t>
            </a:r>
            <a:r>
              <a:rPr lang="en-US" dirty="0"/>
              <a:t> of Numerical Features")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4" y="1544321"/>
            <a:ext cx="5842635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6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1200"/>
          </a:xfrm>
        </p:spPr>
        <p:txBody>
          <a:bodyPr/>
          <a:lstStyle/>
          <a:p>
            <a:r>
              <a:rPr lang="en-US" dirty="0"/>
              <a:t>Multivariate Analysis: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02080"/>
            <a:ext cx="4184035" cy="4639281"/>
          </a:xfrm>
        </p:spPr>
        <p:txBody>
          <a:bodyPr/>
          <a:lstStyle/>
          <a:p>
            <a:r>
              <a:rPr lang="en-US" dirty="0"/>
              <a:t># 2. Scatter Plot: </a:t>
            </a:r>
            <a:r>
              <a:rPr lang="en-US" dirty="0" err="1"/>
              <a:t>GrLivArea</a:t>
            </a:r>
            <a:r>
              <a:rPr lang="en-US" dirty="0"/>
              <a:t> vs </a:t>
            </a:r>
            <a:r>
              <a:rPr lang="en-US" dirty="0" err="1"/>
              <a:t>SalePrice</a:t>
            </a:r>
            <a:endParaRPr lang="en-US" dirty="0"/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=(10,6))</a:t>
            </a:r>
          </a:p>
          <a:p>
            <a:r>
              <a:rPr lang="en-US" dirty="0" err="1"/>
              <a:t>sns.scatterplot</a:t>
            </a:r>
            <a:r>
              <a:rPr lang="en-US" dirty="0"/>
              <a:t>(x='</a:t>
            </a:r>
            <a:r>
              <a:rPr lang="en-US" dirty="0" err="1"/>
              <a:t>GrLivArea</a:t>
            </a:r>
            <a:r>
              <a:rPr lang="en-US" dirty="0"/>
              <a:t>', y='</a:t>
            </a:r>
            <a:r>
              <a:rPr lang="en-US" dirty="0" err="1"/>
              <a:t>SalePrice</a:t>
            </a:r>
            <a:r>
              <a:rPr lang="en-US" dirty="0"/>
              <a:t>', data=</a:t>
            </a:r>
            <a:r>
              <a:rPr lang="en-US" dirty="0" err="1"/>
              <a:t>df_cleaned</a:t>
            </a:r>
            <a:r>
              <a:rPr lang="en-US" dirty="0"/>
              <a:t>, color='blue')</a:t>
            </a:r>
          </a:p>
          <a:p>
            <a:r>
              <a:rPr lang="en-US" dirty="0" err="1"/>
              <a:t>plt.title</a:t>
            </a:r>
            <a:r>
              <a:rPr lang="en-US" dirty="0"/>
              <a:t>('Sale Price vs. Above Ground Living Area')</a:t>
            </a:r>
          </a:p>
          <a:p>
            <a:r>
              <a:rPr lang="en-US" dirty="0" err="1"/>
              <a:t>plt.xlabel</a:t>
            </a:r>
            <a:r>
              <a:rPr lang="en-US" dirty="0"/>
              <a:t>('Above Ground Living Area (</a:t>
            </a:r>
            <a:r>
              <a:rPr lang="en-US" dirty="0" err="1"/>
              <a:t>sqft</a:t>
            </a:r>
            <a:r>
              <a:rPr lang="en-US" dirty="0"/>
              <a:t>)')</a:t>
            </a:r>
          </a:p>
          <a:p>
            <a:r>
              <a:rPr lang="en-US" dirty="0" err="1"/>
              <a:t>plt.ylabel</a:t>
            </a:r>
            <a:r>
              <a:rPr lang="en-US" dirty="0"/>
              <a:t>('Sale Price')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4" y="1320800"/>
            <a:ext cx="6025516" cy="425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553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693</Words>
  <Application>Microsoft Office PowerPoint</Application>
  <PresentationFormat>Widescreen</PresentationFormat>
  <Paragraphs>157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Trebuchet MS</vt:lpstr>
      <vt:lpstr>Wingdings 3</vt:lpstr>
      <vt:lpstr>Facet</vt:lpstr>
      <vt:lpstr>PowerPoint Presentation</vt:lpstr>
      <vt:lpstr>Import Library</vt:lpstr>
      <vt:lpstr>Cleaning the Data: </vt:lpstr>
      <vt:lpstr>Univariate Analysis: </vt:lpstr>
      <vt:lpstr>Univariate Analysis: </vt:lpstr>
      <vt:lpstr>Univariate Analysis: </vt:lpstr>
      <vt:lpstr>Univariate Analysis: </vt:lpstr>
      <vt:lpstr>Multivariate Analysis: </vt:lpstr>
      <vt:lpstr>Multivariate Analysis: </vt:lpstr>
      <vt:lpstr>Multivariate Analysis: </vt:lpstr>
      <vt:lpstr>Multivariate Analysis: </vt:lpstr>
      <vt:lpstr>Feature Engineering:</vt:lpstr>
      <vt:lpstr>Feature Engineering:</vt:lpstr>
      <vt:lpstr>Feature Engineering:</vt:lpstr>
      <vt:lpstr>Feature Engineering and Size Impact: </vt:lpstr>
      <vt:lpstr>Feature Engineering and Size Impact: </vt:lpstr>
      <vt:lpstr>Market Trends and Historical Pricing: </vt:lpstr>
      <vt:lpstr>Market Trends and Historical Pricing: 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Calculator </dc:title>
  <dc:creator>admin</dc:creator>
  <cp:lastModifiedBy>admin</cp:lastModifiedBy>
  <cp:revision>27</cp:revision>
  <dcterms:created xsi:type="dcterms:W3CDTF">2025-05-08T07:46:21Z</dcterms:created>
  <dcterms:modified xsi:type="dcterms:W3CDTF">2025-07-11T18:27:17Z</dcterms:modified>
</cp:coreProperties>
</file>