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73" r:id="rId12"/>
    <p:sldId id="272" r:id="rId13"/>
    <p:sldId id="266" r:id="rId14"/>
    <p:sldId id="267" r:id="rId15"/>
    <p:sldId id="268" r:id="rId16"/>
    <p:sldId id="269" r:id="rId17"/>
    <p:sldId id="270" r:id="rId18"/>
  </p:sldIdLst>
  <p:sldSz cx="9144000" cy="5143500" type="screen16x9"/>
  <p:notesSz cx="6858000" cy="9144000"/>
  <p:embeddedFontLst>
    <p:embeddedFont>
      <p:font typeface="Lato" charset="0"/>
      <p:regular r:id="rId20"/>
      <p:bold r:id="rId21"/>
      <p:italic r:id="rId22"/>
      <p:boldItalic r:id="rId23"/>
    </p:embeddedFont>
    <p:embeddedFont>
      <p:font typeface="Georgia" pitchFamily="18" charset="0"/>
      <p:regular r:id="rId24"/>
      <p:bold r:id="rId25"/>
      <p:italic r:id="rId26"/>
      <p:boldItalic r:id="rId27"/>
    </p:embeddedFont>
    <p:embeddedFont>
      <p:font typeface="Raleway" charset="0"/>
      <p:regular r:id="rId28"/>
      <p:bold r:id="rId29"/>
      <p:italic r:id="rId30"/>
      <p:boldItalic r:id="rId31"/>
    </p:embeddedFont>
    <p:embeddedFont>
      <p:font typeface="Roboto"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jKiSaO9myUDpDE16iOXtMy9l+/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432475A-DF5C-4470-80B2-7C76D5093B65}">
  <a:tblStyle styleId="{6432475A-DF5C-4470-80B2-7C76D5093B6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703134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2ccc496c6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2ccc496c6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6"/>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1" name="Google Shape;11;p16"/>
          <p:cNvGrpSpPr/>
          <p:nvPr/>
        </p:nvGrpSpPr>
        <p:grpSpPr>
          <a:xfrm>
            <a:off x="830392" y="1191256"/>
            <a:ext cx="745763" cy="45826"/>
            <a:chOff x="4580561" y="2589004"/>
            <a:chExt cx="1064464" cy="25200"/>
          </a:xfrm>
        </p:grpSpPr>
        <p:sp>
          <p:nvSpPr>
            <p:cNvPr id="12" name="Google Shape;12;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 name="Google Shape;13;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4" name="Google Shape;14;p16"/>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16"/>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19" name="Google Shape;19;p17"/>
          <p:cNvGrpSpPr/>
          <p:nvPr/>
        </p:nvGrpSpPr>
        <p:grpSpPr>
          <a:xfrm>
            <a:off x="830392" y="1191256"/>
            <a:ext cx="745763" cy="45826"/>
            <a:chOff x="4580561" y="2589004"/>
            <a:chExt cx="1064464" cy="25200"/>
          </a:xfrm>
        </p:grpSpPr>
        <p:sp>
          <p:nvSpPr>
            <p:cNvPr id="20" name="Google Shape;20;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 name="Google Shape;21;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2" name="Google Shape;22;p1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1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 name="Google Shape;24;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grpSp>
        <p:nvGrpSpPr>
          <p:cNvPr id="26" name="Google Shape;26;p18"/>
          <p:cNvGrpSpPr/>
          <p:nvPr/>
        </p:nvGrpSpPr>
        <p:grpSpPr>
          <a:xfrm>
            <a:off x="830392" y="1191256"/>
            <a:ext cx="745763" cy="45826"/>
            <a:chOff x="4580561" y="2589004"/>
            <a:chExt cx="1064464" cy="25200"/>
          </a:xfrm>
        </p:grpSpPr>
        <p:sp>
          <p:nvSpPr>
            <p:cNvPr id="27" name="Google Shape;27;p1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 name="Google Shape;28;p1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9" name="Google Shape;29;p18"/>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2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42" name="Google Shape;42;p20"/>
          <p:cNvGrpSpPr/>
          <p:nvPr/>
        </p:nvGrpSpPr>
        <p:grpSpPr>
          <a:xfrm>
            <a:off x="830392" y="1191256"/>
            <a:ext cx="745763" cy="45826"/>
            <a:chOff x="4580561" y="2589004"/>
            <a:chExt cx="1064464" cy="25200"/>
          </a:xfrm>
        </p:grpSpPr>
        <p:sp>
          <p:nvSpPr>
            <p:cNvPr id="43" name="Google Shape;43;p2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44;p2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45" name="Google Shape;45;p20"/>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6" name="Google Shape;46;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2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49" name="Google Shape;49;p21"/>
          <p:cNvGrpSpPr/>
          <p:nvPr/>
        </p:nvGrpSpPr>
        <p:grpSpPr>
          <a:xfrm>
            <a:off x="830392" y="1191256"/>
            <a:ext cx="745763" cy="45826"/>
            <a:chOff x="4580561" y="2589004"/>
            <a:chExt cx="1064464" cy="25200"/>
          </a:xfrm>
        </p:grpSpPr>
        <p:sp>
          <p:nvSpPr>
            <p:cNvPr id="50" name="Google Shape;50;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1" name="Google Shape;51;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52" name="Google Shape;52;p21"/>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3" name="Google Shape;53;p21"/>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23"/>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63" name="Google Shape;63;p23"/>
          <p:cNvGrpSpPr/>
          <p:nvPr/>
        </p:nvGrpSpPr>
        <p:grpSpPr>
          <a:xfrm>
            <a:off x="830392" y="1191256"/>
            <a:ext cx="745763" cy="45826"/>
            <a:chOff x="4580561" y="2589004"/>
            <a:chExt cx="1064464" cy="25200"/>
          </a:xfrm>
        </p:grpSpPr>
        <p:sp>
          <p:nvSpPr>
            <p:cNvPr id="64" name="Google Shape;64;p2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5" name="Google Shape;65;p2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6" name="Google Shape;66;p23"/>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7" name="Google Shape;67;p23"/>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23"/>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9" name="Google Shape;69;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24"/>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25"/>
          <p:cNvGrpSpPr/>
          <p:nvPr/>
        </p:nvGrpSpPr>
        <p:grpSpPr>
          <a:xfrm>
            <a:off x="830392" y="4169130"/>
            <a:ext cx="745763" cy="45826"/>
            <a:chOff x="4580561" y="2589004"/>
            <a:chExt cx="1064464" cy="25200"/>
          </a:xfrm>
        </p:grpSpPr>
        <p:sp>
          <p:nvSpPr>
            <p:cNvPr id="75" name="Google Shape;75;p2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6" name="Google Shape;76;p2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77" name="Google Shape;77;p25"/>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5"/>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9" name="Google Shape;79;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no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4200"/>
              <a:buNone/>
            </a:pPr>
            <a:r>
              <a:rPr lang="en" sz="2400">
                <a:solidFill>
                  <a:srgbClr val="000000"/>
                </a:solidFill>
                <a:latin typeface="Arial"/>
                <a:ea typeface="Arial"/>
                <a:cs typeface="Arial"/>
                <a:sym typeface="Arial"/>
              </a:rPr>
              <a:t>ADHD TYPE CLASSIFICATION USING MACHINE LEARNING</a:t>
            </a:r>
            <a:endParaRPr sz="2400" dirty="0"/>
          </a:p>
        </p:txBody>
      </p:sp>
      <p:sp>
        <p:nvSpPr>
          <p:cNvPr id="87" name="Google Shape;87;p1"/>
          <p:cNvSpPr txBox="1">
            <a:spLocks noGrp="1"/>
          </p:cNvSpPr>
          <p:nvPr>
            <p:ph type="subTitle" idx="1"/>
          </p:nvPr>
        </p:nvSpPr>
        <p:spPr>
          <a:xfrm>
            <a:off x="729625" y="3172900"/>
            <a:ext cx="7688100" cy="1268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                                                                                                                                          By  </a:t>
            </a:r>
            <a:endParaRPr dirty="0"/>
          </a:p>
          <a:p>
            <a:pPr marL="0" lvl="0" indent="0" algn="r" rtl="0">
              <a:lnSpc>
                <a:spcPct val="100000"/>
              </a:lnSpc>
              <a:spcBef>
                <a:spcPts val="0"/>
              </a:spcBef>
              <a:spcAft>
                <a:spcPts val="0"/>
              </a:spcAft>
              <a:buSzPts val="1600"/>
              <a:buNone/>
            </a:pPr>
            <a:r>
              <a:rPr lang="en"/>
              <a:t> M.Abdus samad</a:t>
            </a:r>
            <a:endParaRPr dirty="0"/>
          </a:p>
          <a:p>
            <a:pPr marL="0" lvl="0" indent="0" algn="r" rtl="0">
              <a:lnSpc>
                <a:spcPct val="100000"/>
              </a:lnSpc>
              <a:spcBef>
                <a:spcPts val="0"/>
              </a:spcBef>
              <a:spcAft>
                <a:spcPts val="0"/>
              </a:spcAft>
              <a:buSzPts val="16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939861" y="667468"/>
            <a:ext cx="7688700" cy="663300"/>
          </a:xfrm>
          <a:prstGeom prst="rect">
            <a:avLst/>
          </a:prstGeom>
          <a:noFill/>
          <a:ln>
            <a:noFill/>
          </a:ln>
        </p:spPr>
        <p:txBody>
          <a:bodyPr spcFirstLastPara="1" wrap="square" lIns="91425" tIns="91425" rIns="91425" bIns="91425" anchor="t" anchorCtr="0">
            <a:noAutofit/>
          </a:bodyPr>
          <a:lstStyle/>
          <a:p>
            <a:pPr marL="457200" lvl="0" indent="0" algn="ctr" rtl="0">
              <a:lnSpc>
                <a:spcPct val="140000"/>
              </a:lnSpc>
              <a:spcBef>
                <a:spcPts val="1100"/>
              </a:spcBef>
              <a:spcAft>
                <a:spcPts val="1600"/>
              </a:spcAft>
              <a:buSzPts val="2600"/>
              <a:buNone/>
            </a:pPr>
            <a:r>
              <a:rPr lang="en-US" sz="2400" dirty="0">
                <a:solidFill>
                  <a:srgbClr val="111111"/>
                </a:solidFill>
                <a:latin typeface="Arial"/>
                <a:ea typeface="Arial"/>
                <a:cs typeface="Arial"/>
                <a:sym typeface="Arial"/>
              </a:rPr>
              <a:t>System Workflow</a:t>
            </a:r>
            <a:endParaRPr sz="2400" dirty="0"/>
          </a:p>
        </p:txBody>
      </p:sp>
      <p:sp>
        <p:nvSpPr>
          <p:cNvPr id="142" name="Google Shape;142;p10"/>
          <p:cNvSpPr txBox="1">
            <a:spLocks noGrp="1"/>
          </p:cNvSpPr>
          <p:nvPr>
            <p:ph type="body" idx="1"/>
          </p:nvPr>
        </p:nvSpPr>
        <p:spPr>
          <a:xfrm>
            <a:off x="729450" y="1570125"/>
            <a:ext cx="7688700" cy="276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 dirty="0"/>
              <a:t> </a:t>
            </a:r>
            <a:endParaRPr dirty="0"/>
          </a:p>
        </p:txBody>
      </p:sp>
      <p:sp>
        <p:nvSpPr>
          <p:cNvPr id="2" name="Rectangle 1">
            <a:extLst>
              <a:ext uri="{FF2B5EF4-FFF2-40B4-BE49-F238E27FC236}">
                <a16:creationId xmlns:a16="http://schemas.microsoft.com/office/drawing/2014/main" xmlns="" id="{6D03A6BC-9889-41EF-95BC-1C48FEFA7374}"/>
              </a:ext>
            </a:extLst>
          </p:cNvPr>
          <p:cNvSpPr/>
          <p:nvPr/>
        </p:nvSpPr>
        <p:spPr>
          <a:xfrm>
            <a:off x="763446" y="1782900"/>
            <a:ext cx="1509823" cy="663300"/>
          </a:xfrm>
          <a:prstGeom prst="rect">
            <a:avLst/>
          </a:prstGeom>
          <a:noFill/>
          <a:ln w="3175">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xmlns="" id="{744EDEF2-8A35-44C6-A5B8-176E11AD30DB}"/>
              </a:ext>
            </a:extLst>
          </p:cNvPr>
          <p:cNvSpPr/>
          <p:nvPr/>
        </p:nvSpPr>
        <p:spPr>
          <a:xfrm>
            <a:off x="1319826" y="1914495"/>
            <a:ext cx="953443" cy="400110"/>
          </a:xfrm>
          <a:prstGeom prst="rect">
            <a:avLst/>
          </a:prstGeom>
        </p:spPr>
        <p:txBody>
          <a:bodyPr wrap="square">
            <a:spAutoFit/>
          </a:bodyPr>
          <a:lstStyle/>
          <a:p>
            <a:r>
              <a:rPr lang="en-IN" sz="1000" dirty="0"/>
              <a:t>C</a:t>
            </a:r>
            <a:r>
              <a:rPr lang="en-US" sz="1000" dirty="0"/>
              <a:t>linical input channel </a:t>
            </a:r>
          </a:p>
        </p:txBody>
      </p:sp>
      <p:sp>
        <p:nvSpPr>
          <p:cNvPr id="7" name="Rectangle 6">
            <a:extLst>
              <a:ext uri="{FF2B5EF4-FFF2-40B4-BE49-F238E27FC236}">
                <a16:creationId xmlns:a16="http://schemas.microsoft.com/office/drawing/2014/main" xmlns="" id="{5DEB805F-4014-48B6-B3CB-EDD4495236B2}"/>
              </a:ext>
            </a:extLst>
          </p:cNvPr>
          <p:cNvSpPr/>
          <p:nvPr/>
        </p:nvSpPr>
        <p:spPr>
          <a:xfrm>
            <a:off x="938883" y="2446200"/>
            <a:ext cx="1158948" cy="261610"/>
          </a:xfrm>
          <a:prstGeom prst="rect">
            <a:avLst/>
          </a:prstGeom>
        </p:spPr>
        <p:txBody>
          <a:bodyPr wrap="square">
            <a:spAutoFit/>
          </a:bodyPr>
          <a:lstStyle/>
          <a:p>
            <a:r>
              <a:rPr lang="en-IN" sz="1100" b="1" dirty="0">
                <a:solidFill>
                  <a:schemeClr val="bg2">
                    <a:lumMod val="90000"/>
                    <a:lumOff val="10000"/>
                  </a:schemeClr>
                </a:solidFill>
              </a:rPr>
              <a:t>User Interface</a:t>
            </a:r>
            <a:endParaRPr lang="en-US" sz="1100" b="1" dirty="0">
              <a:solidFill>
                <a:schemeClr val="bg2">
                  <a:lumMod val="90000"/>
                  <a:lumOff val="10000"/>
                </a:schemeClr>
              </a:solidFill>
            </a:endParaRPr>
          </a:p>
        </p:txBody>
      </p:sp>
      <p:sp>
        <p:nvSpPr>
          <p:cNvPr id="8" name="Rectangle 7">
            <a:extLst>
              <a:ext uri="{FF2B5EF4-FFF2-40B4-BE49-F238E27FC236}">
                <a16:creationId xmlns:a16="http://schemas.microsoft.com/office/drawing/2014/main" xmlns="" id="{3DAE892A-77F2-4CAB-B9EE-AFFB0B04D0A9}"/>
              </a:ext>
            </a:extLst>
          </p:cNvPr>
          <p:cNvSpPr/>
          <p:nvPr/>
        </p:nvSpPr>
        <p:spPr>
          <a:xfrm>
            <a:off x="3817088" y="1782900"/>
            <a:ext cx="1509823" cy="663300"/>
          </a:xfrm>
          <a:prstGeom prst="rect">
            <a:avLst/>
          </a:prstGeom>
          <a:noFill/>
          <a:ln w="3175">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F6F3D0D5-A0FA-4E6A-B760-5FB4429C2E7E}"/>
              </a:ext>
            </a:extLst>
          </p:cNvPr>
          <p:cNvSpPr/>
          <p:nvPr/>
        </p:nvSpPr>
        <p:spPr>
          <a:xfrm>
            <a:off x="4157329" y="1914495"/>
            <a:ext cx="1283053" cy="400110"/>
          </a:xfrm>
          <a:prstGeom prst="rect">
            <a:avLst/>
          </a:prstGeom>
        </p:spPr>
        <p:txBody>
          <a:bodyPr wrap="square">
            <a:spAutoFit/>
          </a:bodyPr>
          <a:lstStyle/>
          <a:p>
            <a:pPr algn="ctr"/>
            <a:r>
              <a:rPr lang="en-IN" sz="1000" dirty="0"/>
              <a:t>Machine Learning </a:t>
            </a:r>
          </a:p>
          <a:p>
            <a:pPr algn="ctr"/>
            <a:r>
              <a:rPr lang="en-IN" sz="1000" dirty="0"/>
              <a:t>Model</a:t>
            </a:r>
            <a:endParaRPr lang="en-US" sz="1000" dirty="0"/>
          </a:p>
        </p:txBody>
      </p:sp>
      <p:sp>
        <p:nvSpPr>
          <p:cNvPr id="10" name="Rectangle 9">
            <a:extLst>
              <a:ext uri="{FF2B5EF4-FFF2-40B4-BE49-F238E27FC236}">
                <a16:creationId xmlns:a16="http://schemas.microsoft.com/office/drawing/2014/main" xmlns="" id="{1D79FFE0-73CF-428E-9C21-A317DA23B532}"/>
              </a:ext>
            </a:extLst>
          </p:cNvPr>
          <p:cNvSpPr/>
          <p:nvPr/>
        </p:nvSpPr>
        <p:spPr>
          <a:xfrm>
            <a:off x="6210151" y="1782900"/>
            <a:ext cx="1509823" cy="663300"/>
          </a:xfrm>
          <a:prstGeom prst="rect">
            <a:avLst/>
          </a:prstGeom>
          <a:noFill/>
          <a:ln w="3175">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E5CEB759-1D38-4BF7-990D-86ED7BB4DD78}"/>
              </a:ext>
            </a:extLst>
          </p:cNvPr>
          <p:cNvSpPr/>
          <p:nvPr/>
        </p:nvSpPr>
        <p:spPr>
          <a:xfrm>
            <a:off x="6965062" y="1958256"/>
            <a:ext cx="723750" cy="246221"/>
          </a:xfrm>
          <a:prstGeom prst="rect">
            <a:avLst/>
          </a:prstGeom>
        </p:spPr>
        <p:txBody>
          <a:bodyPr wrap="square">
            <a:spAutoFit/>
          </a:bodyPr>
          <a:lstStyle/>
          <a:p>
            <a:pPr algn="ctr"/>
            <a:r>
              <a:rPr lang="en-IN" sz="1000" dirty="0"/>
              <a:t>Database</a:t>
            </a:r>
            <a:endParaRPr lang="en-US" sz="1000" dirty="0"/>
          </a:p>
        </p:txBody>
      </p:sp>
      <p:pic>
        <p:nvPicPr>
          <p:cNvPr id="5" name="Graphic 4" descr="Monitor">
            <a:extLst>
              <a:ext uri="{FF2B5EF4-FFF2-40B4-BE49-F238E27FC236}">
                <a16:creationId xmlns:a16="http://schemas.microsoft.com/office/drawing/2014/main" xmlns="" id="{031AC06C-0600-41CC-8765-A8DC052EAAF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94931" y="1850879"/>
            <a:ext cx="524895" cy="524895"/>
          </a:xfrm>
          <a:prstGeom prst="rect">
            <a:avLst/>
          </a:prstGeom>
        </p:spPr>
      </p:pic>
      <p:pic>
        <p:nvPicPr>
          <p:cNvPr id="12" name="Graphic 11" descr="Brain">
            <a:extLst>
              <a:ext uri="{FF2B5EF4-FFF2-40B4-BE49-F238E27FC236}">
                <a16:creationId xmlns:a16="http://schemas.microsoft.com/office/drawing/2014/main" xmlns="" id="{C21B5875-71C5-4D2A-AEEF-B257F6D848A3}"/>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807192" y="1828573"/>
            <a:ext cx="520260" cy="520260"/>
          </a:xfrm>
          <a:prstGeom prst="rect">
            <a:avLst/>
          </a:prstGeom>
        </p:spPr>
      </p:pic>
      <p:pic>
        <p:nvPicPr>
          <p:cNvPr id="14" name="Graphic 13" descr="Database">
            <a:extLst>
              <a:ext uri="{FF2B5EF4-FFF2-40B4-BE49-F238E27FC236}">
                <a16:creationId xmlns:a16="http://schemas.microsoft.com/office/drawing/2014/main" xmlns="" id="{142371F2-445E-4FEF-8209-A2C5D6D0728B}"/>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6210151" y="1781676"/>
            <a:ext cx="663300" cy="663300"/>
          </a:xfrm>
          <a:prstGeom prst="rect">
            <a:avLst/>
          </a:prstGeom>
        </p:spPr>
      </p:pic>
      <p:cxnSp>
        <p:nvCxnSpPr>
          <p:cNvPr id="16" name="Straight Arrow Connector 15">
            <a:extLst>
              <a:ext uri="{FF2B5EF4-FFF2-40B4-BE49-F238E27FC236}">
                <a16:creationId xmlns:a16="http://schemas.microsoft.com/office/drawing/2014/main" xmlns="" id="{38D2EE73-8E01-49CA-81E1-7471E81F7FBF}"/>
              </a:ext>
            </a:extLst>
          </p:cNvPr>
          <p:cNvCxnSpPr>
            <a:cxnSpLocks/>
          </p:cNvCxnSpPr>
          <p:nvPr/>
        </p:nvCxnSpPr>
        <p:spPr>
          <a:xfrm>
            <a:off x="2278217" y="1958256"/>
            <a:ext cx="1538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3F41CB1-D409-4D75-9483-FFB2FC86193B}"/>
              </a:ext>
            </a:extLst>
          </p:cNvPr>
          <p:cNvCxnSpPr>
            <a:cxnSpLocks/>
          </p:cNvCxnSpPr>
          <p:nvPr/>
        </p:nvCxnSpPr>
        <p:spPr>
          <a:xfrm>
            <a:off x="5326911" y="1958256"/>
            <a:ext cx="88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22982A0D-D597-4592-9EA9-96602686D07A}"/>
              </a:ext>
            </a:extLst>
          </p:cNvPr>
          <p:cNvCxnSpPr>
            <a:cxnSpLocks/>
          </p:cNvCxnSpPr>
          <p:nvPr/>
        </p:nvCxnSpPr>
        <p:spPr>
          <a:xfrm flipH="1">
            <a:off x="2262493" y="2306301"/>
            <a:ext cx="15545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7DF012D5-9FF9-4DF4-945E-12E12E94A93D}"/>
              </a:ext>
            </a:extLst>
          </p:cNvPr>
          <p:cNvCxnSpPr>
            <a:cxnSpLocks/>
          </p:cNvCxnSpPr>
          <p:nvPr/>
        </p:nvCxnSpPr>
        <p:spPr>
          <a:xfrm flipH="1">
            <a:off x="5326911" y="2314605"/>
            <a:ext cx="88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xmlns="" id="{982CB23B-182F-4066-8898-FC32F339782D}"/>
              </a:ext>
            </a:extLst>
          </p:cNvPr>
          <p:cNvSpPr/>
          <p:nvPr/>
        </p:nvSpPr>
        <p:spPr>
          <a:xfrm>
            <a:off x="2364880" y="1742812"/>
            <a:ext cx="1437363" cy="215444"/>
          </a:xfrm>
          <a:prstGeom prst="rect">
            <a:avLst/>
          </a:prstGeom>
        </p:spPr>
        <p:txBody>
          <a:bodyPr wrap="square">
            <a:spAutoFit/>
          </a:bodyPr>
          <a:lstStyle/>
          <a:p>
            <a:r>
              <a:rPr lang="en-IN" sz="800" dirty="0"/>
              <a:t>Input data from user form</a:t>
            </a:r>
            <a:endParaRPr lang="en-US" sz="800" dirty="0"/>
          </a:p>
        </p:txBody>
      </p:sp>
      <p:sp>
        <p:nvSpPr>
          <p:cNvPr id="32" name="Rectangle 31">
            <a:extLst>
              <a:ext uri="{FF2B5EF4-FFF2-40B4-BE49-F238E27FC236}">
                <a16:creationId xmlns:a16="http://schemas.microsoft.com/office/drawing/2014/main" xmlns="" id="{B59CE7C0-C4F4-4982-94CD-879A964479DA}"/>
              </a:ext>
            </a:extLst>
          </p:cNvPr>
          <p:cNvSpPr/>
          <p:nvPr/>
        </p:nvSpPr>
        <p:spPr>
          <a:xfrm>
            <a:off x="3807192" y="2454564"/>
            <a:ext cx="1509823" cy="430887"/>
          </a:xfrm>
          <a:prstGeom prst="rect">
            <a:avLst/>
          </a:prstGeom>
        </p:spPr>
        <p:txBody>
          <a:bodyPr wrap="square">
            <a:spAutoFit/>
          </a:bodyPr>
          <a:lstStyle/>
          <a:p>
            <a:pPr algn="ctr"/>
            <a:r>
              <a:rPr lang="en-IN" sz="1100" b="1" dirty="0">
                <a:solidFill>
                  <a:schemeClr val="bg2">
                    <a:lumMod val="90000"/>
                    <a:lumOff val="10000"/>
                  </a:schemeClr>
                </a:solidFill>
              </a:rPr>
              <a:t>Applies algorithms to make predictions</a:t>
            </a:r>
            <a:endParaRPr lang="en-US" sz="1100" b="1" dirty="0">
              <a:solidFill>
                <a:schemeClr val="bg2">
                  <a:lumMod val="90000"/>
                  <a:lumOff val="10000"/>
                </a:schemeClr>
              </a:solidFill>
            </a:endParaRPr>
          </a:p>
        </p:txBody>
      </p:sp>
      <p:sp>
        <p:nvSpPr>
          <p:cNvPr id="33" name="Rectangle 32">
            <a:extLst>
              <a:ext uri="{FF2B5EF4-FFF2-40B4-BE49-F238E27FC236}">
                <a16:creationId xmlns:a16="http://schemas.microsoft.com/office/drawing/2014/main" xmlns="" id="{DE942972-C264-4050-917B-82EB552DE739}"/>
              </a:ext>
            </a:extLst>
          </p:cNvPr>
          <p:cNvSpPr/>
          <p:nvPr/>
        </p:nvSpPr>
        <p:spPr>
          <a:xfrm>
            <a:off x="5281914" y="2300840"/>
            <a:ext cx="953443" cy="215444"/>
          </a:xfrm>
          <a:prstGeom prst="rect">
            <a:avLst/>
          </a:prstGeom>
        </p:spPr>
        <p:txBody>
          <a:bodyPr wrap="square">
            <a:spAutoFit/>
          </a:bodyPr>
          <a:lstStyle/>
          <a:p>
            <a:pPr algn="ctr"/>
            <a:r>
              <a:rPr lang="en-IN" sz="800" dirty="0"/>
              <a:t>Target fields</a:t>
            </a:r>
            <a:endParaRPr lang="en-US" sz="800" dirty="0"/>
          </a:p>
        </p:txBody>
      </p:sp>
      <p:sp>
        <p:nvSpPr>
          <p:cNvPr id="34" name="Rectangle 33">
            <a:extLst>
              <a:ext uri="{FF2B5EF4-FFF2-40B4-BE49-F238E27FC236}">
                <a16:creationId xmlns:a16="http://schemas.microsoft.com/office/drawing/2014/main" xmlns="" id="{47AEA80E-B35C-46DF-8560-6A9F72747ED3}"/>
              </a:ext>
            </a:extLst>
          </p:cNvPr>
          <p:cNvSpPr/>
          <p:nvPr/>
        </p:nvSpPr>
        <p:spPr>
          <a:xfrm>
            <a:off x="2593110" y="2314605"/>
            <a:ext cx="953443" cy="338554"/>
          </a:xfrm>
          <a:prstGeom prst="rect">
            <a:avLst/>
          </a:prstGeom>
        </p:spPr>
        <p:txBody>
          <a:bodyPr wrap="square">
            <a:spAutoFit/>
          </a:bodyPr>
          <a:lstStyle/>
          <a:p>
            <a:pPr algn="ctr"/>
            <a:r>
              <a:rPr lang="en-IN" sz="800" dirty="0"/>
              <a:t>Prediction results</a:t>
            </a:r>
            <a:endParaRPr lang="en-US" sz="800" dirty="0"/>
          </a:p>
        </p:txBody>
      </p:sp>
      <p:sp>
        <p:nvSpPr>
          <p:cNvPr id="35" name="Google Shape;174;p11">
            <a:extLst>
              <a:ext uri="{FF2B5EF4-FFF2-40B4-BE49-F238E27FC236}">
                <a16:creationId xmlns:a16="http://schemas.microsoft.com/office/drawing/2014/main" xmlns="" id="{BBD9EFD0-1275-4698-8E07-C2DAAAEB22E9}"/>
              </a:ext>
            </a:extLst>
          </p:cNvPr>
          <p:cNvSpPr txBox="1">
            <a:spLocks/>
          </p:cNvSpPr>
          <p:nvPr/>
        </p:nvSpPr>
        <p:spPr>
          <a:xfrm>
            <a:off x="612491" y="2776662"/>
            <a:ext cx="7688700" cy="226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342900" indent="-342900">
              <a:spcBef>
                <a:spcPts val="1600"/>
              </a:spcBef>
              <a:spcAft>
                <a:spcPts val="1600"/>
              </a:spcAft>
              <a:buFont typeface="Lato"/>
              <a:buAutoNum type="arabicPeriod"/>
            </a:pPr>
            <a:r>
              <a:rPr lang="en-IN" dirty="0">
                <a:solidFill>
                  <a:schemeClr val="bg2"/>
                </a:solidFill>
              </a:rPr>
              <a:t>Input clinical  data includes test results, behavioural information. The user enters information in a user interface. </a:t>
            </a:r>
          </a:p>
          <a:p>
            <a:pPr marL="342900" indent="-342900">
              <a:spcBef>
                <a:spcPts val="1600"/>
              </a:spcBef>
              <a:spcAft>
                <a:spcPts val="1600"/>
              </a:spcAft>
              <a:buFont typeface="Lato"/>
              <a:buAutoNum type="arabicPeriod"/>
            </a:pPr>
            <a:r>
              <a:rPr lang="en-IN" dirty="0">
                <a:solidFill>
                  <a:schemeClr val="bg2"/>
                </a:solidFill>
              </a:rPr>
              <a:t>The input data is fed into the ML model, which predicts diagnosis results based on pre-training.</a:t>
            </a:r>
          </a:p>
          <a:p>
            <a:pPr marL="342900" indent="-342900">
              <a:spcBef>
                <a:spcPts val="1600"/>
              </a:spcBef>
              <a:spcAft>
                <a:spcPts val="1600"/>
              </a:spcAft>
              <a:buFont typeface="Lato"/>
              <a:buAutoNum type="arabicPeriod"/>
            </a:pPr>
            <a:r>
              <a:rPr lang="en-IN" dirty="0">
                <a:solidFill>
                  <a:schemeClr val="bg2"/>
                </a:solidFill>
              </a:rPr>
              <a:t>The prediction results are presented to the user via the user interface.</a:t>
            </a:r>
            <a:endParaRPr lang="en-US"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851059"/>
            <a:ext cx="7688700" cy="535200"/>
          </a:xfrm>
        </p:spPr>
        <p:txBody>
          <a:bodyPr/>
          <a:lstStyle/>
          <a:p>
            <a:pPr algn="ctr"/>
            <a:r>
              <a:rPr lang="en-US" sz="2800" dirty="0">
                <a:solidFill>
                  <a:srgbClr val="111111"/>
                </a:solidFill>
                <a:latin typeface="Arial"/>
                <a:ea typeface="Arial"/>
                <a:cs typeface="Arial"/>
                <a:sym typeface="Arial"/>
              </a:rPr>
              <a:t>Building the ML Model</a:t>
            </a:r>
            <a:endParaRPr lang="en-IN" dirty="0"/>
          </a:p>
        </p:txBody>
      </p:sp>
      <p:sp>
        <p:nvSpPr>
          <p:cNvPr id="3" name="Text Placeholder 2"/>
          <p:cNvSpPr>
            <a:spLocks noGrp="1"/>
          </p:cNvSpPr>
          <p:nvPr>
            <p:ph type="body" idx="1"/>
          </p:nvPr>
        </p:nvSpPr>
        <p:spPr>
          <a:xfrm>
            <a:off x="729450" y="1423554"/>
            <a:ext cx="7688700" cy="3418609"/>
          </a:xfrm>
        </p:spPr>
        <p:txBody>
          <a:bodyPr/>
          <a:lstStyle/>
          <a:p>
            <a:pPr marL="146050" indent="0">
              <a:buNone/>
            </a:pPr>
            <a:endParaRPr lang="en-US" dirty="0" smtClean="0"/>
          </a:p>
          <a:p>
            <a:pPr marL="146050" indent="0">
              <a:buNone/>
            </a:pPr>
            <a:endParaRPr lang="en-US" dirty="0"/>
          </a:p>
          <a:p>
            <a:pPr marL="146050" indent="0">
              <a:buNone/>
            </a:pPr>
            <a:endParaRPr lang="en-US" dirty="0" smtClean="0"/>
          </a:p>
          <a:p>
            <a:pPr marL="146050" indent="0">
              <a:buNone/>
            </a:pPr>
            <a:endParaRPr lang="en-US" dirty="0"/>
          </a:p>
          <a:p>
            <a:pPr marL="146050" indent="0">
              <a:buNone/>
            </a:pPr>
            <a:endParaRPr lang="en-US" dirty="0" smtClean="0"/>
          </a:p>
          <a:p>
            <a:pPr marL="146050" indent="0">
              <a:buNone/>
            </a:pPr>
            <a:endParaRPr lang="en-US" dirty="0"/>
          </a:p>
          <a:p>
            <a:pPr marL="146050" indent="0">
              <a:buNone/>
            </a:pPr>
            <a:endParaRPr lang="en-US" dirty="0" smtClean="0"/>
          </a:p>
          <a:p>
            <a:pPr marL="146050" indent="0">
              <a:buNone/>
            </a:pPr>
            <a:endParaRPr lang="en-US" dirty="0"/>
          </a:p>
          <a:p>
            <a:pPr marL="146050" indent="0">
              <a:buNone/>
            </a:pPr>
            <a:endParaRPr lang="en-US" dirty="0" smtClean="0"/>
          </a:p>
          <a:p>
            <a:pPr marL="146050" indent="0">
              <a:buNone/>
            </a:pPr>
            <a:endParaRPr lang="en-US" dirty="0"/>
          </a:p>
          <a:p>
            <a:pPr marL="146050" indent="0">
              <a:buNone/>
            </a:pPr>
            <a:endParaRPr lang="en-US" dirty="0" smtClean="0"/>
          </a:p>
          <a:p>
            <a:pPr marL="146050" indent="0">
              <a:buNone/>
            </a:pPr>
            <a:endParaRPr lang="en-US" dirty="0"/>
          </a:p>
          <a:p>
            <a:pPr marL="146050" indent="0">
              <a:buNone/>
            </a:pPr>
            <a:endParaRPr lang="en-US" dirty="0"/>
          </a:p>
          <a:p>
            <a:r>
              <a:rPr lang="en-US" dirty="0" smtClean="0"/>
              <a:t>Taking raw data of ADHD </a:t>
            </a:r>
          </a:p>
          <a:p>
            <a:r>
              <a:rPr lang="en-US" dirty="0" smtClean="0"/>
              <a:t>Cleaning the raw data using various python libraries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056" y="1544349"/>
            <a:ext cx="54959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0294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Text Placeholder 2"/>
          <p:cNvSpPr>
            <a:spLocks noGrp="1"/>
          </p:cNvSpPr>
          <p:nvPr>
            <p:ph type="body" idx="1"/>
          </p:nvPr>
        </p:nvSpPr>
        <p:spPr>
          <a:xfrm>
            <a:off x="771013" y="1850275"/>
            <a:ext cx="7688700" cy="2233352"/>
          </a:xfrm>
        </p:spPr>
        <p:txBody>
          <a:bodyPr/>
          <a:lstStyle/>
          <a:p>
            <a:r>
              <a:rPr lang="en-US" dirty="0" smtClean="0"/>
              <a:t>Training the cleansed data</a:t>
            </a:r>
          </a:p>
          <a:p>
            <a:r>
              <a:rPr lang="en-US" dirty="0" smtClean="0"/>
              <a:t>Testing the cleansed data  </a:t>
            </a:r>
          </a:p>
          <a:p>
            <a:r>
              <a:rPr lang="en-US" dirty="0" smtClean="0"/>
              <a:t>Formatting the trained data</a:t>
            </a:r>
          </a:p>
          <a:p>
            <a:r>
              <a:rPr lang="en-US" dirty="0" smtClean="0"/>
              <a:t>Testing each module of the data</a:t>
            </a:r>
          </a:p>
          <a:p>
            <a:r>
              <a:rPr lang="en-US" dirty="0" smtClean="0"/>
              <a:t> finalized prediction model</a:t>
            </a:r>
          </a:p>
          <a:p>
            <a:endParaRPr lang="en-IN" dirty="0"/>
          </a:p>
        </p:txBody>
      </p:sp>
    </p:spTree>
    <p:extLst>
      <p:ext uri="{BB962C8B-B14F-4D97-AF65-F5344CB8AC3E}">
        <p14:creationId xmlns:p14="http://schemas.microsoft.com/office/powerpoint/2010/main" val="136660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67" name="Google Shape;167;ga2ccc496c6_2_1"/>
          <p:cNvSpPr txBox="1"/>
          <p:nvPr/>
        </p:nvSpPr>
        <p:spPr>
          <a:xfrm>
            <a:off x="4289828" y="1384166"/>
            <a:ext cx="3354981" cy="1702724"/>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sz="1200" b="1" dirty="0">
                <a:latin typeface="+mn-lt"/>
                <a:ea typeface="Lato"/>
                <a:cs typeface="Lato"/>
                <a:sym typeface="Lato"/>
              </a:rPr>
              <a:t>Google Cloud Platform</a:t>
            </a:r>
            <a:endParaRPr sz="1200" b="1" dirty="0">
              <a:latin typeface="+mn-lt"/>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
        <p:nvSpPr>
          <p:cNvPr id="148" name="Google Shape;148;ga2ccc496c6_2_1"/>
          <p:cNvSpPr txBox="1">
            <a:spLocks noGrp="1"/>
          </p:cNvSpPr>
          <p:nvPr>
            <p:ph type="title"/>
          </p:nvPr>
        </p:nvSpPr>
        <p:spPr>
          <a:xfrm>
            <a:off x="748146" y="828566"/>
            <a:ext cx="7263246" cy="5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System Model</a:t>
            </a:r>
            <a:br>
              <a:rPr lang="en-IN" dirty="0"/>
            </a:br>
            <a:endParaRPr dirty="0"/>
          </a:p>
        </p:txBody>
      </p:sp>
      <p:sp>
        <p:nvSpPr>
          <p:cNvPr id="150" name="Google Shape;150;ga2ccc496c6_2_1"/>
          <p:cNvSpPr/>
          <p:nvPr/>
        </p:nvSpPr>
        <p:spPr>
          <a:xfrm>
            <a:off x="608200" y="1842784"/>
            <a:ext cx="1066500" cy="4276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t>Clinical U</a:t>
            </a:r>
            <a:r>
              <a:rPr lang="en" sz="1000" dirty="0"/>
              <a:t>ser </a:t>
            </a:r>
            <a:r>
              <a:rPr lang="en-US" sz="1000" dirty="0"/>
              <a:t>Interface</a:t>
            </a:r>
            <a:endParaRPr sz="1000" dirty="0"/>
          </a:p>
        </p:txBody>
      </p:sp>
      <p:sp>
        <p:nvSpPr>
          <p:cNvPr id="25" name="Google Shape;150;ga2ccc496c6_2_1">
            <a:extLst>
              <a:ext uri="{FF2B5EF4-FFF2-40B4-BE49-F238E27FC236}">
                <a16:creationId xmlns:a16="http://schemas.microsoft.com/office/drawing/2014/main" xmlns="" id="{103D6797-426B-4BA1-B6DE-4284302C8A33}"/>
              </a:ext>
            </a:extLst>
          </p:cNvPr>
          <p:cNvSpPr/>
          <p:nvPr/>
        </p:nvSpPr>
        <p:spPr>
          <a:xfrm>
            <a:off x="4782840" y="1815141"/>
            <a:ext cx="1066500" cy="4276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t>Prediction Model 1</a:t>
            </a:r>
            <a:endParaRPr sz="1000" dirty="0"/>
          </a:p>
        </p:txBody>
      </p:sp>
      <p:cxnSp>
        <p:nvCxnSpPr>
          <p:cNvPr id="9" name="Straight Arrow Connector 8">
            <a:extLst>
              <a:ext uri="{FF2B5EF4-FFF2-40B4-BE49-F238E27FC236}">
                <a16:creationId xmlns:a16="http://schemas.microsoft.com/office/drawing/2014/main" xmlns="" id="{5A1D4865-EB8A-4C7D-8439-E2AAE9F0AEF0}"/>
              </a:ext>
            </a:extLst>
          </p:cNvPr>
          <p:cNvCxnSpPr>
            <a:cxnSpLocks/>
            <a:stCxn id="150" idx="3"/>
          </p:cNvCxnSpPr>
          <p:nvPr/>
        </p:nvCxnSpPr>
        <p:spPr>
          <a:xfrm>
            <a:off x="1674700" y="2056609"/>
            <a:ext cx="310814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xmlns="" id="{B6B4F5BB-5F53-4A73-B594-5D8D19B5718E}"/>
              </a:ext>
            </a:extLst>
          </p:cNvPr>
          <p:cNvSpPr/>
          <p:nvPr/>
        </p:nvSpPr>
        <p:spPr>
          <a:xfrm>
            <a:off x="2209258" y="1841165"/>
            <a:ext cx="1437363" cy="215444"/>
          </a:xfrm>
          <a:prstGeom prst="rect">
            <a:avLst/>
          </a:prstGeom>
        </p:spPr>
        <p:txBody>
          <a:bodyPr wrap="square">
            <a:spAutoFit/>
          </a:bodyPr>
          <a:lstStyle/>
          <a:p>
            <a:r>
              <a:rPr lang="en-IN" sz="800" dirty="0"/>
              <a:t>REST API Calls</a:t>
            </a:r>
            <a:endParaRPr lang="en-US" sz="800" dirty="0"/>
          </a:p>
        </p:txBody>
      </p:sp>
      <p:sp>
        <p:nvSpPr>
          <p:cNvPr id="37" name="Google Shape;150;ga2ccc496c6_2_1">
            <a:extLst>
              <a:ext uri="{FF2B5EF4-FFF2-40B4-BE49-F238E27FC236}">
                <a16:creationId xmlns:a16="http://schemas.microsoft.com/office/drawing/2014/main" xmlns="" id="{05AE03AE-7304-4842-8CD4-1EA6AEAECA1D}"/>
              </a:ext>
            </a:extLst>
          </p:cNvPr>
          <p:cNvSpPr/>
          <p:nvPr/>
        </p:nvSpPr>
        <p:spPr>
          <a:xfrm>
            <a:off x="4782840" y="2414964"/>
            <a:ext cx="1066500" cy="4276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t>Prediction Model 2..n</a:t>
            </a:r>
            <a:endParaRPr sz="1000" dirty="0"/>
          </a:p>
        </p:txBody>
      </p:sp>
      <p:pic>
        <p:nvPicPr>
          <p:cNvPr id="1026" name="Picture 2" descr="Google Compute Engine Services - INFOZUB">
            <a:extLst>
              <a:ext uri="{FF2B5EF4-FFF2-40B4-BE49-F238E27FC236}">
                <a16:creationId xmlns:a16="http://schemas.microsoft.com/office/drawing/2014/main" xmlns="" id="{D7FC8E11-25B6-48FD-8E0E-8E94E305F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722" y="1450730"/>
            <a:ext cx="896995" cy="4890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necting to Cloud SQL from VM Instances on Google Cloud Platform | by  Timothy | Medium">
            <a:extLst>
              <a:ext uri="{FF2B5EF4-FFF2-40B4-BE49-F238E27FC236}">
                <a16:creationId xmlns:a16="http://schemas.microsoft.com/office/drawing/2014/main" xmlns="" id="{1F91284C-43AD-4992-93E8-A63E915895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722" y="2019622"/>
            <a:ext cx="896994" cy="4890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p Engine | Google Cloud Platform">
            <a:extLst>
              <a:ext uri="{FF2B5EF4-FFF2-40B4-BE49-F238E27FC236}">
                <a16:creationId xmlns:a16="http://schemas.microsoft.com/office/drawing/2014/main" xmlns="" id="{8F432737-AD5A-407C-BD29-9DB12C0205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5478" y="2588514"/>
            <a:ext cx="531238" cy="445792"/>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xmlns="" id="{EDE9EE89-BDF6-47A0-B89B-79947024A698}"/>
              </a:ext>
            </a:extLst>
          </p:cNvPr>
          <p:cNvSpPr/>
          <p:nvPr/>
        </p:nvSpPr>
        <p:spPr>
          <a:xfrm>
            <a:off x="6581938" y="2572641"/>
            <a:ext cx="531238" cy="461665"/>
          </a:xfrm>
          <a:prstGeom prst="rect">
            <a:avLst/>
          </a:prstGeom>
        </p:spPr>
        <p:txBody>
          <a:bodyPr wrap="square">
            <a:spAutoFit/>
          </a:bodyPr>
          <a:lstStyle/>
          <a:p>
            <a:r>
              <a:rPr lang="en-IN" sz="800" dirty="0"/>
              <a:t>GCP API</a:t>
            </a:r>
          </a:p>
          <a:p>
            <a:r>
              <a:rPr lang="en-IN" sz="800" dirty="0"/>
              <a:t>Engine</a:t>
            </a:r>
            <a:endParaRPr lang="en-US" sz="800" dirty="0"/>
          </a:p>
        </p:txBody>
      </p:sp>
      <p:sp>
        <p:nvSpPr>
          <p:cNvPr id="43" name="Rectangle 42">
            <a:extLst>
              <a:ext uri="{FF2B5EF4-FFF2-40B4-BE49-F238E27FC236}">
                <a16:creationId xmlns:a16="http://schemas.microsoft.com/office/drawing/2014/main" xmlns="" id="{D1B7E5E3-B4A3-4051-A613-EB610383B118}"/>
              </a:ext>
            </a:extLst>
          </p:cNvPr>
          <p:cNvSpPr/>
          <p:nvPr/>
        </p:nvSpPr>
        <p:spPr>
          <a:xfrm>
            <a:off x="608199" y="3231533"/>
            <a:ext cx="8025437" cy="1754326"/>
          </a:xfrm>
          <a:prstGeom prst="rect">
            <a:avLst/>
          </a:prstGeom>
        </p:spPr>
        <p:txBody>
          <a:bodyPr wrap="square">
            <a:spAutoFit/>
          </a:bodyPr>
          <a:lstStyle/>
          <a:p>
            <a:pPr marL="171450" indent="-171450">
              <a:lnSpc>
                <a:spcPct val="150000"/>
              </a:lnSpc>
              <a:buFont typeface="Arial" panose="020B0604020202020204" pitchFamily="34" charset="0"/>
              <a:buChar char="•"/>
            </a:pPr>
            <a:r>
              <a:rPr lang="en-IN" sz="1200" dirty="0"/>
              <a:t>The prediction model should be hosted in GCP cloud. </a:t>
            </a:r>
          </a:p>
          <a:p>
            <a:pPr marL="171450" indent="-171450">
              <a:lnSpc>
                <a:spcPct val="150000"/>
              </a:lnSpc>
              <a:buFont typeface="Arial" panose="020B0604020202020204" pitchFamily="34" charset="0"/>
              <a:buChar char="•"/>
            </a:pPr>
            <a:r>
              <a:rPr lang="en-IN" sz="1200" dirty="0"/>
              <a:t>The model is pre-trained, and all infrastructure for the training and execution should be hosted in cloud environment.</a:t>
            </a:r>
          </a:p>
          <a:p>
            <a:pPr marL="171450" indent="-171450">
              <a:lnSpc>
                <a:spcPct val="150000"/>
              </a:lnSpc>
              <a:buFont typeface="Arial" panose="020B0604020202020204" pitchFamily="34" charset="0"/>
              <a:buChar char="•"/>
            </a:pPr>
            <a:r>
              <a:rPr lang="en-IN" sz="1200" dirty="0"/>
              <a:t>The model is exposed from the GCP via API endpoints.</a:t>
            </a:r>
          </a:p>
          <a:p>
            <a:pPr marL="171450" indent="-171450">
              <a:lnSpc>
                <a:spcPct val="150000"/>
              </a:lnSpc>
              <a:buFont typeface="Arial" panose="020B0604020202020204" pitchFamily="34" charset="0"/>
              <a:buChar char="•"/>
            </a:pPr>
            <a:r>
              <a:rPr lang="en-IN" sz="1200" dirty="0"/>
              <a:t>Each model is built as a separate service to demonstrate microservices architecture.</a:t>
            </a:r>
          </a:p>
          <a:p>
            <a:pPr marL="171450" indent="-171450">
              <a:lnSpc>
                <a:spcPct val="150000"/>
              </a:lnSpc>
              <a:buFont typeface="Arial" panose="020B0604020202020204" pitchFamily="34" charset="0"/>
              <a:buChar char="•"/>
            </a:pPr>
            <a:r>
              <a:rPr lang="en-IN" sz="1200" dirty="0"/>
              <a:t>The API end points are open, in that each model / service is accessible from any other consumer as well</a:t>
            </a:r>
            <a:r>
              <a:rPr lang="en-IN" sz="1000" dirty="0"/>
              <a:t>. </a:t>
            </a:r>
            <a:endParaRPr lang="en-US"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title"/>
          </p:nvPr>
        </p:nvSpPr>
        <p:spPr>
          <a:xfrm flipH="1">
            <a:off x="729450" y="778650"/>
            <a:ext cx="7391400" cy="54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dirty="0"/>
              <a:t>EXISTING SYSTEM</a:t>
            </a:r>
            <a:endParaRPr dirty="0"/>
          </a:p>
        </p:txBody>
      </p:sp>
      <p:sp>
        <p:nvSpPr>
          <p:cNvPr id="174" name="Google Shape;174;p11"/>
          <p:cNvSpPr txBox="1">
            <a:spLocks noGrp="1"/>
          </p:cNvSpPr>
          <p:nvPr>
            <p:ph type="body" idx="1"/>
          </p:nvPr>
        </p:nvSpPr>
        <p:spPr>
          <a:xfrm>
            <a:off x="729450" y="1563751"/>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400" dirty="0">
                <a:solidFill>
                  <a:schemeClr val="bg2"/>
                </a:solidFill>
                <a:latin typeface="+mn-lt"/>
              </a:rPr>
              <a:t>When a child is diagnosed with attention-deficit/hyperactivity disorder (ADHD), parents often have concerns about which treatment is right for their child. ADHD can be managed with the right treatment.</a:t>
            </a:r>
            <a:endParaRPr sz="1400" dirty="0">
              <a:solidFill>
                <a:schemeClr val="bg2"/>
              </a:solidFill>
              <a:latin typeface="+mn-lt"/>
            </a:endParaRPr>
          </a:p>
          <a:p>
            <a:pPr marL="0" lvl="0" indent="0" algn="l" rtl="0">
              <a:lnSpc>
                <a:spcPct val="115000"/>
              </a:lnSpc>
              <a:spcBef>
                <a:spcPts val="1600"/>
              </a:spcBef>
              <a:spcAft>
                <a:spcPts val="0"/>
              </a:spcAft>
              <a:buSzPts val="1300"/>
              <a:buNone/>
            </a:pPr>
            <a:r>
              <a:rPr lang="en" sz="1800" b="1" dirty="0">
                <a:solidFill>
                  <a:schemeClr val="bg2"/>
                </a:solidFill>
              </a:rPr>
              <a:t>Medication</a:t>
            </a:r>
            <a:endParaRPr sz="1800" b="1" dirty="0">
              <a:solidFill>
                <a:schemeClr val="bg2"/>
              </a:solidFill>
            </a:endParaRPr>
          </a:p>
          <a:p>
            <a:pPr marL="457200" lvl="0" indent="-317500" algn="l" rtl="0">
              <a:lnSpc>
                <a:spcPct val="115000"/>
              </a:lnSpc>
              <a:spcBef>
                <a:spcPts val="1600"/>
              </a:spcBef>
              <a:spcAft>
                <a:spcPts val="0"/>
              </a:spcAft>
              <a:buClr>
                <a:srgbClr val="595959"/>
              </a:buClr>
              <a:buSzPts val="1400"/>
              <a:buChar char="●"/>
            </a:pPr>
            <a:r>
              <a:rPr lang="en" sz="1400" dirty="0">
                <a:solidFill>
                  <a:schemeClr val="bg2"/>
                </a:solidFill>
                <a:latin typeface="+mn-lt"/>
              </a:rPr>
              <a:t>Stimulants are the best-known and most widely used ADHD medications. Between 70-80% of children with ADHD have fewer ADHD symptoms when taking these fast-acting medications.</a:t>
            </a:r>
            <a:endParaRPr sz="1400" dirty="0">
              <a:solidFill>
                <a:schemeClr val="bg2"/>
              </a:solidFill>
              <a:latin typeface="+mn-lt"/>
            </a:endParaRPr>
          </a:p>
          <a:p>
            <a:pPr marL="457200" lvl="0" indent="-317500" algn="l" rtl="0">
              <a:lnSpc>
                <a:spcPct val="115000"/>
              </a:lnSpc>
              <a:spcBef>
                <a:spcPts val="0"/>
              </a:spcBef>
              <a:spcAft>
                <a:spcPts val="0"/>
              </a:spcAft>
              <a:buClr>
                <a:srgbClr val="595959"/>
              </a:buClr>
              <a:buSzPts val="1400"/>
              <a:buChar char="●"/>
            </a:pPr>
            <a:r>
              <a:rPr lang="en" sz="1400" dirty="0">
                <a:solidFill>
                  <a:schemeClr val="bg2"/>
                </a:solidFill>
                <a:latin typeface="+mn-lt"/>
              </a:rPr>
              <a:t>Nonstimulants were approved for the treatment of ADHD in 2003. They do not work as quickly as stimulants, but their effect can last up to 24 hours</a:t>
            </a:r>
            <a:endParaRPr sz="1400" dirty="0">
              <a:solidFill>
                <a:schemeClr val="bg2"/>
              </a:solidFill>
              <a:latin typeface="+mn-lt"/>
            </a:endParaRPr>
          </a:p>
          <a:p>
            <a:pPr marL="0" lvl="0" indent="0" algn="l" rtl="0">
              <a:lnSpc>
                <a:spcPct val="115000"/>
              </a:lnSpc>
              <a:spcBef>
                <a:spcPts val="1600"/>
              </a:spcBef>
              <a:spcAft>
                <a:spcPts val="1600"/>
              </a:spcAft>
              <a:buSzPts val="1300"/>
              <a:buNone/>
            </a:pPr>
            <a:endParaRPr dirty="0">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698277" y="836545"/>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dirty="0"/>
              <a:t>PROPOSED SYSTEM</a:t>
            </a:r>
            <a:endParaRPr dirty="0">
              <a:latin typeface="Arial"/>
              <a:ea typeface="Arial"/>
              <a:cs typeface="Arial"/>
              <a:sym typeface="Arial"/>
            </a:endParaRPr>
          </a:p>
        </p:txBody>
      </p:sp>
      <p:sp>
        <p:nvSpPr>
          <p:cNvPr id="180" name="Google Shape;180;p12"/>
          <p:cNvSpPr txBox="1">
            <a:spLocks noGrp="1"/>
          </p:cNvSpPr>
          <p:nvPr>
            <p:ph type="body" idx="1"/>
          </p:nvPr>
        </p:nvSpPr>
        <p:spPr>
          <a:xfrm>
            <a:off x="729450" y="1367100"/>
            <a:ext cx="7688700" cy="2973000"/>
          </a:xfrm>
          <a:prstGeom prst="rect">
            <a:avLst/>
          </a:prstGeom>
          <a:noFill/>
          <a:ln>
            <a:noFill/>
          </a:ln>
        </p:spPr>
        <p:txBody>
          <a:bodyPr spcFirstLastPara="1" wrap="square" lIns="91425" tIns="91425" rIns="91425" bIns="91425" anchor="t" anchorCtr="0">
            <a:noAutofit/>
          </a:bodyPr>
          <a:lstStyle/>
          <a:p>
            <a:pPr marL="457200" lvl="0" indent="-317500" algn="l" rtl="0">
              <a:lnSpc>
                <a:spcPct val="140000"/>
              </a:lnSpc>
              <a:spcBef>
                <a:spcPts val="110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We advocate for a ML methodology which focuses on the explanatory power of a model instead of its lonely predictive accuracy.</a:t>
            </a:r>
            <a:endParaRPr sz="1400" dirty="0">
              <a:solidFill>
                <a:srgbClr val="202020"/>
              </a:solidFill>
              <a:latin typeface="Arial"/>
              <a:ea typeface="Arial"/>
              <a:cs typeface="Arial"/>
              <a:sym typeface="Arial"/>
            </a:endParaRPr>
          </a:p>
          <a:p>
            <a:pPr marL="457200" lvl="0" indent="-317500" algn="l" rtl="0">
              <a:lnSpc>
                <a:spcPct val="140000"/>
              </a:lnSpc>
              <a:spcBef>
                <a:spcPts val="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For such a purpose, we adopted an expert-aware approach  with the aim of increasing the final users  trust on ML models. </a:t>
            </a:r>
            <a:endParaRPr sz="1400" dirty="0">
              <a:solidFill>
                <a:srgbClr val="202020"/>
              </a:solidFill>
              <a:latin typeface="Arial"/>
              <a:ea typeface="Arial"/>
              <a:cs typeface="Arial"/>
              <a:sym typeface="Arial"/>
            </a:endParaRPr>
          </a:p>
          <a:p>
            <a:pPr marL="457200" lvl="0" indent="-317500" algn="l" rtl="0">
              <a:lnSpc>
                <a:spcPct val="140000"/>
              </a:lnSpc>
              <a:spcBef>
                <a:spcPts val="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We show that readable models such as decision trees are well-suited to conduct such an approach. Indeed, the readability of a model allows us to understand how a decision is made, and to assess the extent to which the related explanations are consistent.</a:t>
            </a:r>
            <a:endParaRPr sz="1400" dirty="0">
              <a:solidFill>
                <a:srgbClr val="202020"/>
              </a:solidFill>
              <a:latin typeface="Arial"/>
              <a:ea typeface="Arial"/>
              <a:cs typeface="Arial"/>
              <a:sym typeface="Arial"/>
            </a:endParaRPr>
          </a:p>
          <a:p>
            <a:pPr marL="0" lvl="0" indent="0" algn="l" rtl="0">
              <a:lnSpc>
                <a:spcPct val="115000"/>
              </a:lnSpc>
              <a:spcBef>
                <a:spcPts val="1600"/>
              </a:spcBef>
              <a:spcAft>
                <a:spcPts val="1600"/>
              </a:spcAft>
              <a:buSzPts val="1300"/>
              <a:buNone/>
            </a:pP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553000" y="341500"/>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CONCLUSION</a:t>
            </a:r>
            <a:endParaRPr dirty="0"/>
          </a:p>
        </p:txBody>
      </p:sp>
      <p:sp>
        <p:nvSpPr>
          <p:cNvPr id="186" name="Google Shape;186;p13"/>
          <p:cNvSpPr txBox="1">
            <a:spLocks noGrp="1"/>
          </p:cNvSpPr>
          <p:nvPr>
            <p:ph type="body" idx="1"/>
          </p:nvPr>
        </p:nvSpPr>
        <p:spPr>
          <a:xfrm>
            <a:off x="553000" y="1441200"/>
            <a:ext cx="7688700" cy="2261100"/>
          </a:xfrm>
          <a:prstGeom prst="rect">
            <a:avLst/>
          </a:prstGeom>
          <a:noFill/>
          <a:ln>
            <a:noFill/>
          </a:ln>
        </p:spPr>
        <p:txBody>
          <a:bodyPr spcFirstLastPara="1" wrap="square" lIns="91425" tIns="91425" rIns="91425" bIns="91425" anchor="t" anchorCtr="0">
            <a:noAutofit/>
          </a:bodyPr>
          <a:lstStyle/>
          <a:p>
            <a:pPr marL="457200" lvl="0" indent="-317500" algn="l" rtl="0">
              <a:lnSpc>
                <a:spcPct val="140000"/>
              </a:lnSpc>
              <a:spcBef>
                <a:spcPts val="110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Our work shows that it is possible, through ML, to confirm previous findings of the neuroscience literature, based on larger datasets.</a:t>
            </a:r>
            <a:endParaRPr sz="1400" dirty="0">
              <a:solidFill>
                <a:srgbClr val="202020"/>
              </a:solidFill>
              <a:latin typeface="Arial"/>
              <a:ea typeface="Arial"/>
              <a:cs typeface="Arial"/>
              <a:sym typeface="Arial"/>
            </a:endParaRPr>
          </a:p>
          <a:p>
            <a:pPr marL="457200" lvl="0" indent="-317500" algn="l" rtl="0">
              <a:lnSpc>
                <a:spcPct val="140000"/>
              </a:lnSpc>
              <a:spcBef>
                <a:spcPts val="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In particular, our results suggest that ADHD has some relation with the limbic system, which gives prospect for thorough consideration in the sphere of neuroscientific research</a:t>
            </a:r>
            <a:r>
              <a:rPr lang="en" sz="1400" dirty="0">
                <a:solidFill>
                  <a:srgbClr val="202020"/>
                </a:solidFill>
                <a:highlight>
                  <a:srgbClr val="FFFFFF"/>
                </a:highlight>
                <a:latin typeface="Arial"/>
                <a:ea typeface="Arial"/>
                <a:cs typeface="Arial"/>
                <a:sym typeface="Arial"/>
              </a:rPr>
              <a:t>.</a:t>
            </a:r>
            <a:endParaRPr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727650" y="436525"/>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REFERENCE</a:t>
            </a:r>
            <a:endParaRPr dirty="0"/>
          </a:p>
        </p:txBody>
      </p:sp>
      <p:sp>
        <p:nvSpPr>
          <p:cNvPr id="192" name="Google Shape;192;p14"/>
          <p:cNvSpPr txBox="1">
            <a:spLocks noGrp="1"/>
          </p:cNvSpPr>
          <p:nvPr>
            <p:ph type="body" idx="1"/>
          </p:nvPr>
        </p:nvSpPr>
        <p:spPr>
          <a:xfrm>
            <a:off x="729450" y="1118775"/>
            <a:ext cx="7688700" cy="3221100"/>
          </a:xfrm>
          <a:prstGeom prst="rect">
            <a:avLst/>
          </a:prstGeom>
          <a:noFill/>
          <a:ln>
            <a:noFill/>
          </a:ln>
        </p:spPr>
        <p:txBody>
          <a:bodyPr spcFirstLastPara="1" wrap="square" lIns="91425" tIns="91425" rIns="91425" bIns="91425" anchor="t" anchorCtr="0">
            <a:noAutofit/>
          </a:bodyPr>
          <a:lstStyle/>
          <a:p>
            <a:pPr marL="457200" lvl="0" indent="0" algn="l" rtl="0">
              <a:lnSpc>
                <a:spcPct val="140000"/>
              </a:lnSpc>
              <a:spcBef>
                <a:spcPts val="1100"/>
              </a:spcBef>
              <a:spcAft>
                <a:spcPts val="0"/>
              </a:spcAft>
              <a:buSzPts val="1300"/>
              <a:buNone/>
            </a:pPr>
            <a:r>
              <a:rPr lang="en" sz="1400" dirty="0">
                <a:solidFill>
                  <a:srgbClr val="111111"/>
                </a:solidFill>
                <a:latin typeface="Arial"/>
                <a:ea typeface="Arial"/>
                <a:cs typeface="Arial"/>
                <a:sym typeface="Arial"/>
              </a:rPr>
              <a:t>[1] Sajda P.(2006) 'Machine Learning for detection and diagnosis of disease', 'PubMed, National Institute of Health' </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0"/>
              </a:spcAft>
              <a:buSzPts val="1300"/>
              <a:buNone/>
            </a:pPr>
            <a:r>
              <a:rPr lang="en" sz="1400" dirty="0">
                <a:solidFill>
                  <a:srgbClr val="111111"/>
                </a:solidFill>
                <a:latin typeface="Arial"/>
                <a:ea typeface="Arial"/>
                <a:cs typeface="Arial"/>
                <a:sym typeface="Arial"/>
              </a:rPr>
              <a:t>[2] Mitchel T(1997) 'Machine Learning', 'McGraw Hill' </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0"/>
              </a:spcAft>
              <a:buSzPts val="1300"/>
              <a:buNone/>
            </a:pPr>
            <a:r>
              <a:rPr lang="en" sz="1400" dirty="0">
                <a:solidFill>
                  <a:srgbClr val="111111"/>
                </a:solidFill>
                <a:latin typeface="Arial"/>
                <a:ea typeface="Arial"/>
                <a:cs typeface="Arial"/>
                <a:sym typeface="Arial"/>
              </a:rPr>
              <a:t>[3] Kenneth R Foster* , Robert Koprowski and Joseph D Skufca (2014), 'Machine learning, medical diagnosis and biomedical engineering research', 'Biomedical Engineering Online' </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0"/>
              </a:spcAft>
              <a:buSzPts val="1300"/>
              <a:buNone/>
            </a:pPr>
            <a:r>
              <a:rPr lang="en" sz="1400" dirty="0">
                <a:solidFill>
                  <a:srgbClr val="111111"/>
                </a:solidFill>
                <a:latin typeface="Arial"/>
                <a:ea typeface="Arial"/>
                <a:cs typeface="Arial"/>
                <a:sym typeface="Arial"/>
              </a:rPr>
              <a:t>[4] 'National Institute of Mental Health', Available: http://www.nimh.nih.gov/health/topics/attention-deficit-hyperactivity-disorderadhd/index.shtml (accessed Sept 1, 2015) </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1600"/>
              </a:spcAft>
              <a:buSzPts val="13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729450" y="711650"/>
            <a:ext cx="7688700" cy="6243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SzPts val="2600"/>
              <a:buNone/>
            </a:pPr>
            <a:r>
              <a:rPr lang="en" sz="2400">
                <a:solidFill>
                  <a:srgbClr val="000000"/>
                </a:solidFill>
                <a:latin typeface="Arial"/>
                <a:ea typeface="Arial"/>
                <a:cs typeface="Arial"/>
                <a:sym typeface="Arial"/>
              </a:rPr>
              <a:t>Aim &amp; Objectives:</a:t>
            </a:r>
            <a:endParaRPr sz="2400" dirty="0"/>
          </a:p>
        </p:txBody>
      </p:sp>
      <p:sp>
        <p:nvSpPr>
          <p:cNvPr id="93" name="Google Shape;93;p2"/>
          <p:cNvSpPr txBox="1">
            <a:spLocks noGrp="1"/>
          </p:cNvSpPr>
          <p:nvPr>
            <p:ph type="body" idx="1"/>
          </p:nvPr>
        </p:nvSpPr>
        <p:spPr>
          <a:xfrm>
            <a:off x="729450" y="1417349"/>
            <a:ext cx="7688700" cy="3441729"/>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The primary objective of this project is to develop a machine learning model that assists in the diagnosis of ADHD (Attention Deficit Hyperactivity Disorder). Generally applied classification algorithms will be used to fit the model with training dataset. The identified algorithms will be validated against a test dataset, and results compared to choose the most accurate model. The chosen model will be able to classify new samples as one of,</a:t>
            </a:r>
            <a:endParaRPr sz="1400" dirty="0">
              <a:solidFill>
                <a:srgbClr val="000000"/>
              </a:solidFill>
              <a:latin typeface="Arial"/>
              <a:ea typeface="Arial"/>
              <a:cs typeface="Arial"/>
              <a:sym typeface="Arial"/>
            </a:endParaRPr>
          </a:p>
          <a:p>
            <a:pPr marL="914400" lvl="0" indent="45720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0 - Typically Developing Children</a:t>
            </a:r>
            <a:endParaRPr sz="1400" dirty="0">
              <a:solidFill>
                <a:srgbClr val="000000"/>
              </a:solidFill>
              <a:latin typeface="Arial"/>
              <a:ea typeface="Arial"/>
              <a:cs typeface="Arial"/>
              <a:sym typeface="Arial"/>
            </a:endParaRPr>
          </a:p>
          <a:p>
            <a:pPr marL="914400" lvl="0" indent="45720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1 - ADHD Combined</a:t>
            </a:r>
            <a:endParaRPr sz="1400" dirty="0">
              <a:solidFill>
                <a:srgbClr val="000000"/>
              </a:solidFill>
              <a:latin typeface="Arial"/>
              <a:ea typeface="Arial"/>
              <a:cs typeface="Arial"/>
              <a:sym typeface="Arial"/>
            </a:endParaRPr>
          </a:p>
          <a:p>
            <a:pPr marL="914400" lvl="0" indent="45720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2 - ADHD Hyperactive/Impulsive</a:t>
            </a:r>
            <a:endParaRPr sz="1400" dirty="0">
              <a:solidFill>
                <a:srgbClr val="000000"/>
              </a:solidFill>
              <a:latin typeface="Arial"/>
              <a:ea typeface="Arial"/>
              <a:cs typeface="Arial"/>
              <a:sym typeface="Arial"/>
            </a:endParaRPr>
          </a:p>
          <a:p>
            <a:pPr marL="914400" lvl="0" indent="45720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3 - ADHD Inattentive</a:t>
            </a:r>
            <a:endParaRPr sz="1400" dirty="0">
              <a:solidFill>
                <a:srgbClr val="000000"/>
              </a:solidFill>
              <a:latin typeface="Arial"/>
              <a:ea typeface="Arial"/>
              <a:cs typeface="Arial"/>
              <a:sym typeface="Arial"/>
            </a:endParaRPr>
          </a:p>
          <a:p>
            <a:pPr marL="457200" lvl="0" indent="0" algn="l" rtl="0">
              <a:lnSpc>
                <a:spcPct val="115000"/>
              </a:lnSpc>
              <a:spcBef>
                <a:spcPts val="0"/>
              </a:spcBef>
              <a:spcAft>
                <a:spcPts val="0"/>
              </a:spcAft>
              <a:buSzPts val="1300"/>
              <a:buNone/>
            </a:pPr>
            <a:endParaRPr sz="1400" dirty="0">
              <a:solidFill>
                <a:srgbClr val="000000"/>
              </a:solidFill>
              <a:latin typeface="Arial"/>
              <a:ea typeface="Arial"/>
              <a:cs typeface="Arial"/>
              <a:sym typeface="Arial"/>
            </a:endParaRPr>
          </a:p>
          <a:p>
            <a:pPr marL="457200" lvl="0" indent="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The overarching vision is to extend this project to build a product that will,</a:t>
            </a:r>
            <a:endParaRPr sz="1400" dirty="0">
              <a:solidFill>
                <a:srgbClr val="000000"/>
              </a:solidFill>
              <a:latin typeface="Arial"/>
              <a:ea typeface="Arial"/>
              <a:cs typeface="Arial"/>
              <a:sym typeface="Arial"/>
            </a:endParaRPr>
          </a:p>
          <a:p>
            <a:pPr marL="457200" lvl="0" indent="0" algn="l" rtl="0">
              <a:lnSpc>
                <a:spcPct val="115000"/>
              </a:lnSpc>
              <a:spcBef>
                <a:spcPts val="0"/>
              </a:spcBef>
              <a:spcAft>
                <a:spcPts val="0"/>
              </a:spcAft>
              <a:buSzPts val="1300"/>
              <a:buNone/>
            </a:pPr>
            <a:r>
              <a:rPr lang="en" sz="1400" dirty="0">
                <a:solidFill>
                  <a:srgbClr val="323130"/>
                </a:solidFill>
                <a:latin typeface="Arial"/>
                <a:ea typeface="Arial"/>
                <a:cs typeface="Arial"/>
                <a:sym typeface="Arial"/>
              </a:rPr>
              <a:t>- </a:t>
            </a:r>
            <a:r>
              <a:rPr lang="en" sz="1400" dirty="0">
                <a:solidFill>
                  <a:srgbClr val="000000"/>
                </a:solidFill>
                <a:latin typeface="Arial"/>
                <a:cs typeface="Arial"/>
                <a:sym typeface="Arial"/>
              </a:rPr>
              <a:t>Guide clinicians in their treatment of identified individuals</a:t>
            </a:r>
            <a:endParaRPr sz="1400" dirty="0">
              <a:solidFill>
                <a:srgbClr val="000000"/>
              </a:solidFill>
              <a:latin typeface="Arial"/>
              <a:cs typeface="Arial"/>
              <a:sym typeface="Arial"/>
            </a:endParaRPr>
          </a:p>
          <a:p>
            <a:pPr marL="457200" lvl="0" indent="0" algn="l" rtl="0">
              <a:lnSpc>
                <a:spcPct val="115000"/>
              </a:lnSpc>
              <a:spcBef>
                <a:spcPts val="0"/>
              </a:spcBef>
              <a:spcAft>
                <a:spcPts val="0"/>
              </a:spcAft>
              <a:buSzPts val="1300"/>
              <a:buNone/>
            </a:pPr>
            <a:r>
              <a:rPr lang="en" sz="1400" dirty="0">
                <a:solidFill>
                  <a:srgbClr val="000000"/>
                </a:solidFill>
                <a:latin typeface="Arial"/>
                <a:cs typeface="Arial"/>
                <a:sym typeface="Arial"/>
              </a:rPr>
              <a:t>- </a:t>
            </a:r>
            <a:r>
              <a:rPr lang="en-US" sz="1400" dirty="0">
                <a:solidFill>
                  <a:srgbClr val="000000"/>
                </a:solidFill>
                <a:latin typeface="Arial"/>
                <a:cs typeface="Arial"/>
                <a:sym typeface="Arial"/>
              </a:rPr>
              <a:t>Predict diagnostic results for multiple clinical conditions like Cancer, Depression etc. </a:t>
            </a:r>
            <a:endParaRPr sz="1400" dirty="0">
              <a:solidFill>
                <a:srgbClr val="000000"/>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729450" y="785050"/>
            <a:ext cx="7688700" cy="5142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SzPts val="2600"/>
              <a:buNone/>
            </a:pPr>
            <a:r>
              <a:rPr lang="en" sz="2400">
                <a:solidFill>
                  <a:srgbClr val="000000"/>
                </a:solidFill>
                <a:latin typeface="Arial"/>
                <a:ea typeface="Arial"/>
                <a:cs typeface="Arial"/>
                <a:sym typeface="Arial"/>
              </a:rPr>
              <a:t>Problem Definition</a:t>
            </a:r>
            <a:endParaRPr sz="2400" dirty="0"/>
          </a:p>
        </p:txBody>
      </p:sp>
      <p:sp>
        <p:nvSpPr>
          <p:cNvPr id="99" name="Google Shape;99;p3"/>
          <p:cNvSpPr txBox="1">
            <a:spLocks noGrp="1"/>
          </p:cNvSpPr>
          <p:nvPr>
            <p:ph type="body" idx="1"/>
          </p:nvPr>
        </p:nvSpPr>
        <p:spPr>
          <a:xfrm>
            <a:off x="729450" y="1543050"/>
            <a:ext cx="7688700" cy="27969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Attention deficit hyperactivity disorder (ADHD) is found in 9.5 percent of the  population and poses lifelong challenges. Current diagnostic approaches rely on evaluation forms completed by teachers and/or parents, although they are not specifically trained to recognize cognitive disorders. The most accurate diagnosis is by a psychiatrist, often only available to children with severe symptoms. Development of a tool that is engaging and objective and aids medical providers is needed in the diagnosis of ADHD. The goal of this project is to work toward the development of such a tool.</a:t>
            </a:r>
            <a:endParaRPr sz="1400" dirty="0">
              <a:solidFill>
                <a:srgbClr val="000000"/>
              </a:solidFill>
              <a:latin typeface="Arial"/>
              <a:ea typeface="Arial"/>
              <a:cs typeface="Arial"/>
              <a:sym typeface="Arial"/>
            </a:endParaRPr>
          </a:p>
          <a:p>
            <a:pPr marL="457200" lvl="0" indent="0" algn="l" rtl="0">
              <a:lnSpc>
                <a:spcPct val="140000"/>
              </a:lnSpc>
              <a:spcBef>
                <a:spcPts val="1100"/>
              </a:spcBef>
              <a:spcAft>
                <a:spcPts val="0"/>
              </a:spcAft>
              <a:buSzPts val="1300"/>
              <a:buNone/>
            </a:pPr>
            <a:r>
              <a:rPr lang="en" sz="1400" dirty="0">
                <a:solidFill>
                  <a:srgbClr val="111111"/>
                </a:solidFill>
                <a:latin typeface="Arial"/>
                <a:ea typeface="Arial"/>
                <a:cs typeface="Arial"/>
                <a:sym typeface="Arial"/>
              </a:rPr>
              <a:t>Kids with ADHD may have signs from one, two, or all three of these categories:</a:t>
            </a:r>
            <a:endParaRPr sz="1400" dirty="0">
              <a:solidFill>
                <a:srgbClr val="111111"/>
              </a:solidFill>
              <a:latin typeface="Arial"/>
              <a:ea typeface="Arial"/>
              <a:cs typeface="Arial"/>
              <a:sym typeface="Arial"/>
            </a:endParaRPr>
          </a:p>
          <a:p>
            <a:pPr marL="914400" lvl="0" indent="-317500" algn="l" rtl="0">
              <a:lnSpc>
                <a:spcPct val="140000"/>
              </a:lnSpc>
              <a:spcBef>
                <a:spcPts val="1600"/>
              </a:spcBef>
              <a:spcAft>
                <a:spcPts val="0"/>
              </a:spcAft>
              <a:buClr>
                <a:srgbClr val="111111"/>
              </a:buClr>
              <a:buSzPts val="1400"/>
              <a:buFont typeface="Arial"/>
              <a:buChar char="●"/>
            </a:pPr>
            <a:r>
              <a:rPr lang="en" sz="1200" b="1" dirty="0">
                <a:solidFill>
                  <a:srgbClr val="111111"/>
                </a:solidFill>
                <a:latin typeface="Arial"/>
                <a:ea typeface="Arial"/>
                <a:cs typeface="Arial"/>
                <a:sym typeface="Arial"/>
              </a:rPr>
              <a:t>Inattentive </a:t>
            </a:r>
            <a:endParaRPr sz="1200" b="1" dirty="0">
              <a:solidFill>
                <a:srgbClr val="111111"/>
              </a:solidFill>
              <a:latin typeface="Arial"/>
              <a:ea typeface="Arial"/>
              <a:cs typeface="Arial"/>
              <a:sym typeface="Arial"/>
            </a:endParaRPr>
          </a:p>
          <a:p>
            <a:pPr marL="914400" lvl="0" indent="-304800" algn="l" rtl="0">
              <a:lnSpc>
                <a:spcPct val="140000"/>
              </a:lnSpc>
              <a:spcBef>
                <a:spcPts val="0"/>
              </a:spcBef>
              <a:spcAft>
                <a:spcPts val="0"/>
              </a:spcAft>
              <a:buClr>
                <a:srgbClr val="111111"/>
              </a:buClr>
              <a:buSzPts val="1200"/>
              <a:buFont typeface="Arial"/>
              <a:buChar char="●"/>
            </a:pPr>
            <a:r>
              <a:rPr lang="en" sz="1200" b="1" dirty="0">
                <a:solidFill>
                  <a:srgbClr val="111111"/>
                </a:solidFill>
                <a:latin typeface="Arial"/>
                <a:ea typeface="Arial"/>
                <a:cs typeface="Arial"/>
                <a:sym typeface="Arial"/>
              </a:rPr>
              <a:t>Inattentive </a:t>
            </a:r>
            <a:endParaRPr sz="1200" b="1" dirty="0">
              <a:solidFill>
                <a:srgbClr val="111111"/>
              </a:solidFill>
              <a:latin typeface="Arial"/>
              <a:ea typeface="Arial"/>
              <a:cs typeface="Arial"/>
              <a:sym typeface="Arial"/>
            </a:endParaRPr>
          </a:p>
          <a:p>
            <a:pPr marL="914400" lvl="0" indent="-304800" algn="l" rtl="0">
              <a:lnSpc>
                <a:spcPct val="140000"/>
              </a:lnSpc>
              <a:spcBef>
                <a:spcPts val="0"/>
              </a:spcBef>
              <a:spcAft>
                <a:spcPts val="0"/>
              </a:spcAft>
              <a:buClr>
                <a:srgbClr val="111111"/>
              </a:buClr>
              <a:buSzPts val="1200"/>
              <a:buFont typeface="Arial"/>
              <a:buChar char="●"/>
            </a:pPr>
            <a:r>
              <a:rPr lang="en" sz="1200" b="1" dirty="0">
                <a:solidFill>
                  <a:srgbClr val="111111"/>
                </a:solidFill>
                <a:latin typeface="Arial"/>
                <a:ea typeface="Arial"/>
                <a:cs typeface="Arial"/>
                <a:sym typeface="Arial"/>
              </a:rPr>
              <a:t>Impulsive</a:t>
            </a:r>
            <a:endParaRPr sz="1200" b="1" dirty="0">
              <a:solidFill>
                <a:srgbClr val="111111"/>
              </a:solidFill>
              <a:latin typeface="Arial"/>
              <a:ea typeface="Arial"/>
              <a:cs typeface="Arial"/>
              <a:sym typeface="Arial"/>
            </a:endParaRPr>
          </a:p>
          <a:p>
            <a:pPr marL="457200" lvl="0" indent="0" algn="l" rtl="0">
              <a:lnSpc>
                <a:spcPct val="115000"/>
              </a:lnSpc>
              <a:spcBef>
                <a:spcPts val="1600"/>
              </a:spcBef>
              <a:spcAft>
                <a:spcPts val="0"/>
              </a:spcAft>
              <a:buSzPts val="1300"/>
              <a:buNone/>
            </a:pPr>
            <a:endParaRPr sz="1400"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1600"/>
              </a:spcAft>
              <a:buSzPts val="1300"/>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729450" y="760000"/>
            <a:ext cx="7688700" cy="4884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SzPts val="2600"/>
              <a:buNone/>
            </a:pPr>
            <a:r>
              <a:rPr lang="en" sz="2400">
                <a:solidFill>
                  <a:srgbClr val="000000"/>
                </a:solidFill>
                <a:latin typeface="Arial"/>
                <a:ea typeface="Arial"/>
                <a:cs typeface="Arial"/>
                <a:sym typeface="Arial"/>
              </a:rPr>
              <a:t>Scope of the Project</a:t>
            </a:r>
            <a:endParaRPr sz="2400" dirty="0">
              <a:solidFill>
                <a:srgbClr val="000000"/>
              </a:solidFill>
              <a:latin typeface="Arial"/>
              <a:ea typeface="Arial"/>
              <a:cs typeface="Arial"/>
              <a:sym typeface="Arial"/>
            </a:endParaRPr>
          </a:p>
          <a:p>
            <a:pPr marL="0" lvl="0" indent="0" algn="ctr" rtl="0">
              <a:lnSpc>
                <a:spcPct val="100000"/>
              </a:lnSpc>
              <a:spcBef>
                <a:spcPts val="0"/>
              </a:spcBef>
              <a:spcAft>
                <a:spcPts val="0"/>
              </a:spcAft>
              <a:buSzPts val="2600"/>
              <a:buNone/>
            </a:pPr>
            <a:endParaRPr sz="2400" dirty="0"/>
          </a:p>
        </p:txBody>
      </p:sp>
      <p:sp>
        <p:nvSpPr>
          <p:cNvPr id="105" name="Google Shape;105;p4"/>
          <p:cNvSpPr txBox="1">
            <a:spLocks noGrp="1"/>
          </p:cNvSpPr>
          <p:nvPr>
            <p:ph type="body" idx="1"/>
          </p:nvPr>
        </p:nvSpPr>
        <p:spPr>
          <a:xfrm>
            <a:off x="729450" y="1452125"/>
            <a:ext cx="7688700" cy="2887800"/>
          </a:xfrm>
          <a:prstGeom prst="rect">
            <a:avLst/>
          </a:prstGeom>
          <a:noFill/>
          <a:ln>
            <a:noFill/>
          </a:ln>
        </p:spPr>
        <p:txBody>
          <a:bodyPr spcFirstLastPara="1" wrap="square" lIns="91425" tIns="91425" rIns="91425" bIns="91425" anchor="t" anchorCtr="0">
            <a:noAutofit/>
          </a:bodyPr>
          <a:lstStyle/>
          <a:p>
            <a:pPr marL="457200" lvl="0" indent="0" algn="l" rtl="0">
              <a:lnSpc>
                <a:spcPct val="140000"/>
              </a:lnSpc>
              <a:spcBef>
                <a:spcPts val="1100"/>
              </a:spcBef>
              <a:spcAft>
                <a:spcPts val="0"/>
              </a:spcAft>
              <a:buSzPts val="1300"/>
              <a:buNone/>
            </a:pPr>
            <a:r>
              <a:rPr lang="en" sz="1400" dirty="0">
                <a:solidFill>
                  <a:srgbClr val="111111"/>
                </a:solidFill>
                <a:latin typeface="Arial"/>
                <a:ea typeface="Arial"/>
                <a:cs typeface="Arial"/>
                <a:sym typeface="Arial"/>
              </a:rPr>
              <a:t>Machine learning techniques that combine multiple classifiers are introduced for classifying  attention deficit hyperactivity disorder (ADHD) subtypes based on power spectra of EEG measurements. The analyzed sample includes 1000 rows of patient datas. The measurements are taken for four different conditions: two resting conditions (eyes open and eyes closed) and two neuropsychological tasks (visual continuous performance test and emotional continuous performance test).</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1600"/>
              </a:spcAft>
              <a:buSzPts val="1300"/>
              <a:buNone/>
            </a:pPr>
            <a:endParaRPr sz="1400" dirty="0">
              <a:solidFill>
                <a:srgbClr val="111111"/>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729450" y="274525"/>
            <a:ext cx="7688700" cy="831300"/>
          </a:xfrm>
          <a:prstGeom prst="rect">
            <a:avLst/>
          </a:prstGeom>
          <a:noFill/>
          <a:ln>
            <a:noFill/>
          </a:ln>
        </p:spPr>
        <p:txBody>
          <a:bodyPr spcFirstLastPara="1" wrap="square" lIns="91425" tIns="91425" rIns="91425" bIns="91425" anchor="t" anchorCtr="0">
            <a:noAutofit/>
          </a:bodyPr>
          <a:lstStyle/>
          <a:p>
            <a:pPr marL="457200" lvl="0" indent="0" algn="ctr" rtl="0">
              <a:lnSpc>
                <a:spcPct val="140000"/>
              </a:lnSpc>
              <a:spcBef>
                <a:spcPts val="1100"/>
              </a:spcBef>
              <a:spcAft>
                <a:spcPts val="1600"/>
              </a:spcAft>
              <a:buSzPts val="2600"/>
              <a:buNone/>
            </a:pPr>
            <a:r>
              <a:rPr lang="en" sz="2400" dirty="0">
                <a:solidFill>
                  <a:srgbClr val="111111"/>
                </a:solidFill>
                <a:latin typeface="Arial"/>
                <a:ea typeface="Arial"/>
                <a:cs typeface="Arial"/>
                <a:sym typeface="Arial"/>
              </a:rPr>
              <a:t>Literature survey</a:t>
            </a:r>
            <a:endParaRPr dirty="0"/>
          </a:p>
        </p:txBody>
      </p:sp>
      <p:sp>
        <p:nvSpPr>
          <p:cNvPr id="111" name="Google Shape;111;p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
              <a:t> </a:t>
            </a:r>
            <a:endParaRPr dirty="0"/>
          </a:p>
        </p:txBody>
      </p:sp>
      <p:graphicFrame>
        <p:nvGraphicFramePr>
          <p:cNvPr id="112" name="Google Shape;112;p5"/>
          <p:cNvGraphicFramePr/>
          <p:nvPr/>
        </p:nvGraphicFramePr>
        <p:xfrm>
          <a:off x="852001" y="1342175"/>
          <a:ext cx="7239000" cy="3933300"/>
        </p:xfrm>
        <a:graphic>
          <a:graphicData uri="http://schemas.openxmlformats.org/drawingml/2006/table">
            <a:tbl>
              <a:tblPr>
                <a:noFill/>
                <a:tableStyleId>{6432475A-DF5C-4470-80B2-7C76D5093B65}</a:tableStyleId>
              </a:tblPr>
              <a:tblGrid>
                <a:gridCol w="14478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447800">
                  <a:extLst>
                    <a:ext uri="{9D8B030D-6E8A-4147-A177-3AD203B41FA5}">
                      <a16:colId xmlns:a16="http://schemas.microsoft.com/office/drawing/2014/main" xmlns="" val="20002"/>
                    </a:ext>
                  </a:extLst>
                </a:gridCol>
                <a:gridCol w="1447800">
                  <a:extLst>
                    <a:ext uri="{9D8B030D-6E8A-4147-A177-3AD203B41FA5}">
                      <a16:colId xmlns:a16="http://schemas.microsoft.com/office/drawing/2014/main" xmlns="" val="20003"/>
                    </a:ext>
                  </a:extLst>
                </a:gridCol>
                <a:gridCol w="1447800">
                  <a:extLst>
                    <a:ext uri="{9D8B030D-6E8A-4147-A177-3AD203B41FA5}">
                      <a16:colId xmlns:a16="http://schemas.microsoft.com/office/drawing/2014/main" xmlns="" val="20004"/>
                    </a:ext>
                  </a:extLst>
                </a:gridCol>
              </a:tblGrid>
              <a:tr h="92197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t>SI NO</a:t>
                      </a:r>
                      <a:endParaRPr sz="16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AUTHOR NANE</a:t>
                      </a:r>
                      <a:endParaRPr sz="1400" u="none" strike="noStrike" cap="none" dirty="0"/>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TITLE</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YEAR</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FEEDBACK</a:t>
                      </a:r>
                      <a:endParaRPr sz="1400" u="none" strike="noStrike" cap="none" dirty="0"/>
                    </a:p>
                  </a:txBody>
                  <a:tcPr marL="91425" marR="91425" marT="91425" marB="91425"/>
                </a:tc>
                <a:extLst>
                  <a:ext uri="{0D108BD9-81ED-4DB2-BD59-A6C34878D82A}">
                    <a16:rowId xmlns:a16="http://schemas.microsoft.com/office/drawing/2014/main" xmlns="" val="10000"/>
                  </a:ext>
                </a:extLst>
              </a:tr>
              <a:tr h="17616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dirty="0"/>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Jue Wang</a:t>
                      </a:r>
                      <a:endParaRPr sz="14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Extreme Learning Machine-Based Classification of ADHD</a:t>
                      </a:r>
                      <a:endParaRPr sz="1400" u="none" strike="noStrike" cap="none" dirty="0"/>
                    </a:p>
                  </a:txBody>
                  <a:tcPr marL="91425" marR="91425" marT="91425" marB="91425">
                    <a:lnL w="9525" cap="flat" cmpd="sng">
                      <a:solidFill>
                        <a:srgbClr val="9E9E9E"/>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2013</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outdated logics</a:t>
                      </a:r>
                      <a:endParaRPr sz="1400" u="none" strike="noStrike" cap="none" dirty="0"/>
                    </a:p>
                  </a:txBody>
                  <a:tcPr marL="91425" marR="91425" marT="91425" marB="91425"/>
                </a:tc>
                <a:extLst>
                  <a:ext uri="{0D108BD9-81ED-4DB2-BD59-A6C34878D82A}">
                    <a16:rowId xmlns:a16="http://schemas.microsoft.com/office/drawing/2014/main" xmlns="" val="10001"/>
                  </a:ext>
                </a:extLst>
              </a:tr>
              <a:tr h="9219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Amirali Vahid</a:t>
                      </a:r>
                      <a:endParaRPr sz="1400" u="none" strike="noStrike" cap="none" dirty="0"/>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Deep Learning Based-Differentiates Children with ADHD</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2019</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complex to understand</a:t>
                      </a:r>
                      <a:endParaRPr sz="1400" u="none" strike="noStrike" cap="none" dirty="0"/>
                    </a:p>
                  </a:txBody>
                  <a:tcPr marL="91425" marR="91425" marT="91425" marB="91425"/>
                </a:tc>
                <a:extLst>
                  <a:ext uri="{0D108BD9-81ED-4DB2-BD59-A6C34878D82A}">
                    <a16:rowId xmlns:a16="http://schemas.microsoft.com/office/drawing/2014/main" xmlns=""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553500" y="663250"/>
            <a:ext cx="7688700" cy="676800"/>
          </a:xfrm>
          <a:prstGeom prst="rect">
            <a:avLst/>
          </a:prstGeom>
          <a:noFill/>
          <a:ln>
            <a:noFill/>
          </a:ln>
        </p:spPr>
        <p:txBody>
          <a:bodyPr spcFirstLastPara="1" wrap="square" lIns="91425" tIns="91425" rIns="91425" bIns="91425" anchor="t" anchorCtr="0">
            <a:noAutofit/>
          </a:bodyPr>
          <a:lstStyle/>
          <a:p>
            <a:pPr marL="457200" lvl="0" indent="0" algn="ctr" rtl="0">
              <a:lnSpc>
                <a:spcPct val="140000"/>
              </a:lnSpc>
              <a:spcBef>
                <a:spcPts val="1100"/>
              </a:spcBef>
              <a:spcAft>
                <a:spcPts val="1600"/>
              </a:spcAft>
              <a:buSzPts val="2600"/>
              <a:buNone/>
            </a:pPr>
            <a:r>
              <a:rPr lang="en" sz="2400" dirty="0">
                <a:solidFill>
                  <a:srgbClr val="111111"/>
                </a:solidFill>
                <a:latin typeface="Arial"/>
                <a:ea typeface="Arial"/>
                <a:cs typeface="Arial"/>
                <a:sym typeface="Arial"/>
              </a:rPr>
              <a:t>Software Requirements Specifications</a:t>
            </a:r>
            <a:endParaRPr sz="2400" dirty="0"/>
          </a:p>
        </p:txBody>
      </p:sp>
      <p:sp>
        <p:nvSpPr>
          <p:cNvPr id="118" name="Google Shape;118;p6"/>
          <p:cNvSpPr txBox="1">
            <a:spLocks noGrp="1"/>
          </p:cNvSpPr>
          <p:nvPr>
            <p:ph type="body" idx="1"/>
          </p:nvPr>
        </p:nvSpPr>
        <p:spPr>
          <a:xfrm>
            <a:off x="729450" y="1543050"/>
            <a:ext cx="7688700" cy="279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800" b="1" dirty="0">
                <a:latin typeface="Arial"/>
                <a:ea typeface="Arial"/>
                <a:cs typeface="Arial"/>
                <a:sym typeface="Arial"/>
              </a:rPr>
              <a:t>GOAL: </a:t>
            </a:r>
            <a:endParaRPr sz="1800" b="1" dirty="0">
              <a:latin typeface="Arial"/>
              <a:ea typeface="Arial"/>
              <a:cs typeface="Arial"/>
              <a:sym typeface="Arial"/>
            </a:endParaRPr>
          </a:p>
          <a:p>
            <a:pPr marL="0" lvl="0" indent="0" algn="l" rtl="0">
              <a:lnSpc>
                <a:spcPct val="115000"/>
              </a:lnSpc>
              <a:spcBef>
                <a:spcPts val="1600"/>
              </a:spcBef>
              <a:spcAft>
                <a:spcPts val="0"/>
              </a:spcAft>
              <a:buSzPts val="1300"/>
              <a:buNone/>
            </a:pPr>
            <a:r>
              <a:rPr lang="en" sz="1400" dirty="0">
                <a:solidFill>
                  <a:srgbClr val="000000"/>
                </a:solidFill>
                <a:latin typeface="Arial"/>
                <a:cs typeface="Arial"/>
                <a:sym typeface="Arial"/>
              </a:rPr>
              <a:t>To develope a model which detect and classify the ADHD(Attention Deficit Hyperactivity Disorder)</a:t>
            </a:r>
            <a:endParaRPr sz="1400" dirty="0">
              <a:solidFill>
                <a:srgbClr val="000000"/>
              </a:solidFill>
              <a:latin typeface="Arial"/>
              <a:cs typeface="Arial"/>
              <a:sym typeface="Arial"/>
            </a:endParaRPr>
          </a:p>
          <a:p>
            <a:pPr marL="379145" indent="-285750">
              <a:lnSpc>
                <a:spcPct val="100000"/>
              </a:lnSpc>
              <a:spcBef>
                <a:spcPts val="1600"/>
              </a:spcBef>
              <a:buClr>
                <a:srgbClr val="000000"/>
              </a:buClr>
              <a:buSzPts val="1400"/>
            </a:pPr>
            <a:r>
              <a:rPr lang="en" sz="1400" dirty="0">
                <a:solidFill>
                  <a:srgbClr val="000000"/>
                </a:solidFill>
                <a:latin typeface="Arial"/>
                <a:ea typeface="Arial"/>
                <a:cs typeface="Arial"/>
                <a:sym typeface="Arial"/>
              </a:rPr>
              <a:t>Enviroment - Anaconda- jupter note book</a:t>
            </a:r>
          </a:p>
          <a:p>
            <a:pPr marL="379145" indent="-285750">
              <a:lnSpc>
                <a:spcPct val="100000"/>
              </a:lnSpc>
              <a:spcBef>
                <a:spcPts val="1600"/>
              </a:spcBef>
              <a:buClr>
                <a:srgbClr val="000000"/>
              </a:buClr>
              <a:buSzPts val="1400"/>
            </a:pPr>
            <a:r>
              <a:rPr lang="en" sz="1400" dirty="0">
                <a:solidFill>
                  <a:srgbClr val="000000"/>
                </a:solidFill>
                <a:latin typeface="Arial"/>
                <a:ea typeface="Arial"/>
                <a:cs typeface="Arial"/>
                <a:sym typeface="Arial"/>
              </a:rPr>
              <a:t>Language - Python</a:t>
            </a:r>
            <a:endParaRPr sz="1400" dirty="0">
              <a:solidFill>
                <a:srgbClr val="000000"/>
              </a:solidFill>
              <a:latin typeface="Arial"/>
              <a:ea typeface="Arial"/>
              <a:cs typeface="Arial"/>
              <a:sym typeface="Arial"/>
            </a:endParaRPr>
          </a:p>
          <a:p>
            <a:pPr marL="379145" indent="-285750">
              <a:lnSpc>
                <a:spcPct val="100000"/>
              </a:lnSpc>
              <a:buClr>
                <a:srgbClr val="000000"/>
              </a:buClr>
              <a:buSzPts val="1400"/>
            </a:pPr>
            <a:endParaRPr lang="en" sz="1400" dirty="0">
              <a:solidFill>
                <a:srgbClr val="000000"/>
              </a:solidFill>
              <a:latin typeface="Arial"/>
              <a:ea typeface="Arial"/>
              <a:cs typeface="Arial"/>
              <a:sym typeface="Arial"/>
            </a:endParaRPr>
          </a:p>
          <a:p>
            <a:pPr marL="379145" indent="-285750">
              <a:lnSpc>
                <a:spcPct val="100000"/>
              </a:lnSpc>
              <a:buClr>
                <a:srgbClr val="000000"/>
              </a:buClr>
              <a:buSzPts val="1400"/>
            </a:pPr>
            <a:r>
              <a:rPr lang="en" sz="1400" dirty="0">
                <a:solidFill>
                  <a:srgbClr val="000000"/>
                </a:solidFill>
                <a:latin typeface="Arial"/>
                <a:ea typeface="Arial"/>
                <a:cs typeface="Arial"/>
                <a:sym typeface="Arial"/>
              </a:rPr>
              <a:t>Front end -  html5,css,js </a:t>
            </a:r>
          </a:p>
          <a:p>
            <a:pPr marL="379145" indent="-285750">
              <a:lnSpc>
                <a:spcPct val="100000"/>
              </a:lnSpc>
              <a:buClr>
                <a:srgbClr val="000000"/>
              </a:buClr>
              <a:buSzPts val="1400"/>
            </a:pPr>
            <a:r>
              <a:rPr lang="en-US" sz="1400" dirty="0">
                <a:solidFill>
                  <a:srgbClr val="000000"/>
                </a:solidFill>
                <a:latin typeface="Arial"/>
                <a:ea typeface="Arial"/>
                <a:cs typeface="Arial"/>
                <a:sym typeface="Arial"/>
              </a:rPr>
              <a:t>B</a:t>
            </a:r>
            <a:r>
              <a:rPr lang="en" sz="1400" dirty="0">
                <a:solidFill>
                  <a:srgbClr val="000000"/>
                </a:solidFill>
                <a:latin typeface="Arial"/>
                <a:ea typeface="Arial"/>
                <a:cs typeface="Arial"/>
                <a:sym typeface="Arial"/>
              </a:rPr>
              <a:t>ack end - data base- my SQL</a:t>
            </a:r>
            <a:r>
              <a:rPr lang="en" sz="2600" dirty="0">
                <a:solidFill>
                  <a:srgbClr val="000000"/>
                </a:solidFill>
                <a:latin typeface="Arial"/>
                <a:ea typeface="Arial"/>
                <a:cs typeface="Arial"/>
                <a:sym typeface="Arial"/>
              </a:rPr>
              <a:t>   </a:t>
            </a:r>
          </a:p>
          <a:p>
            <a:pPr marL="93395" indent="0">
              <a:lnSpc>
                <a:spcPct val="100000"/>
              </a:lnSpc>
              <a:buClr>
                <a:srgbClr val="000000"/>
              </a:buClr>
              <a:buSzPts val="1400"/>
              <a:buNone/>
            </a:pPr>
            <a:endParaRPr sz="2600" dirty="0">
              <a:solidFill>
                <a:srgbClr val="000000"/>
              </a:solidFill>
              <a:latin typeface="Arial"/>
              <a:ea typeface="Arial"/>
              <a:cs typeface="Arial"/>
              <a:sym typeface="Arial"/>
            </a:endParaRPr>
          </a:p>
          <a:p>
            <a:pPr marL="0" lvl="0" indent="0" algn="l" rtl="0">
              <a:lnSpc>
                <a:spcPct val="115000"/>
              </a:lnSpc>
              <a:spcBef>
                <a:spcPts val="0"/>
              </a:spcBef>
              <a:spcAft>
                <a:spcPts val="0"/>
              </a:spcAft>
              <a:buSzPts val="1300"/>
              <a:buNone/>
            </a:pPr>
            <a:endParaRPr sz="1400" dirty="0">
              <a:solidFill>
                <a:srgbClr val="000000"/>
              </a:solidFill>
              <a:latin typeface="Arial"/>
              <a:ea typeface="Arial"/>
              <a:cs typeface="Arial"/>
              <a:sym typeface="Arial"/>
            </a:endParaRPr>
          </a:p>
          <a:p>
            <a:pPr marL="0" lvl="0" indent="0" algn="l" rtl="0">
              <a:lnSpc>
                <a:spcPct val="115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300"/>
              <a:buNone/>
            </a:pPr>
            <a:r>
              <a:rPr lang="en" sz="1400" dirty="0">
                <a:solidFill>
                  <a:srgbClr val="111111"/>
                </a:solidFill>
                <a:highlight>
                  <a:srgbClr val="FFFFFF"/>
                </a:highlight>
                <a:latin typeface="Arial"/>
                <a:ea typeface="Arial"/>
                <a:cs typeface="Arial"/>
                <a:sym typeface="Arial"/>
              </a:rPr>
              <a:t>  </a:t>
            </a: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1600"/>
              </a:spcAft>
              <a:buSzPts val="1300"/>
              <a:buNone/>
            </a:pPr>
            <a:endParaRPr sz="1400"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729450" y="690300"/>
            <a:ext cx="7688700" cy="758100"/>
          </a:xfrm>
          <a:prstGeom prst="rect">
            <a:avLst/>
          </a:prstGeom>
          <a:noFill/>
          <a:ln>
            <a:noFill/>
          </a:ln>
        </p:spPr>
        <p:txBody>
          <a:bodyPr spcFirstLastPara="1" wrap="square" lIns="91425" tIns="91425" rIns="91425" bIns="91425" anchor="t" anchorCtr="0">
            <a:noAutofit/>
          </a:bodyPr>
          <a:lstStyle/>
          <a:p>
            <a:pPr marL="457200" lvl="0" indent="0" algn="ctr" rtl="0">
              <a:lnSpc>
                <a:spcPct val="140000"/>
              </a:lnSpc>
              <a:spcBef>
                <a:spcPts val="1100"/>
              </a:spcBef>
              <a:spcAft>
                <a:spcPts val="1600"/>
              </a:spcAft>
              <a:buSzPts val="2600"/>
              <a:buNone/>
            </a:pPr>
            <a:r>
              <a:rPr lang="en" sz="2400" dirty="0">
                <a:solidFill>
                  <a:srgbClr val="111111"/>
                </a:solidFill>
                <a:latin typeface="Arial"/>
                <a:ea typeface="Arial"/>
                <a:cs typeface="Arial"/>
                <a:sym typeface="Arial"/>
              </a:rPr>
              <a:t>Algorithms used</a:t>
            </a:r>
            <a:endParaRPr sz="2400" dirty="0"/>
          </a:p>
        </p:txBody>
      </p:sp>
      <p:sp>
        <p:nvSpPr>
          <p:cNvPr id="124" name="Google Shape;124;p7"/>
          <p:cNvSpPr txBox="1">
            <a:spLocks noGrp="1"/>
          </p:cNvSpPr>
          <p:nvPr>
            <p:ph type="body" idx="1"/>
          </p:nvPr>
        </p:nvSpPr>
        <p:spPr>
          <a:xfrm>
            <a:off x="729450" y="1530488"/>
            <a:ext cx="7688700" cy="27564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1100"/>
              </a:spcBef>
              <a:spcAft>
                <a:spcPts val="0"/>
              </a:spcAft>
              <a:buSzPts val="1300"/>
              <a:buNone/>
            </a:pPr>
            <a:r>
              <a:rPr lang="en" sz="1400" b="1" dirty="0">
                <a:solidFill>
                  <a:srgbClr val="111111"/>
                </a:solidFill>
                <a:latin typeface="Arial"/>
                <a:ea typeface="Arial"/>
                <a:cs typeface="Arial"/>
                <a:sym typeface="Arial"/>
              </a:rPr>
              <a:t>KNN</a:t>
            </a:r>
            <a:endParaRPr sz="1400" dirty="0">
              <a:solidFill>
                <a:srgbClr val="555555"/>
              </a:solidFill>
              <a:latin typeface="Arial"/>
              <a:ea typeface="Arial"/>
              <a:cs typeface="Arial"/>
              <a:sym typeface="Arial"/>
            </a:endParaRPr>
          </a:p>
          <a:p>
            <a:pPr marL="0" lvl="0" indent="0" algn="l" rtl="0">
              <a:lnSpc>
                <a:spcPct val="140000"/>
              </a:lnSpc>
              <a:spcBef>
                <a:spcPts val="1600"/>
              </a:spcBef>
              <a:spcAft>
                <a:spcPts val="0"/>
              </a:spcAft>
              <a:buSzPts val="1300"/>
              <a:buNone/>
            </a:pPr>
            <a:r>
              <a:rPr lang="en" sz="1400" dirty="0">
                <a:solidFill>
                  <a:srgbClr val="111111"/>
                </a:solidFill>
                <a:latin typeface="Arial"/>
                <a:cs typeface="Arial"/>
                <a:sym typeface="Arial"/>
              </a:rPr>
              <a:t>When KNN is used for classification, the output can be calculated as the class with the highest frequency from the K-most similar instances. Each instance in essence votes for their class and the class with the most votes is taken as the prediction.</a:t>
            </a:r>
            <a:endParaRPr sz="1400" dirty="0">
              <a:solidFill>
                <a:srgbClr val="111111"/>
              </a:solidFill>
              <a:latin typeface="Arial"/>
              <a:cs typeface="Arial"/>
              <a:sym typeface="Arial"/>
            </a:endParaRPr>
          </a:p>
          <a:p>
            <a:pPr marL="0" lvl="0" indent="0" algn="l" rtl="0">
              <a:lnSpc>
                <a:spcPct val="150000"/>
              </a:lnSpc>
              <a:spcBef>
                <a:spcPts val="1600"/>
              </a:spcBef>
              <a:spcAft>
                <a:spcPts val="0"/>
              </a:spcAft>
              <a:buSzPts val="1300"/>
              <a:buNone/>
            </a:pPr>
            <a:r>
              <a:rPr lang="en" sz="1400" dirty="0">
                <a:solidFill>
                  <a:srgbClr val="111111"/>
                </a:solidFill>
                <a:latin typeface="Arial"/>
                <a:cs typeface="Arial"/>
                <a:sym typeface="Arial"/>
              </a:rPr>
              <a:t>Class probabilities can be calculated as the normalized frequency of samples that belong to each class in the set of K most similar instances for a new data instance. For example, in a binary classification problem (class is 0 or 1):</a:t>
            </a:r>
            <a:endParaRPr sz="1400" dirty="0">
              <a:solidFill>
                <a:srgbClr val="111111"/>
              </a:solidFill>
              <a:latin typeface="Arial"/>
              <a:cs typeface="Arial"/>
              <a:sym typeface="Arial"/>
            </a:endParaRPr>
          </a:p>
          <a:p>
            <a:pPr marL="0" lvl="0" indent="0" algn="ctr" rtl="0">
              <a:lnSpc>
                <a:spcPct val="150000"/>
              </a:lnSpc>
              <a:spcBef>
                <a:spcPts val="1400"/>
              </a:spcBef>
              <a:spcAft>
                <a:spcPts val="0"/>
              </a:spcAft>
              <a:buSzPts val="1300"/>
              <a:buNone/>
            </a:pPr>
            <a:r>
              <a:rPr lang="en" sz="1400" dirty="0">
                <a:solidFill>
                  <a:srgbClr val="111111"/>
                </a:solidFill>
                <a:latin typeface="Arial"/>
                <a:cs typeface="Arial"/>
                <a:sym typeface="Arial"/>
              </a:rPr>
              <a:t>p(class=0) = count(class=0) / (count(class=0)+count(class=1))</a:t>
            </a:r>
            <a:endParaRPr sz="1400" dirty="0">
              <a:solidFill>
                <a:srgbClr val="111111"/>
              </a:solidFill>
              <a:latin typeface="Arial"/>
              <a:cs typeface="Arial"/>
              <a:sym typeface="Arial"/>
            </a:endParaRPr>
          </a:p>
          <a:p>
            <a:pPr marL="0" lvl="0" indent="0" algn="l" rtl="0">
              <a:lnSpc>
                <a:spcPct val="115000"/>
              </a:lnSpc>
              <a:spcBef>
                <a:spcPts val="1400"/>
              </a:spcBef>
              <a:spcAft>
                <a:spcPts val="1600"/>
              </a:spcAft>
              <a:buSzPts val="1300"/>
              <a:buNone/>
            </a:pP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729450" y="155225"/>
            <a:ext cx="7688700" cy="665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 </a:t>
            </a:r>
            <a:endParaRPr dirty="0"/>
          </a:p>
        </p:txBody>
      </p:sp>
      <p:sp>
        <p:nvSpPr>
          <p:cNvPr id="130" name="Google Shape;130;p8"/>
          <p:cNvSpPr txBox="1">
            <a:spLocks noGrp="1"/>
          </p:cNvSpPr>
          <p:nvPr>
            <p:ph type="body" idx="1"/>
          </p:nvPr>
        </p:nvSpPr>
        <p:spPr>
          <a:xfrm>
            <a:off x="729450" y="1335925"/>
            <a:ext cx="7688700" cy="30039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1100"/>
              </a:spcBef>
              <a:spcAft>
                <a:spcPts val="0"/>
              </a:spcAft>
              <a:buSzPts val="1300"/>
              <a:buNone/>
            </a:pPr>
            <a:r>
              <a:rPr lang="en" sz="1400" b="1" dirty="0">
                <a:solidFill>
                  <a:srgbClr val="111111"/>
                </a:solidFill>
                <a:latin typeface="Arial"/>
                <a:ea typeface="Arial"/>
                <a:cs typeface="Arial"/>
                <a:sym typeface="Arial"/>
              </a:rPr>
              <a:t>Naive Bayes classifier</a:t>
            </a:r>
            <a:endParaRPr sz="1400" b="1" dirty="0">
              <a:solidFill>
                <a:srgbClr val="111111"/>
              </a:solidFill>
              <a:latin typeface="Arial"/>
              <a:ea typeface="Arial"/>
              <a:cs typeface="Arial"/>
              <a:sym typeface="Arial"/>
            </a:endParaRPr>
          </a:p>
          <a:p>
            <a:pPr marL="0" lvl="0" indent="0" algn="l" rtl="0">
              <a:lnSpc>
                <a:spcPct val="140000"/>
              </a:lnSpc>
              <a:spcBef>
                <a:spcPts val="1600"/>
              </a:spcBef>
              <a:spcAft>
                <a:spcPts val="0"/>
              </a:spcAft>
              <a:buSzPts val="1300"/>
              <a:buNone/>
            </a:pPr>
            <a:r>
              <a:rPr lang="en" sz="1400" dirty="0">
                <a:solidFill>
                  <a:srgbClr val="111111"/>
                </a:solidFill>
                <a:latin typeface="Roboto"/>
                <a:ea typeface="Roboto"/>
                <a:cs typeface="Roboto"/>
                <a:sym typeface="Roboto"/>
              </a:rPr>
              <a:t>Naive Bayes classifiers are a collection of classification algorithms based on </a:t>
            </a:r>
            <a:r>
              <a:rPr lang="en" sz="1400" b="1" dirty="0">
                <a:solidFill>
                  <a:srgbClr val="111111"/>
                </a:solidFill>
                <a:latin typeface="Roboto"/>
                <a:ea typeface="Roboto"/>
                <a:cs typeface="Roboto"/>
                <a:sym typeface="Roboto"/>
              </a:rPr>
              <a:t>Bayes’ Theorem</a:t>
            </a:r>
            <a:r>
              <a:rPr lang="en" sz="1400" dirty="0">
                <a:solidFill>
                  <a:srgbClr val="111111"/>
                </a:solidFill>
                <a:latin typeface="Roboto"/>
                <a:ea typeface="Roboto"/>
                <a:cs typeface="Roboto"/>
                <a:sym typeface="Roboto"/>
              </a:rPr>
              <a:t>. It is not a single algorithm but a family of algorithms where all of them share a common principle, i.e. every pair of features being classified is independent of each other.</a:t>
            </a:r>
            <a:endParaRPr sz="1400" dirty="0">
              <a:solidFill>
                <a:srgbClr val="111111"/>
              </a:solidFill>
              <a:latin typeface="Roboto"/>
              <a:ea typeface="Roboto"/>
              <a:cs typeface="Roboto"/>
              <a:sym typeface="Roboto"/>
            </a:endParaRPr>
          </a:p>
          <a:p>
            <a:pPr marL="0" lvl="0" indent="0" algn="l" rtl="0">
              <a:lnSpc>
                <a:spcPct val="140000"/>
              </a:lnSpc>
              <a:spcBef>
                <a:spcPts val="1600"/>
              </a:spcBef>
              <a:spcAft>
                <a:spcPts val="0"/>
              </a:spcAft>
              <a:buSzPts val="1300"/>
              <a:buNone/>
            </a:pPr>
            <a:r>
              <a:rPr lang="en" sz="1400" b="1" dirty="0">
                <a:solidFill>
                  <a:srgbClr val="111111"/>
                </a:solidFill>
                <a:latin typeface="Roboto"/>
                <a:ea typeface="Roboto"/>
                <a:cs typeface="Roboto"/>
                <a:sym typeface="Roboto"/>
              </a:rPr>
              <a:t>Bayes’ Theorem:</a:t>
            </a:r>
            <a:r>
              <a:rPr lang="en" sz="1400" dirty="0">
                <a:solidFill>
                  <a:srgbClr val="111111"/>
                </a:solidFill>
                <a:latin typeface="Roboto"/>
                <a:ea typeface="Roboto"/>
                <a:cs typeface="Roboto"/>
                <a:sym typeface="Roboto"/>
              </a:rPr>
              <a:t>Bayes’ Theorem finds the probability of an event occurring given the probability of another event that has already occurred. Bayes’ theorem is stated mathematically as the following equation:</a:t>
            </a:r>
            <a:endParaRPr sz="1400" dirty="0">
              <a:solidFill>
                <a:srgbClr val="111111"/>
              </a:solidFill>
              <a:latin typeface="Roboto"/>
              <a:ea typeface="Roboto"/>
              <a:cs typeface="Roboto"/>
              <a:sym typeface="Roboto"/>
            </a:endParaRPr>
          </a:p>
          <a:p>
            <a:pPr marL="0" lvl="0" indent="0" algn="l" rtl="0">
              <a:lnSpc>
                <a:spcPct val="140000"/>
              </a:lnSpc>
              <a:spcBef>
                <a:spcPts val="1600"/>
              </a:spcBef>
              <a:spcAft>
                <a:spcPts val="0"/>
              </a:spcAft>
              <a:buSzPts val="1300"/>
              <a:buNone/>
            </a:pPr>
            <a:r>
              <a:rPr lang="en" sz="1400" dirty="0">
                <a:solidFill>
                  <a:srgbClr val="111111"/>
                </a:solidFill>
                <a:latin typeface="Roboto"/>
                <a:ea typeface="Roboto"/>
                <a:cs typeface="Roboto"/>
                <a:sym typeface="Roboto"/>
              </a:rPr>
              <a:t> P(A|B) = \frac{P(B|A) P(A)}{P(B)}</a:t>
            </a:r>
            <a:endParaRPr sz="1400" dirty="0">
              <a:solidFill>
                <a:srgbClr val="111111"/>
              </a:solidFill>
              <a:latin typeface="Roboto"/>
              <a:ea typeface="Roboto"/>
              <a:cs typeface="Roboto"/>
              <a:sym typeface="Roboto"/>
            </a:endParaRPr>
          </a:p>
          <a:p>
            <a:pPr marL="0" lvl="0" indent="0" algn="l" rtl="0">
              <a:lnSpc>
                <a:spcPct val="140000"/>
              </a:lnSpc>
              <a:spcBef>
                <a:spcPts val="1600"/>
              </a:spcBef>
              <a:spcAft>
                <a:spcPts val="0"/>
              </a:spcAft>
              <a:buSzPts val="1300"/>
              <a:buNone/>
            </a:pPr>
            <a:r>
              <a:rPr lang="en" sz="1100" dirty="0">
                <a:solidFill>
                  <a:srgbClr val="111111"/>
                </a:solidFill>
                <a:highlight>
                  <a:srgbClr val="FFFFFF"/>
                </a:highlight>
                <a:latin typeface="Roboto"/>
                <a:ea typeface="Roboto"/>
                <a:cs typeface="Roboto"/>
                <a:sym typeface="Roboto"/>
              </a:rPr>
              <a:t> </a:t>
            </a:r>
            <a:endParaRPr sz="1100" dirty="0">
              <a:solidFill>
                <a:srgbClr val="111111"/>
              </a:solidFill>
              <a:highlight>
                <a:srgbClr val="FFFFFF"/>
              </a:highlight>
              <a:latin typeface="Roboto"/>
              <a:ea typeface="Roboto"/>
              <a:cs typeface="Roboto"/>
              <a:sym typeface="Roboto"/>
            </a:endParaRPr>
          </a:p>
          <a:p>
            <a:pPr marL="0" lvl="0" indent="0" algn="l" rtl="0">
              <a:lnSpc>
                <a:spcPct val="140000"/>
              </a:lnSpc>
              <a:spcBef>
                <a:spcPts val="1600"/>
              </a:spcBef>
              <a:spcAft>
                <a:spcPts val="0"/>
              </a:spcAft>
              <a:buSzPts val="1300"/>
              <a:buNone/>
            </a:pPr>
            <a:endParaRPr sz="1400" dirty="0">
              <a:solidFill>
                <a:srgbClr val="111111"/>
              </a:solidFill>
              <a:highlight>
                <a:srgbClr val="FFFFFF"/>
              </a:highlight>
              <a:latin typeface="Roboto"/>
              <a:ea typeface="Roboto"/>
              <a:cs typeface="Roboto"/>
              <a:sym typeface="Roboto"/>
            </a:endParaRPr>
          </a:p>
          <a:p>
            <a:pPr marL="0" lvl="0" indent="0" algn="l" rtl="0">
              <a:lnSpc>
                <a:spcPct val="140000"/>
              </a:lnSpc>
              <a:spcBef>
                <a:spcPts val="1600"/>
              </a:spcBef>
              <a:spcAft>
                <a:spcPts val="0"/>
              </a:spcAft>
              <a:buSzPts val="1300"/>
              <a:buNone/>
            </a:pPr>
            <a:endParaRPr sz="1400" b="1"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1600"/>
              </a:spcAft>
              <a:buSzPts val="1300"/>
              <a:buNone/>
            </a:pP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632650" y="1515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 </a:t>
            </a:r>
            <a:endParaRPr dirty="0"/>
          </a:p>
        </p:txBody>
      </p:sp>
      <p:sp>
        <p:nvSpPr>
          <p:cNvPr id="136" name="Google Shape;136;p9"/>
          <p:cNvSpPr txBox="1">
            <a:spLocks noGrp="1"/>
          </p:cNvSpPr>
          <p:nvPr>
            <p:ph type="body" idx="1"/>
          </p:nvPr>
        </p:nvSpPr>
        <p:spPr>
          <a:xfrm>
            <a:off x="632650" y="129192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71429"/>
              </a:lnSpc>
              <a:spcBef>
                <a:spcPts val="0"/>
              </a:spcBef>
              <a:spcAft>
                <a:spcPts val="0"/>
              </a:spcAft>
              <a:buSzPts val="1300"/>
              <a:buNone/>
            </a:pPr>
            <a:r>
              <a:rPr lang="en" sz="1400" dirty="0">
                <a:solidFill>
                  <a:srgbClr val="111111"/>
                </a:solidFill>
                <a:latin typeface="Arial"/>
                <a:cs typeface="Arial"/>
                <a:sym typeface="Roboto"/>
              </a:rPr>
              <a:t>Naive assumption: put a naive assumption to the Bayes’ theorem, which is, independence among the  features. So now, we split evidence into the independent parts.</a:t>
            </a:r>
            <a:endParaRPr sz="1400" dirty="0">
              <a:solidFill>
                <a:srgbClr val="111111"/>
              </a:solidFill>
              <a:latin typeface="Arial"/>
              <a:cs typeface="Arial"/>
              <a:sym typeface="Roboto"/>
            </a:endParaRPr>
          </a:p>
          <a:p>
            <a:pPr marL="0" lvl="0" indent="0" algn="l" rtl="0">
              <a:lnSpc>
                <a:spcPct val="171429"/>
              </a:lnSpc>
              <a:spcBef>
                <a:spcPts val="800"/>
              </a:spcBef>
              <a:spcAft>
                <a:spcPts val="0"/>
              </a:spcAft>
              <a:buSzPts val="1300"/>
              <a:buNone/>
            </a:pPr>
            <a:r>
              <a:rPr lang="en" sz="1400" dirty="0">
                <a:solidFill>
                  <a:srgbClr val="111111"/>
                </a:solidFill>
                <a:latin typeface="Arial"/>
                <a:cs typeface="Arial"/>
                <a:sym typeface="Roboto"/>
              </a:rPr>
              <a:t>we are left with the task of calculating P(y) and P(xi | y).</a:t>
            </a:r>
            <a:endParaRPr sz="1400" dirty="0">
              <a:solidFill>
                <a:srgbClr val="111111"/>
              </a:solidFill>
              <a:latin typeface="Arial"/>
              <a:cs typeface="Arial"/>
              <a:sym typeface="Roboto"/>
            </a:endParaRPr>
          </a:p>
          <a:p>
            <a:pPr marL="0" lvl="0" indent="0" algn="l" rtl="0">
              <a:lnSpc>
                <a:spcPct val="171429"/>
              </a:lnSpc>
              <a:spcBef>
                <a:spcPts val="800"/>
              </a:spcBef>
              <a:spcAft>
                <a:spcPts val="0"/>
              </a:spcAft>
              <a:buSzPts val="1300"/>
              <a:buNone/>
            </a:pPr>
            <a:r>
              <a:rPr lang="en" sz="1400" dirty="0">
                <a:solidFill>
                  <a:srgbClr val="111111"/>
                </a:solidFill>
                <a:latin typeface="Arial"/>
                <a:cs typeface="Arial"/>
                <a:sym typeface="Roboto"/>
              </a:rPr>
              <a:t> P(y) is also called class probability and P(xi | y) is called conditional probability.</a:t>
            </a:r>
            <a:endParaRPr sz="1400" dirty="0">
              <a:solidFill>
                <a:srgbClr val="111111"/>
              </a:solidFill>
              <a:latin typeface="Arial"/>
              <a:cs typeface="Arial"/>
              <a:sym typeface="Roboto"/>
            </a:endParaRPr>
          </a:p>
          <a:p>
            <a:pPr marL="0" lvl="0" indent="0" algn="l" rtl="0">
              <a:lnSpc>
                <a:spcPct val="140000"/>
              </a:lnSpc>
              <a:spcBef>
                <a:spcPts val="1100"/>
              </a:spcBef>
              <a:spcAft>
                <a:spcPts val="0"/>
              </a:spcAft>
              <a:buSzPts val="1300"/>
              <a:buNone/>
            </a:pPr>
            <a:r>
              <a:rPr lang="en" sz="1400" dirty="0">
                <a:solidFill>
                  <a:srgbClr val="111111"/>
                </a:solidFill>
                <a:latin typeface="Arial"/>
                <a:cs typeface="Arial"/>
                <a:sym typeface="Arial"/>
              </a:rPr>
              <a:t>Support vector classifier: </a:t>
            </a:r>
            <a:r>
              <a:rPr lang="en" sz="1400" dirty="0">
                <a:solidFill>
                  <a:srgbClr val="111111"/>
                </a:solidFill>
                <a:latin typeface="Arial"/>
                <a:cs typeface="Arial"/>
                <a:sym typeface="Georgia"/>
              </a:rPr>
              <a:t>The support vector machine algorithm is to find a hyperplane in an N-dimensional space(N — the number of features) that distinctly classifies the data points.To separate the two classes of data points, there are many possible hyperplanes that could be chosen. Our objective is to find a plane that has the maximum margin, i.e the maximum distance between data points of both classes.</a:t>
            </a:r>
            <a:endParaRPr sz="1400" dirty="0">
              <a:solidFill>
                <a:srgbClr val="111111"/>
              </a:solidFill>
              <a:latin typeface="Arial"/>
              <a:cs typeface="Arial"/>
              <a:sym typeface="Georgia"/>
            </a:endParaRPr>
          </a:p>
          <a:p>
            <a:pPr marL="0" lvl="0" indent="0" algn="l" rtl="0">
              <a:lnSpc>
                <a:spcPct val="140000"/>
              </a:lnSpc>
              <a:spcBef>
                <a:spcPts val="1600"/>
              </a:spcBef>
              <a:spcAft>
                <a:spcPts val="0"/>
              </a:spcAft>
              <a:buSzPts val="1300"/>
              <a:buNone/>
            </a:pPr>
            <a:endParaRPr sz="1200" b="1" dirty="0">
              <a:solidFill>
                <a:srgbClr val="111111"/>
              </a:solidFill>
              <a:highlight>
                <a:srgbClr val="FFFFFF"/>
              </a:highlight>
              <a:latin typeface="Arial"/>
              <a:ea typeface="Arial"/>
              <a:cs typeface="Arial"/>
              <a:sym typeface="Arial"/>
            </a:endParaRPr>
          </a:p>
          <a:p>
            <a:pPr marL="0" lvl="0" indent="0" algn="l" rtl="0">
              <a:lnSpc>
                <a:spcPct val="171429"/>
              </a:lnSpc>
              <a:spcBef>
                <a:spcPts val="1600"/>
              </a:spcBef>
              <a:spcAft>
                <a:spcPts val="0"/>
              </a:spcAft>
              <a:buSzPts val="1300"/>
              <a:buNone/>
            </a:pPr>
            <a:endParaRPr sz="1400" dirty="0">
              <a:solidFill>
                <a:srgbClr val="111111"/>
              </a:solidFill>
              <a:highlight>
                <a:srgbClr val="FFFFFF"/>
              </a:highlight>
              <a:latin typeface="Roboto"/>
              <a:ea typeface="Roboto"/>
              <a:cs typeface="Roboto"/>
              <a:sym typeface="Roboto"/>
            </a:endParaRPr>
          </a:p>
          <a:p>
            <a:pPr marL="0" lvl="0" indent="0" algn="l" rtl="0">
              <a:lnSpc>
                <a:spcPct val="115000"/>
              </a:lnSpc>
              <a:spcBef>
                <a:spcPts val="800"/>
              </a:spcBef>
              <a:spcAft>
                <a:spcPts val="1600"/>
              </a:spcAft>
              <a:buSzPts val="1300"/>
              <a:buNone/>
            </a:pP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1308</Words>
  <Application>Microsoft Office PowerPoint</Application>
  <PresentationFormat>On-screen Show (16:9)</PresentationFormat>
  <Paragraphs>136</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Lato</vt:lpstr>
      <vt:lpstr>Georgia</vt:lpstr>
      <vt:lpstr>Raleway</vt:lpstr>
      <vt:lpstr>Roboto</vt:lpstr>
      <vt:lpstr>Streamline</vt:lpstr>
      <vt:lpstr>ADHD TYPE CLASSIFICATION USING MACHINE LEARNING</vt:lpstr>
      <vt:lpstr>Aim &amp; Objectives:</vt:lpstr>
      <vt:lpstr>Problem Definition</vt:lpstr>
      <vt:lpstr>Scope of the Project </vt:lpstr>
      <vt:lpstr>Literature survey</vt:lpstr>
      <vt:lpstr>Software Requirements Specifications</vt:lpstr>
      <vt:lpstr>Algorithms used</vt:lpstr>
      <vt:lpstr> </vt:lpstr>
      <vt:lpstr> </vt:lpstr>
      <vt:lpstr>System Workflow</vt:lpstr>
      <vt:lpstr>Building the ML Model</vt:lpstr>
      <vt:lpstr> </vt:lpstr>
      <vt:lpstr>System Model </vt:lpstr>
      <vt:lpstr>EXISTING SYSTEM</vt:lpstr>
      <vt:lpstr>PROPOSED SYSTEM</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ADHD TYPE CLASSIFICATION USING MACHINE LEARNING</dc:title>
  <dc:creator>Prakash P</dc:creator>
  <cp:lastModifiedBy>acer</cp:lastModifiedBy>
  <cp:revision>15</cp:revision>
  <dcterms:modified xsi:type="dcterms:W3CDTF">2020-11-30T16:12:57Z</dcterms:modified>
</cp:coreProperties>
</file>