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2382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22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11057-1852-4BEC-94E3-3CD8ABE3FB30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8DD30-FF1A-4C6D-8D48-5C5466667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4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8DD30-FF1A-4C6D-8D48-5C54666673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61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2" y="2840572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C42-EE3C-4F33-8C4E-B5E46EE1CB26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7605-93F6-4C34-A823-39BA94098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4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C42-EE3C-4F33-8C4E-B5E46EE1CB26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7605-93F6-4C34-A823-39BA94098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2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1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188"/>
            <a:ext cx="4514851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C42-EE3C-4F33-8C4E-B5E46EE1CB26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7605-93F6-4C34-A823-39BA94098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3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C42-EE3C-4F33-8C4E-B5E46EE1CB26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7605-93F6-4C34-A823-39BA94098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1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6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6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C42-EE3C-4F33-8C4E-B5E46EE1CB26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7605-93F6-4C34-A823-39BA94098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9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2" y="2133602"/>
            <a:ext cx="3028951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1" y="2133602"/>
            <a:ext cx="3028951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C42-EE3C-4F33-8C4E-B5E46EE1CB26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7605-93F6-4C34-A823-39BA94098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0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C42-EE3C-4F33-8C4E-B5E46EE1CB26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7605-93F6-4C34-A823-39BA94098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C42-EE3C-4F33-8C4E-B5E46EE1CB26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7605-93F6-4C34-A823-39BA94098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0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C42-EE3C-4F33-8C4E-B5E46EE1CB26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7605-93F6-4C34-A823-39BA94098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9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3" y="364066"/>
            <a:ext cx="2256235" cy="15494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71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3" y="1913470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C42-EE3C-4F33-8C4E-B5E46EE1CB26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7605-93F6-4C34-A823-39BA94098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8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2"/>
            <a:ext cx="4114800" cy="7556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4"/>
            <a:ext cx="4114800" cy="10731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C42-EE3C-4F33-8C4E-B5E46EE1CB26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7605-93F6-4C34-A823-39BA94098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5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5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93C42-EE3C-4F33-8C4E-B5E46EE1CB26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2" y="8475137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B7605-93F6-4C34-A823-39BA94098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3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2" y="304831"/>
            <a:ext cx="5829300" cy="914369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Web Application pages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14352" y="1219200"/>
            <a:ext cx="5715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b="1" dirty="0">
                <a:latin typeface="+mj-lt"/>
                <a:cs typeface="Times New Roman" panose="02020603050405020304" pitchFamily="18" charset="0"/>
              </a:rPr>
              <a:t>Homepage</a:t>
            </a:r>
            <a:r>
              <a:rPr lang="en-US" sz="1200" dirty="0">
                <a:latin typeface="+mj-lt"/>
                <a:cs typeface="Times New Roman" panose="02020603050405020304" pitchFamily="18" charset="0"/>
              </a:rPr>
              <a:t> – It is used to display the global navigation and login to Socket web application</a:t>
            </a:r>
            <a:r>
              <a:rPr lang="en-US" sz="1200" dirty="0" smtClean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1200" dirty="0">
              <a:latin typeface="+mj-lt"/>
              <a:cs typeface="Times New Roman" panose="02020603050405020304" pitchFamily="18" charset="0"/>
            </a:endParaRPr>
          </a:p>
          <a:p>
            <a:pPr lvl="0"/>
            <a:r>
              <a:rPr lang="en-US" sz="1200" b="1" dirty="0">
                <a:latin typeface="+mj-lt"/>
                <a:cs typeface="Times New Roman" panose="02020603050405020304" pitchFamily="18" charset="0"/>
              </a:rPr>
              <a:t>About Us</a:t>
            </a:r>
            <a:r>
              <a:rPr lang="en-US" sz="1200" dirty="0">
                <a:latin typeface="+mj-lt"/>
                <a:cs typeface="Times New Roman" panose="02020603050405020304" pitchFamily="18" charset="0"/>
              </a:rPr>
              <a:t> – This page will display the information about the company and features about our web application</a:t>
            </a:r>
            <a:r>
              <a:rPr lang="en-US" sz="1200" dirty="0" smtClean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1200" dirty="0">
              <a:latin typeface="+mj-lt"/>
              <a:cs typeface="Times New Roman" panose="02020603050405020304" pitchFamily="18" charset="0"/>
            </a:endParaRPr>
          </a:p>
          <a:p>
            <a:pPr lvl="0"/>
            <a:r>
              <a:rPr lang="en-US" sz="1200" b="1" dirty="0">
                <a:latin typeface="+mj-lt"/>
                <a:cs typeface="Times New Roman" panose="02020603050405020304" pitchFamily="18" charset="0"/>
              </a:rPr>
              <a:t>Login</a:t>
            </a:r>
            <a:r>
              <a:rPr lang="en-US" sz="1200" dirty="0">
                <a:latin typeface="+mj-lt"/>
                <a:cs typeface="Times New Roman" panose="02020603050405020304" pitchFamily="18" charset="0"/>
              </a:rPr>
              <a:t> – This page displays with the form for the existing users to login into the application</a:t>
            </a:r>
            <a:r>
              <a:rPr lang="en-US" sz="1200" dirty="0" smtClean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1200" dirty="0">
              <a:latin typeface="+mj-lt"/>
              <a:cs typeface="Times New Roman" panose="02020603050405020304" pitchFamily="18" charset="0"/>
            </a:endParaRPr>
          </a:p>
          <a:p>
            <a:pPr lvl="0"/>
            <a:r>
              <a:rPr lang="en-US" sz="1200" b="1" dirty="0">
                <a:latin typeface="+mj-lt"/>
                <a:cs typeface="Times New Roman" panose="02020603050405020304" pitchFamily="18" charset="0"/>
              </a:rPr>
              <a:t>Registration</a:t>
            </a:r>
            <a:r>
              <a:rPr lang="en-US" sz="1200" dirty="0">
                <a:latin typeface="+mj-lt"/>
                <a:cs typeface="Times New Roman" panose="02020603050405020304" pitchFamily="18" charset="0"/>
              </a:rPr>
              <a:t> – This page displays with the form for the new users to sign-up into the application</a:t>
            </a:r>
            <a:r>
              <a:rPr lang="en-US" sz="1200" dirty="0" smtClean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1200" dirty="0">
              <a:latin typeface="+mj-lt"/>
              <a:cs typeface="Times New Roman" panose="02020603050405020304" pitchFamily="18" charset="0"/>
            </a:endParaRPr>
          </a:p>
          <a:p>
            <a:pPr lvl="0"/>
            <a:r>
              <a:rPr lang="en-US" sz="1200" b="1" dirty="0">
                <a:latin typeface="+mj-lt"/>
                <a:cs typeface="Times New Roman" panose="02020603050405020304" pitchFamily="18" charset="0"/>
              </a:rPr>
              <a:t>Contact Us</a:t>
            </a:r>
            <a:r>
              <a:rPr lang="en-US" sz="1200" dirty="0">
                <a:latin typeface="+mj-lt"/>
                <a:cs typeface="Times New Roman" panose="02020603050405020304" pitchFamily="18" charset="0"/>
              </a:rPr>
              <a:t> – This page displays the address and phone number of our company and also has a form for customers to contact us with their queries</a:t>
            </a:r>
            <a:r>
              <a:rPr lang="en-US" sz="1200" dirty="0" smtClean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1200" dirty="0">
              <a:latin typeface="+mj-lt"/>
              <a:cs typeface="Times New Roman" panose="02020603050405020304" pitchFamily="18" charset="0"/>
            </a:endParaRPr>
          </a:p>
          <a:p>
            <a:pPr lvl="0"/>
            <a:r>
              <a:rPr lang="en-US" sz="1200" b="1" dirty="0">
                <a:latin typeface="+mj-lt"/>
                <a:cs typeface="Times New Roman" panose="02020603050405020304" pitchFamily="18" charset="0"/>
              </a:rPr>
              <a:t>Policy – </a:t>
            </a:r>
            <a:r>
              <a:rPr lang="en-US" sz="1200" dirty="0">
                <a:latin typeface="+mj-lt"/>
                <a:cs typeface="Times New Roman" panose="02020603050405020304" pitchFamily="18" charset="0"/>
              </a:rPr>
              <a:t>This page displays the terms &amp; conditions information for the user to accept during the registration. User decline in this page will restrict the user to complete the registration.</a:t>
            </a:r>
          </a:p>
          <a:p>
            <a:pPr lvl="0"/>
            <a:endParaRPr lang="en-US" sz="1200" dirty="0">
              <a:latin typeface="+mj-lt"/>
              <a:cs typeface="Times New Roman" panose="02020603050405020304" pitchFamily="18" charset="0"/>
            </a:endParaRPr>
          </a:p>
          <a:p>
            <a:pPr lvl="0"/>
            <a:r>
              <a:rPr lang="en-US" sz="1200" b="1" dirty="0">
                <a:latin typeface="+mj-lt"/>
                <a:cs typeface="Times New Roman" panose="02020603050405020304" pitchFamily="18" charset="0"/>
              </a:rPr>
              <a:t>Profile – </a:t>
            </a:r>
            <a:r>
              <a:rPr lang="en-US" sz="1200" dirty="0">
                <a:latin typeface="+mj-lt"/>
                <a:cs typeface="Times New Roman" panose="02020603050405020304" pitchFamily="18" charset="0"/>
              </a:rPr>
              <a:t>This page displays the information about the customer who has logged into the application and provides the option for user to update his/her information at any time.</a:t>
            </a:r>
          </a:p>
          <a:p>
            <a:pPr lvl="0"/>
            <a:endParaRPr lang="en-US" sz="1200" dirty="0" smtClean="0">
              <a:latin typeface="+mj-lt"/>
              <a:cs typeface="Times New Roman" panose="02020603050405020304" pitchFamily="18" charset="0"/>
            </a:endParaRPr>
          </a:p>
          <a:p>
            <a:pPr lvl="0"/>
            <a:r>
              <a:rPr lang="en-US" sz="1200" b="1" dirty="0">
                <a:latin typeface="+mj-lt"/>
                <a:cs typeface="Times New Roman" panose="02020603050405020304" pitchFamily="18" charset="0"/>
              </a:rPr>
              <a:t>Vehicle – </a:t>
            </a:r>
            <a:r>
              <a:rPr lang="en-US" sz="1200" dirty="0">
                <a:latin typeface="+mj-lt"/>
                <a:cs typeface="Times New Roman" panose="02020603050405020304" pitchFamily="18" charset="0"/>
              </a:rPr>
              <a:t>This page provides an option for user to add any new vehicle information for first time.</a:t>
            </a:r>
          </a:p>
          <a:p>
            <a:pPr lvl="0"/>
            <a:endParaRPr lang="en-US" sz="1200" dirty="0">
              <a:latin typeface="+mj-lt"/>
              <a:cs typeface="Times New Roman" panose="02020603050405020304" pitchFamily="18" charset="0"/>
            </a:endParaRPr>
          </a:p>
          <a:p>
            <a:pPr lvl="0"/>
            <a:r>
              <a:rPr lang="en-US" sz="1200" b="1" dirty="0">
                <a:latin typeface="+mj-lt"/>
                <a:cs typeface="Times New Roman" panose="02020603050405020304" pitchFamily="18" charset="0"/>
              </a:rPr>
              <a:t>Charging Sign-in – </a:t>
            </a:r>
            <a:r>
              <a:rPr lang="en-US" sz="1200" dirty="0">
                <a:latin typeface="+mj-lt"/>
                <a:cs typeface="Times New Roman" panose="02020603050405020304" pitchFamily="18" charset="0"/>
              </a:rPr>
              <a:t>This page displays a form for user to select the existing vehicle (added in vehicle page) and enters other information about the Charger station #, Approximate KM since last charge, estimated duration of stay etc.</a:t>
            </a:r>
          </a:p>
          <a:p>
            <a:pPr lvl="0"/>
            <a:endParaRPr lang="en-US" sz="1200" dirty="0">
              <a:latin typeface="+mj-lt"/>
              <a:cs typeface="Times New Roman" panose="02020603050405020304" pitchFamily="18" charset="0"/>
            </a:endParaRPr>
          </a:p>
          <a:p>
            <a:pPr lvl="0"/>
            <a:r>
              <a:rPr lang="en-US" sz="1200" b="1" dirty="0">
                <a:latin typeface="+mj-lt"/>
                <a:cs typeface="Times New Roman" panose="02020603050405020304" pitchFamily="18" charset="0"/>
              </a:rPr>
              <a:t>History – </a:t>
            </a:r>
            <a:r>
              <a:rPr lang="en-US" sz="1200" dirty="0">
                <a:latin typeface="+mj-lt"/>
                <a:cs typeface="Times New Roman" panose="02020603050405020304" pitchFamily="18" charset="0"/>
              </a:rPr>
              <a:t>This page will display the history about the various charging sessions for the logged user for last couple of months.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  <a:p>
            <a:endParaRPr lang="en-US" sz="1200" dirty="0">
              <a:latin typeface="+mj-lt"/>
              <a:cs typeface="Times New Roman" panose="02020603050405020304" pitchFamily="18" charset="0"/>
            </a:endParaRPr>
          </a:p>
          <a:p>
            <a:pPr lvl="0"/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48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762000"/>
            <a:ext cx="6172200" cy="676593"/>
          </a:xfrm>
        </p:spPr>
        <p:txBody>
          <a:bodyPr>
            <a:normAutofit/>
          </a:bodyPr>
          <a:lstStyle/>
          <a:p>
            <a:r>
              <a:rPr lang="en-US" sz="1500" b="1" dirty="0"/>
              <a:t>Application users, roles and their content responsibilities</a:t>
            </a:r>
            <a:r>
              <a:rPr lang="en-US" sz="1500" b="1" dirty="0" smtClean="0"/>
              <a:t/>
            </a:r>
            <a:br>
              <a:rPr lang="en-US" sz="1500" b="1" dirty="0" smtClean="0"/>
            </a:br>
            <a:r>
              <a:rPr lang="en-US" sz="1500" b="1" dirty="0"/>
              <a:t> </a:t>
            </a:r>
            <a:r>
              <a:rPr lang="en-US" sz="1500" b="1" dirty="0">
                <a:solidFill>
                  <a:schemeClr val="bg1">
                    <a:lumMod val="75000"/>
                  </a:schemeClr>
                </a:solidFill>
              </a:rPr>
              <a:t>(Who can see what?)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768793"/>
            <a:ext cx="5715000" cy="5384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400" b="1" u="sng" dirty="0">
                <a:latin typeface="+mj-lt"/>
                <a:cs typeface="Times New Roman" panose="02020603050405020304" pitchFamily="18" charset="0"/>
              </a:rPr>
              <a:t>User category</a:t>
            </a:r>
            <a:r>
              <a:rPr lang="en-US" sz="1400" b="1" u="sng" dirty="0" smtClean="0">
                <a:latin typeface="+mj-lt"/>
                <a:cs typeface="Times New Roman" panose="02020603050405020304" pitchFamily="18" charset="0"/>
              </a:rPr>
              <a:t>:</a:t>
            </a:r>
            <a:endParaRPr lang="en-US" sz="1400" dirty="0">
              <a:latin typeface="+mj-lt"/>
              <a:cs typeface="Times New Roman" panose="02020603050405020304" pitchFamily="18" charset="0"/>
            </a:endParaRPr>
          </a:p>
          <a:p>
            <a:pPr lvl="0" algn="just"/>
            <a:r>
              <a:rPr lang="en-US" sz="1200" i="1" dirty="0">
                <a:latin typeface="+mj-lt"/>
                <a:cs typeface="Times New Roman" panose="02020603050405020304" pitchFamily="18" charset="0"/>
              </a:rPr>
              <a:t>Guest user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  <a:p>
            <a:pPr lvl="0" algn="just"/>
            <a:r>
              <a:rPr lang="en-US" sz="1200" i="1" dirty="0">
                <a:latin typeface="+mj-lt"/>
                <a:cs typeface="Times New Roman" panose="02020603050405020304" pitchFamily="18" charset="0"/>
              </a:rPr>
              <a:t>Member user (customer)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  <a:p>
            <a:pPr lvl="0" algn="just"/>
            <a:r>
              <a:rPr lang="en-US" sz="1200" i="1" dirty="0">
                <a:latin typeface="+mj-lt"/>
                <a:cs typeface="Times New Roman" panose="02020603050405020304" pitchFamily="18" charset="0"/>
              </a:rPr>
              <a:t>Super user (administrator</a:t>
            </a:r>
            <a:r>
              <a:rPr lang="en-US" sz="1200" i="1" dirty="0" smtClean="0">
                <a:latin typeface="+mj-lt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en-US" sz="1200" b="1" u="sng" dirty="0" smtClean="0">
              <a:latin typeface="+mj-lt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400" b="1" u="sng" dirty="0" smtClean="0">
                <a:latin typeface="+mj-lt"/>
                <a:cs typeface="Times New Roman" panose="02020603050405020304" pitchFamily="18" charset="0"/>
              </a:rPr>
              <a:t>User </a:t>
            </a:r>
            <a:r>
              <a:rPr lang="en-US" sz="1400" b="1" u="sng" dirty="0">
                <a:latin typeface="+mj-lt"/>
                <a:cs typeface="Times New Roman" panose="02020603050405020304" pitchFamily="18" charset="0"/>
              </a:rPr>
              <a:t>Roles:</a:t>
            </a:r>
            <a:endParaRPr lang="en-US" sz="1400" dirty="0">
              <a:latin typeface="+mj-lt"/>
              <a:cs typeface="Times New Roman" panose="02020603050405020304" pitchFamily="18" charset="0"/>
            </a:endParaRPr>
          </a:p>
          <a:p>
            <a:pPr lvl="0" algn="just"/>
            <a:r>
              <a:rPr lang="en-US" sz="1200" b="1" i="1" dirty="0">
                <a:latin typeface="+mj-lt"/>
                <a:cs typeface="Times New Roman" panose="02020603050405020304" pitchFamily="18" charset="0"/>
              </a:rPr>
              <a:t>Guest user</a:t>
            </a:r>
            <a:r>
              <a:rPr lang="en-US" sz="1200" dirty="0">
                <a:latin typeface="+mj-lt"/>
                <a:cs typeface="Times New Roman" panose="02020603050405020304" pitchFamily="18" charset="0"/>
              </a:rPr>
              <a:t> – This is a normal user who access to </a:t>
            </a:r>
            <a:r>
              <a:rPr lang="en-US" sz="1200" i="1" dirty="0">
                <a:latin typeface="+mj-lt"/>
                <a:cs typeface="Times New Roman" panose="02020603050405020304" pitchFamily="18" charset="0"/>
              </a:rPr>
              <a:t>homepage, about-us, login</a:t>
            </a:r>
            <a:r>
              <a:rPr lang="en-US" sz="1200" dirty="0">
                <a:latin typeface="+mj-lt"/>
                <a:cs typeface="Times New Roman" panose="02020603050405020304" pitchFamily="18" charset="0"/>
              </a:rPr>
              <a:t> and </a:t>
            </a:r>
            <a:r>
              <a:rPr lang="en-US" sz="1200" i="1" dirty="0">
                <a:latin typeface="+mj-lt"/>
                <a:cs typeface="Times New Roman" panose="02020603050405020304" pitchFamily="18" charset="0"/>
              </a:rPr>
              <a:t>contact-us</a:t>
            </a:r>
            <a:r>
              <a:rPr lang="en-US" sz="1200" dirty="0">
                <a:latin typeface="+mj-lt"/>
                <a:cs typeface="Times New Roman" panose="02020603050405020304" pitchFamily="18" charset="0"/>
              </a:rPr>
              <a:t> pages. This user can access the application only after completing the registration form</a:t>
            </a:r>
            <a:r>
              <a:rPr lang="en-US" sz="1200" dirty="0" smtClean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lvl="0" algn="just"/>
            <a:r>
              <a:rPr lang="en-US" sz="1200" b="1" i="1" dirty="0">
                <a:latin typeface="+mj-lt"/>
                <a:cs typeface="Times New Roman" panose="02020603050405020304" pitchFamily="18" charset="0"/>
              </a:rPr>
              <a:t>Member user</a:t>
            </a:r>
            <a:r>
              <a:rPr lang="en-US" sz="1200" dirty="0">
                <a:latin typeface="+mj-lt"/>
                <a:cs typeface="Times New Roman" panose="02020603050405020304" pitchFamily="18" charset="0"/>
              </a:rPr>
              <a:t> – This is a registered user who has authorized access to the application and has access to all pages that the guest user has and also access to </a:t>
            </a:r>
            <a:r>
              <a:rPr lang="en-US" sz="1200" i="1" dirty="0">
                <a:latin typeface="+mj-lt"/>
                <a:cs typeface="Times New Roman" panose="02020603050405020304" pitchFamily="18" charset="0"/>
              </a:rPr>
              <a:t>profile, vehicle, charging sign-in</a:t>
            </a:r>
            <a:r>
              <a:rPr lang="en-US" sz="1200" dirty="0">
                <a:latin typeface="+mj-lt"/>
                <a:cs typeface="Times New Roman" panose="02020603050405020304" pitchFamily="18" charset="0"/>
              </a:rPr>
              <a:t> and </a:t>
            </a:r>
            <a:r>
              <a:rPr lang="en-US" sz="1200" i="1" dirty="0">
                <a:latin typeface="+mj-lt"/>
                <a:cs typeface="Times New Roman" panose="02020603050405020304" pitchFamily="18" charset="0"/>
              </a:rPr>
              <a:t>history</a:t>
            </a:r>
            <a:r>
              <a:rPr lang="en-US" sz="1200" dirty="0">
                <a:latin typeface="+mj-lt"/>
                <a:cs typeface="Times New Roman" panose="02020603050405020304" pitchFamily="18" charset="0"/>
              </a:rPr>
              <a:t> pages</a:t>
            </a:r>
            <a:r>
              <a:rPr lang="en-US" sz="1200" dirty="0" smtClean="0">
                <a:latin typeface="+mj-lt"/>
                <a:cs typeface="Times New Roman" panose="02020603050405020304" pitchFamily="18" charset="0"/>
              </a:rPr>
              <a:t>.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 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  <a:p>
            <a:pPr lvl="0" algn="just"/>
            <a:r>
              <a:rPr lang="en-US" sz="1200" b="1" i="1" dirty="0">
                <a:latin typeface="+mj-lt"/>
                <a:cs typeface="Times New Roman" panose="02020603050405020304" pitchFamily="18" charset="0"/>
              </a:rPr>
              <a:t>Super user – </a:t>
            </a:r>
            <a:r>
              <a:rPr lang="en-US" sz="1200" dirty="0">
                <a:latin typeface="+mj-lt"/>
                <a:cs typeface="Times New Roman" panose="02020603050405020304" pitchFamily="18" charset="0"/>
              </a:rPr>
              <a:t>This is a administrator user who has access to the administration panel who can manage the front-page, logo, policy page. Also, manages and tracks each member user sessions and history</a:t>
            </a:r>
            <a:r>
              <a:rPr lang="en-US" sz="1200" dirty="0" smtClean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lvl="0" algn="just"/>
            <a:endParaRPr lang="en-US" sz="1200" dirty="0" smtClean="0">
              <a:latin typeface="+mj-lt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400" b="1" u="sng" dirty="0">
                <a:latin typeface="+mj-lt"/>
                <a:cs typeface="Times New Roman" panose="02020603050405020304" pitchFamily="18" charset="0"/>
              </a:rPr>
              <a:t>Content Responsibilities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  <a:p>
            <a:pPr algn="just"/>
            <a:r>
              <a:rPr lang="en-US" sz="1200" dirty="0" smtClean="0">
                <a:latin typeface="+mj-lt"/>
                <a:cs typeface="Times New Roman" panose="02020603050405020304" pitchFamily="18" charset="0"/>
              </a:rPr>
              <a:t>Following </a:t>
            </a:r>
            <a:r>
              <a:rPr lang="en-US" sz="1200" dirty="0">
                <a:latin typeface="+mj-lt"/>
                <a:cs typeface="Times New Roman" panose="02020603050405020304" pitchFamily="18" charset="0"/>
              </a:rPr>
              <a:t>are the list of users who has access to their set of pages and their content:</a:t>
            </a:r>
          </a:p>
          <a:p>
            <a:pPr lvl="0" algn="just"/>
            <a:r>
              <a:rPr lang="en-US" sz="1200" i="1" dirty="0">
                <a:latin typeface="+mj-lt"/>
                <a:cs typeface="Times New Roman" panose="02020603050405020304" pitchFamily="18" charset="0"/>
              </a:rPr>
              <a:t>Guest user</a:t>
            </a:r>
            <a:r>
              <a:rPr lang="en-US" sz="1200" dirty="0">
                <a:latin typeface="+mj-lt"/>
                <a:cs typeface="Times New Roman" panose="02020603050405020304" pitchFamily="18" charset="0"/>
              </a:rPr>
              <a:t> – About Us, Contact Us, Login, Registration</a:t>
            </a:r>
          </a:p>
          <a:p>
            <a:pPr lvl="0" algn="just"/>
            <a:r>
              <a:rPr lang="en-US" sz="1200" i="1" dirty="0">
                <a:latin typeface="+mj-lt"/>
                <a:cs typeface="Times New Roman" panose="02020603050405020304" pitchFamily="18" charset="0"/>
              </a:rPr>
              <a:t>Member user</a:t>
            </a:r>
            <a:r>
              <a:rPr lang="en-US" sz="1200" dirty="0">
                <a:latin typeface="+mj-lt"/>
                <a:cs typeface="Times New Roman" panose="02020603050405020304" pitchFamily="18" charset="0"/>
              </a:rPr>
              <a:t> – About Us, Contact Us, Login, Registration, Profile, Vehicle, Charging Sign-In, Logout, History</a:t>
            </a:r>
          </a:p>
          <a:p>
            <a:pPr lvl="0" algn="just"/>
            <a:r>
              <a:rPr lang="en-US" sz="1200" i="1" dirty="0">
                <a:latin typeface="+mj-lt"/>
                <a:cs typeface="Times New Roman" panose="02020603050405020304" pitchFamily="18" charset="0"/>
              </a:rPr>
              <a:t>Super user</a:t>
            </a:r>
            <a:r>
              <a:rPr lang="en-US" sz="1200" dirty="0">
                <a:latin typeface="+mj-lt"/>
                <a:cs typeface="Times New Roman" panose="02020603050405020304" pitchFamily="18" charset="0"/>
              </a:rPr>
              <a:t> – Login, Manage Pages, Manage Policy, Manage Sessions, History, Logout</a:t>
            </a:r>
          </a:p>
          <a:p>
            <a:pPr lvl="0" algn="just"/>
            <a:endParaRPr lang="en-US" sz="1200" dirty="0">
              <a:latin typeface="+mj-lt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200" b="1" u="sng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84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85800"/>
            <a:ext cx="6172200" cy="401317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smtClean="0"/>
              <a:t>Navigation</a:t>
            </a:r>
            <a:endParaRPr lang="en-US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711896"/>
            <a:ext cx="6172200" cy="2174304"/>
          </a:xfrm>
        </p:spPr>
        <p:txBody>
          <a:bodyPr>
            <a:normAutofit lnSpcReduction="10000"/>
          </a:bodyPr>
          <a:lstStyle/>
          <a:p>
            <a:pPr marL="0" lvl="0" indent="0" algn="just">
              <a:buNone/>
            </a:pPr>
            <a:r>
              <a:rPr lang="en-US" sz="1200" dirty="0" smtClean="0">
                <a:latin typeface="+mj-lt"/>
                <a:cs typeface="Times New Roman" panose="02020603050405020304" pitchFamily="18" charset="0"/>
              </a:rPr>
              <a:t>The navigation in header is the only navigation for the application. That works also as global navigation.</a:t>
            </a:r>
          </a:p>
          <a:p>
            <a:pPr lvl="0" algn="just"/>
            <a:endParaRPr lang="en-US" sz="1200" dirty="0">
              <a:latin typeface="+mj-lt"/>
              <a:cs typeface="Times New Roman" panose="02020603050405020304" pitchFamily="18" charset="0"/>
            </a:endParaRPr>
          </a:p>
          <a:p>
            <a:pPr marL="0" lvl="0" indent="0" algn="just">
              <a:spcAft>
                <a:spcPts val="600"/>
              </a:spcAft>
              <a:buNone/>
            </a:pPr>
            <a:r>
              <a:rPr lang="en-US" sz="1200" b="1" u="sng" dirty="0" smtClean="0">
                <a:latin typeface="+mj-lt"/>
                <a:cs typeface="Times New Roman" panose="02020603050405020304" pitchFamily="18" charset="0"/>
              </a:rPr>
              <a:t>Main navigation links </a:t>
            </a:r>
          </a:p>
          <a:p>
            <a:pPr lvl="0" algn="just"/>
            <a:r>
              <a:rPr lang="en-US" sz="1200" b="1" dirty="0" smtClean="0">
                <a:latin typeface="+mj-lt"/>
                <a:cs typeface="Times New Roman" panose="02020603050405020304" pitchFamily="18" charset="0"/>
              </a:rPr>
              <a:t>HOME</a:t>
            </a:r>
            <a:r>
              <a:rPr lang="en-US" sz="1200" dirty="0" smtClean="0">
                <a:latin typeface="+mj-lt"/>
                <a:cs typeface="Times New Roman" panose="02020603050405020304" pitchFamily="18" charset="0"/>
              </a:rPr>
              <a:t>: The name and logo of the app works as link to Home. Otherwise, no specific list named as HOME. This is to help application look spacious.</a:t>
            </a:r>
          </a:p>
          <a:p>
            <a:pPr lvl="0" algn="just"/>
            <a:r>
              <a:rPr lang="en-US" sz="1200" b="1" dirty="0" smtClean="0">
                <a:latin typeface="+mj-lt"/>
                <a:cs typeface="Times New Roman" panose="02020603050405020304" pitchFamily="18" charset="0"/>
              </a:rPr>
              <a:t>ABOUT</a:t>
            </a:r>
            <a:r>
              <a:rPr lang="en-US" sz="1200" dirty="0" smtClean="0">
                <a:latin typeface="+mj-lt"/>
                <a:cs typeface="Times New Roman" panose="02020603050405020304" pitchFamily="18" charset="0"/>
              </a:rPr>
              <a:t>: Information about the application can be found here.</a:t>
            </a:r>
          </a:p>
          <a:p>
            <a:pPr lvl="0" algn="just"/>
            <a:r>
              <a:rPr lang="en-US" sz="1200" b="1" dirty="0" smtClean="0">
                <a:latin typeface="+mj-lt"/>
                <a:cs typeface="Times New Roman" panose="02020603050405020304" pitchFamily="18" charset="0"/>
              </a:rPr>
              <a:t>REGISTER</a:t>
            </a:r>
            <a:r>
              <a:rPr lang="en-US" sz="1200" dirty="0" smtClean="0">
                <a:latin typeface="+mj-lt"/>
                <a:cs typeface="Times New Roman" panose="02020603050405020304" pitchFamily="18" charset="0"/>
              </a:rPr>
              <a:t>: The register page is linked here.</a:t>
            </a:r>
          </a:p>
          <a:p>
            <a:pPr lvl="0" algn="just"/>
            <a:r>
              <a:rPr lang="en-US" sz="1200" b="1" dirty="0" smtClean="0">
                <a:latin typeface="+mj-lt"/>
                <a:cs typeface="Times New Roman" panose="02020603050405020304" pitchFamily="18" charset="0"/>
              </a:rPr>
              <a:t>POLICIES</a:t>
            </a:r>
            <a:r>
              <a:rPr lang="en-US" sz="1200" dirty="0" smtClean="0">
                <a:latin typeface="+mj-lt"/>
                <a:cs typeface="Times New Roman" panose="02020603050405020304" pitchFamily="18" charset="0"/>
              </a:rPr>
              <a:t>: Policies (Terms and Condition) information.</a:t>
            </a:r>
          </a:p>
          <a:p>
            <a:pPr lvl="0" algn="just"/>
            <a:r>
              <a:rPr lang="en-US" sz="1200" b="1" dirty="0" smtClean="0">
                <a:latin typeface="+mj-lt"/>
                <a:cs typeface="Times New Roman" panose="02020603050405020304" pitchFamily="18" charset="0"/>
              </a:rPr>
              <a:t>CONTACT</a:t>
            </a:r>
            <a:r>
              <a:rPr lang="en-US" sz="1200" dirty="0" smtClean="0">
                <a:latin typeface="+mj-lt"/>
                <a:cs typeface="Times New Roman" panose="02020603050405020304" pitchFamily="18" charset="0"/>
              </a:rPr>
              <a:t>: Contact form and physical location is placed here.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7870" y="4094483"/>
            <a:ext cx="6172200" cy="401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/>
              <a:t>Common Element</a:t>
            </a:r>
            <a:endParaRPr lang="en-US" sz="18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0032" y="4531296"/>
            <a:ext cx="6172200" cy="497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+mj-lt"/>
                <a:cs typeface="Times New Roman" panose="02020603050405020304" pitchFamily="18" charset="0"/>
              </a:rPr>
              <a:t>Header and Footer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39304" y="5085083"/>
            <a:ext cx="6172200" cy="401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/>
              <a:t>Functionality</a:t>
            </a:r>
            <a:endParaRPr lang="en-US" sz="18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1466" y="5521896"/>
            <a:ext cx="6172200" cy="164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200" dirty="0"/>
              <a:t>Graphics: Images are used to make the experience visually easy.</a:t>
            </a:r>
          </a:p>
          <a:p>
            <a:pPr algn="just"/>
            <a:r>
              <a:rPr lang="en-US" sz="1200" dirty="0"/>
              <a:t>Video: ‘How to use app’ video is place on home page which will provide visual guidance when it is needed.</a:t>
            </a:r>
          </a:p>
          <a:p>
            <a:pPr algn="just"/>
            <a:r>
              <a:rPr lang="en-US" sz="1200" dirty="0"/>
              <a:t>Sign In and Register Pages: These pages are forms with the features like check boxes, drop down menus and text boxes.</a:t>
            </a:r>
          </a:p>
          <a:p>
            <a:pPr algn="just"/>
            <a:r>
              <a:rPr lang="en-US" sz="1200" dirty="0"/>
              <a:t>Contact: The form to connect with the customer case team with a specific message.</a:t>
            </a:r>
          </a:p>
        </p:txBody>
      </p:sp>
    </p:spTree>
    <p:extLst>
      <p:ext uri="{BB962C8B-B14F-4D97-AF65-F5344CB8AC3E}">
        <p14:creationId xmlns:p14="http://schemas.microsoft.com/office/powerpoint/2010/main" val="360452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747185"/>
            <a:ext cx="6172200" cy="548215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latin typeface="+mn-lt"/>
              </a:rPr>
              <a:t>Business Rules</a:t>
            </a:r>
            <a:endParaRPr lang="en-US" sz="2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473630"/>
            <a:ext cx="6172200" cy="32003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200" b="1" dirty="0" smtClean="0"/>
              <a:t>Public</a:t>
            </a:r>
          </a:p>
          <a:p>
            <a:pPr algn="just"/>
            <a:r>
              <a:rPr lang="en-US" sz="1200" dirty="0" smtClean="0"/>
              <a:t>The data provide by user is highly confidential.</a:t>
            </a:r>
          </a:p>
          <a:p>
            <a:pPr algn="just"/>
            <a:r>
              <a:rPr lang="en-US" sz="1200" dirty="0" smtClean="0"/>
              <a:t>Misuse of user’s information is almost none.</a:t>
            </a:r>
            <a:endParaRPr lang="en-US" sz="1200" dirty="0"/>
          </a:p>
          <a:p>
            <a:pPr algn="just"/>
            <a:r>
              <a:rPr lang="en-US" sz="1200" dirty="0" smtClean="0"/>
              <a:t>The application is legal and the privacy is respected.</a:t>
            </a:r>
          </a:p>
          <a:p>
            <a:pPr algn="just"/>
            <a:r>
              <a:rPr lang="en-US" sz="1200" dirty="0" smtClean="0"/>
              <a:t>The information given by user is not  be sold.</a:t>
            </a:r>
          </a:p>
          <a:p>
            <a:pPr algn="just"/>
            <a:endParaRPr lang="en-US" sz="1200" dirty="0" smtClean="0"/>
          </a:p>
          <a:p>
            <a:pPr marL="0" indent="0" algn="just">
              <a:buNone/>
            </a:pPr>
            <a:r>
              <a:rPr lang="en-US" sz="1200" b="1" dirty="0" smtClean="0"/>
              <a:t>Admin</a:t>
            </a:r>
          </a:p>
          <a:p>
            <a:pPr algn="just"/>
            <a:r>
              <a:rPr lang="en-US" sz="1200" dirty="0" smtClean="0"/>
              <a:t>The rules for public is also applicable for the employees managing the app.</a:t>
            </a:r>
          </a:p>
          <a:p>
            <a:pPr algn="just"/>
            <a:r>
              <a:rPr lang="en-US" sz="1200" dirty="0" smtClean="0"/>
              <a:t>Information </a:t>
            </a:r>
            <a:r>
              <a:rPr lang="en-US" sz="1200" dirty="0" smtClean="0"/>
              <a:t>of the employees working for the project must be recorded and up to date.</a:t>
            </a:r>
          </a:p>
          <a:p>
            <a:pPr algn="just"/>
            <a:r>
              <a:rPr lang="en-US" sz="1200" dirty="0" smtClean="0"/>
              <a:t>The application must be functioning properly.</a:t>
            </a:r>
          </a:p>
          <a:p>
            <a:pPr algn="just"/>
            <a:r>
              <a:rPr lang="en-US" sz="1200" dirty="0" smtClean="0"/>
              <a:t>Any technical issues should be solved as soon as possible.</a:t>
            </a:r>
          </a:p>
          <a:p>
            <a:pPr algn="just"/>
            <a:r>
              <a:rPr lang="en-US" sz="1200" dirty="0" smtClean="0"/>
              <a:t>As the project is technical, technical head will be the key role for the project. </a:t>
            </a:r>
            <a:endParaRPr lang="en-US" sz="12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900" y="5101602"/>
            <a:ext cx="6172200" cy="587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cs typeface="Times New Roman" panose="02020603050405020304" pitchFamily="18" charset="0"/>
              </a:rPr>
              <a:t>Technology Choices</a:t>
            </a:r>
            <a:endParaRPr lang="en-US" sz="2000" b="1" dirty="0"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2900" y="5867400"/>
            <a:ext cx="6172200" cy="114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200" dirty="0" smtClean="0">
                <a:latin typeface="+mj-lt"/>
                <a:cs typeface="Times New Roman" panose="02020603050405020304" pitchFamily="18" charset="0"/>
              </a:rPr>
              <a:t>Front End – HTML5, CSS3, JavaScript, AJAX, jQuery, Bootstrap framework</a:t>
            </a:r>
          </a:p>
          <a:p>
            <a:pPr algn="just"/>
            <a:r>
              <a:rPr lang="en-US" sz="1200" dirty="0" smtClean="0">
                <a:latin typeface="+mj-lt"/>
                <a:cs typeface="Times New Roman" panose="02020603050405020304" pitchFamily="18" charset="0"/>
              </a:rPr>
              <a:t>Middleware – ASP.NET</a:t>
            </a:r>
          </a:p>
          <a:p>
            <a:pPr algn="just"/>
            <a:r>
              <a:rPr lang="en-US" sz="1200" dirty="0" smtClean="0">
                <a:latin typeface="+mj-lt"/>
                <a:cs typeface="Times New Roman" panose="02020603050405020304" pitchFamily="18" charset="0"/>
              </a:rPr>
              <a:t>Databases – MSSQL</a:t>
            </a:r>
          </a:p>
          <a:p>
            <a:pPr algn="just"/>
            <a:r>
              <a:rPr lang="en-US" sz="1200" dirty="0" smtClean="0">
                <a:latin typeface="+mj-lt"/>
                <a:cs typeface="Times New Roman" panose="02020603050405020304" pitchFamily="18" charset="0"/>
              </a:rPr>
              <a:t>Supported Browsers – Chrome, IE 11, Firefox, Opera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5"/>
            <a:ext cx="6172200" cy="548215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/>
              <a:t>Wire Frames</a:t>
            </a:r>
            <a:endParaRPr lang="en-US" sz="2000" b="1" dirty="0"/>
          </a:p>
        </p:txBody>
      </p:sp>
      <p:pic>
        <p:nvPicPr>
          <p:cNvPr id="2050" name="Picture 2" descr="D:\Georgian\04 Sem\WPS\as02\wirefrma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558283"/>
            <a:ext cx="4114801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Georgian\04 Sem\WPS\as02\wirefrma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71762"/>
            <a:ext cx="4114801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95300" y="1371600"/>
            <a:ext cx="6172200" cy="281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 smtClean="0"/>
              <a:t>Landing/Home Page</a:t>
            </a:r>
            <a:endParaRPr lang="en-US" sz="1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8896" y="5172187"/>
            <a:ext cx="6172200" cy="281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 smtClean="0"/>
              <a:t>Vehicle page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603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5"/>
            <a:ext cx="6172200" cy="548215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/>
              <a:t>Site Architecture</a:t>
            </a:r>
            <a:endParaRPr lang="en-US" sz="2000" b="1" dirty="0"/>
          </a:p>
        </p:txBody>
      </p:sp>
      <p:pic>
        <p:nvPicPr>
          <p:cNvPr id="1026" name="Picture 2" descr="D:\Georgian\04 Sem\WPS\as02\site_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42438"/>
            <a:ext cx="6206557" cy="384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55122" y="1676400"/>
            <a:ext cx="6172200" cy="255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smtClean="0"/>
              <a:t>High-Level architecture diagram for the web application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10542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5"/>
            <a:ext cx="6172200" cy="548215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/>
              <a:t>Site </a:t>
            </a:r>
            <a:r>
              <a:rPr lang="en-US" sz="2000" b="1" dirty="0" smtClean="0"/>
              <a:t>Flowchart</a:t>
            </a:r>
            <a:endParaRPr lang="en-US" sz="20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5122" y="1136090"/>
            <a:ext cx="6172200" cy="311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smtClean="0"/>
              <a:t>The below flowchart depicts the work flow of the web application for both member and admin user.</a:t>
            </a:r>
            <a:endParaRPr lang="en-US" sz="1800" dirty="0"/>
          </a:p>
        </p:txBody>
      </p:sp>
      <p:pic>
        <p:nvPicPr>
          <p:cNvPr id="3074" name="Picture 2" descr="D:\Georgian\04 Sem\WPS\as02\site_flowch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22" y="1696637"/>
            <a:ext cx="5588478" cy="687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505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703</Words>
  <Application>Microsoft Office PowerPoint</Application>
  <PresentationFormat>Letter Paper (8.5x11 in)</PresentationFormat>
  <Paragraphs>78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Web Application pages</vt:lpstr>
      <vt:lpstr>Application users, roles and their content responsibilities  (Who can see what?) </vt:lpstr>
      <vt:lpstr>Navigation</vt:lpstr>
      <vt:lpstr>Business Rules</vt:lpstr>
      <vt:lpstr>Wire Frames</vt:lpstr>
      <vt:lpstr>Site Architecture</vt:lpstr>
      <vt:lpstr>Site Flowchart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Pages</dc:title>
  <dc:creator>harsh patel</dc:creator>
  <cp:lastModifiedBy>Third Eye Solutions</cp:lastModifiedBy>
  <cp:revision>19</cp:revision>
  <dcterms:created xsi:type="dcterms:W3CDTF">2015-02-15T21:56:01Z</dcterms:created>
  <dcterms:modified xsi:type="dcterms:W3CDTF">2015-02-16T15:25:51Z</dcterms:modified>
</cp:coreProperties>
</file>