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2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8014A-FE8F-4EA1-8F05-4342BC414A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063E29-42C7-4910-A28A-3F81C9346E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BED95-E054-4585-AA21-2217D063F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8C433-4F6F-4902-BD58-2FD334C8DC60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D82B8-EAB9-4F22-9614-10E634CF5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4E8F0-5DB8-4434-9594-A62CADBA5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93AC-C1A9-499A-BCB3-27E12ED8B0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37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211C2-6193-4966-8414-85EFC0428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43B670-0C98-476C-99E4-4936F96C7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BE50D-F84E-40BE-A47F-864947BCC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8C433-4F6F-4902-BD58-2FD334C8DC60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BE191-B7E9-40FC-8464-B2486A572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58231-BAB6-4724-8190-3212CF3ED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93AC-C1A9-499A-BCB3-27E12ED8B0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4120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A711F9-93EE-4293-8938-BDF4BCFA6F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3C3E17-F467-4660-AA7F-75DDBCA0B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EB7E7-AA28-4C16-82CA-2C1374DD8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8C433-4F6F-4902-BD58-2FD334C8DC60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A9DAB-5955-45A2-B5DA-2B369FC2F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C8ED9-5816-436F-9734-79DE961A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93AC-C1A9-499A-BCB3-27E12ED8B0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008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C6FBD-5240-45C0-B5DC-3AA8B8DBE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212A4-EBDD-4998-9953-D20A6D369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BE242-4F6E-426D-BB8B-EAB3F97BE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8C433-4F6F-4902-BD58-2FD334C8DC60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8B249-93FB-46A7-AE10-D4FEB4462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F0CBC-3AEC-4CD0-85B5-B6949193F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93AC-C1A9-499A-BCB3-27E12ED8B0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856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A857-0B19-4F27-8D80-48D25C2A4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0250D-2BA6-48BF-93E4-1D17451E9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A46AF-E6AB-4293-A5DF-05EE9A3DE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8C433-4F6F-4902-BD58-2FD334C8DC60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0E3C6-CE8B-4304-8211-A47952AB2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07BF2-A977-49D0-A200-EAACA240B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93AC-C1A9-499A-BCB3-27E12ED8B0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51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A1E05-6CA2-40A2-9798-2CA7BE155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BF286-198D-4F94-B8A2-E93FB3CC2D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45844E-AA89-4BEF-9D7F-73947D9076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DA3DC6-92F7-4400-81B9-7D80054BE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8C433-4F6F-4902-BD58-2FD334C8DC60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4ACE64-4A23-42AC-A567-ACA5AAFDF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3FE632-0CF7-4665-AC36-8992B7460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93AC-C1A9-499A-BCB3-27E12ED8B0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0747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280FA-4411-431B-98BB-FB302BEB7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4C5CB-9157-46EA-892F-50C6F4367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E1FD79-AD0C-495A-8D22-9B40BABA1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21C8F6-D836-4ABB-88B8-810708B875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2AC07-022D-4355-8769-F18F92A2E2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B18C04-67A9-4B07-B732-F76BDF76B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8C433-4F6F-4902-BD58-2FD334C8DC60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AD6F54-4B5C-43AE-BFD9-EEAEAC294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E28255-7D73-47F1-9E9B-3DAD6A569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93AC-C1A9-499A-BCB3-27E12ED8B0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265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E60EB-AD86-4B6B-8443-8E91EF969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B1F628-004C-45F8-970E-9EDC71992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8C433-4F6F-4902-BD58-2FD334C8DC60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D3B107-873B-43CC-8808-66A81DED7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303D59-58A6-44C6-8A07-ECFBDEB70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93AC-C1A9-499A-BCB3-27E12ED8B0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027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77B492-4DA5-42AC-BF25-8EC37F617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8C433-4F6F-4902-BD58-2FD334C8DC60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62629-F2E4-4A77-AB37-DCD6F0553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3A5F08-BD7A-473D-9C10-ED5746D45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93AC-C1A9-499A-BCB3-27E12ED8B0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1936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51130-7F95-4924-B43E-74771EEC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BBBED-2933-40AB-967B-8626C303F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9C1EC4-B066-44B6-A08A-64411587B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EB4AC0-8001-4E24-9A6C-368CBBBF1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8C433-4F6F-4902-BD58-2FD334C8DC60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F66B3-46A7-4591-ACFD-0EC37DB0A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C5C6D2-6000-42FA-98C6-74A19DFDB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93AC-C1A9-499A-BCB3-27E12ED8B0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6797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0B6F5-7A80-46FB-9351-F16CA5C2D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1E16DE-A7F6-4C3C-BB0A-0EA38B07AA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594F3F-BCBE-446A-B32D-2CB9F7B79C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458E7-41FA-4525-8169-EA9258B36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8C433-4F6F-4902-BD58-2FD334C8DC60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CAEFB8-CE72-4CCD-9F66-236675494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4DA792-BF90-46EB-9530-B6729D94B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93AC-C1A9-499A-BCB3-27E12ED8B0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0038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9ACDC2-AE5E-412B-84FE-96E30D46F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129A1A-4F6A-49CC-B224-A880F4DAD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BA99F-D9EB-4934-8C83-3AD9662046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8C433-4F6F-4902-BD58-2FD334C8DC60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C0BEA-5861-4A2F-A65C-7AAFED56D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A2B65-27D9-43C6-BF91-9AEDF04068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F93AC-C1A9-499A-BCB3-27E12ED8B0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8514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4AC1-5469-4E66-9B13-C0DBD6C7B0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7DD8C0-4186-4FEF-8FA7-22F3671959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775" y="4421079"/>
            <a:ext cx="10182225" cy="1944209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1600" dirty="0">
                <a:latin typeface="+mj-lt"/>
              </a:rPr>
              <a:t>Runtime environment is operating system(OS)/Platform dependent</a:t>
            </a:r>
          </a:p>
          <a:p>
            <a:pPr marL="285750" indent="-285750" algn="l">
              <a:buFont typeface="Symbol" panose="05050102010706020507" pitchFamily="18" charset="2"/>
              <a:buChar char="Þ"/>
            </a:pPr>
            <a:r>
              <a:rPr lang="en-US" sz="1600" dirty="0" err="1">
                <a:latin typeface="+mj-lt"/>
              </a:rPr>
              <a:t>Softwares</a:t>
            </a:r>
            <a:r>
              <a:rPr lang="en-US" sz="1600" dirty="0">
                <a:latin typeface="+mj-lt"/>
              </a:rPr>
              <a:t> required to run our applications are fully OS platform dependent</a:t>
            </a:r>
          </a:p>
          <a:p>
            <a:pPr marL="285750" indent="-285750" algn="l">
              <a:buFont typeface="Symbol" panose="05050102010706020507" pitchFamily="18" charset="2"/>
              <a:buChar char="Þ"/>
            </a:pPr>
            <a:r>
              <a:rPr lang="en-US" sz="1600" dirty="0">
                <a:latin typeface="+mj-lt"/>
              </a:rPr>
              <a:t>EX : Java S/</a:t>
            </a:r>
            <a:r>
              <a:rPr lang="en-US" sz="1600" dirty="0" err="1">
                <a:latin typeface="+mj-lt"/>
              </a:rPr>
              <a:t>w,Tomcat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Server,MYSQL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etc</a:t>
            </a:r>
            <a:endParaRPr lang="en-IN" sz="1600" dirty="0">
              <a:latin typeface="+mj-lt"/>
            </a:endParaRPr>
          </a:p>
          <a:p>
            <a:pPr marL="285750" indent="-285750" algn="l">
              <a:buFont typeface="Symbol" panose="05050102010706020507" pitchFamily="18" charset="2"/>
              <a:buChar char="Þ"/>
            </a:pPr>
            <a:r>
              <a:rPr lang="en-IN" sz="1600" dirty="0">
                <a:latin typeface="+mj-lt"/>
              </a:rPr>
              <a:t>Our applications which is running fine in </a:t>
            </a:r>
            <a:r>
              <a:rPr lang="en-IN" sz="1600" dirty="0" err="1">
                <a:latin typeface="+mj-lt"/>
              </a:rPr>
              <a:t>DevMachine</a:t>
            </a:r>
            <a:r>
              <a:rPr lang="en-IN" sz="1600" dirty="0">
                <a:latin typeface="+mj-lt"/>
              </a:rPr>
              <a:t> (ex : Platform is windows), may or may not work in other platforms(Ex : </a:t>
            </a:r>
            <a:r>
              <a:rPr lang="en-IN" sz="1600" dirty="0" err="1">
                <a:latin typeface="+mj-lt"/>
              </a:rPr>
              <a:t>Linux,Mac..etc</a:t>
            </a:r>
            <a:r>
              <a:rPr lang="en-IN" sz="1600" dirty="0">
                <a:latin typeface="+mj-lt"/>
              </a:rPr>
              <a:t>)</a:t>
            </a:r>
          </a:p>
          <a:p>
            <a:pPr marL="285750" indent="-285750" algn="l">
              <a:buFont typeface="Symbol" panose="05050102010706020507" pitchFamily="18" charset="2"/>
              <a:buChar char="Þ"/>
            </a:pPr>
            <a:r>
              <a:rPr lang="en-IN" sz="1600" dirty="0">
                <a:latin typeface="+mj-lt"/>
              </a:rPr>
              <a:t>So solution here is </a:t>
            </a:r>
            <a:r>
              <a:rPr lang="en-IN" sz="1600" b="1" dirty="0">
                <a:latin typeface="+mj-lt"/>
              </a:rPr>
              <a:t>DO NOT RUN APPLICATIONS/SERVICES</a:t>
            </a:r>
            <a:r>
              <a:rPr lang="en-IN" sz="1600" dirty="0">
                <a:latin typeface="+mj-lt"/>
              </a:rPr>
              <a:t> on DIRECT OS(ex : WINDOWS/LINUX)</a:t>
            </a:r>
          </a:p>
          <a:p>
            <a:pPr marL="285750" indent="-285750" algn="l">
              <a:buFont typeface="Symbol" panose="05050102010706020507" pitchFamily="18" charset="2"/>
              <a:buChar char="Þ"/>
            </a:pPr>
            <a:r>
              <a:rPr lang="en-IN" sz="1600" dirty="0">
                <a:latin typeface="+mj-lt"/>
              </a:rPr>
              <a:t>Use </a:t>
            </a:r>
            <a:r>
              <a:rPr lang="en-IN" sz="1600" b="1" dirty="0">
                <a:latin typeface="+mj-lt"/>
              </a:rPr>
              <a:t>virtual Platform </a:t>
            </a:r>
            <a:r>
              <a:rPr lang="en-IN" sz="1600" dirty="0">
                <a:latin typeface="+mj-lt"/>
              </a:rPr>
              <a:t>that supports to run our application/service anywhere with no version or  no installer modifications</a:t>
            </a:r>
          </a:p>
          <a:p>
            <a:pPr marL="285750" indent="-285750" algn="l">
              <a:buFont typeface="Symbol" panose="05050102010706020507" pitchFamily="18" charset="2"/>
              <a:buChar char="Þ"/>
            </a:pPr>
            <a:endParaRPr lang="en-IN" sz="1600" dirty="0">
              <a:latin typeface="+mj-lt"/>
            </a:endParaRPr>
          </a:p>
          <a:p>
            <a:pPr algn="l"/>
            <a:endParaRPr lang="en-US" sz="1600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342DF5-DEE1-47AD-9FAE-A8B7A1694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212671"/>
            <a:ext cx="1012507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237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C0DF6-B024-4F11-879C-7EA330B62E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5FD5D-15A0-44A7-81B7-AA50C1C5F7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559" y="4427538"/>
            <a:ext cx="10886243" cy="1777952"/>
          </a:xfrm>
        </p:spPr>
        <p:txBody>
          <a:bodyPr>
            <a:normAutofit/>
          </a:bodyPr>
          <a:lstStyle/>
          <a:p>
            <a:pPr marL="285750" indent="-285750" algn="l">
              <a:buFont typeface="Symbol" panose="05050102010706020507" pitchFamily="18" charset="2"/>
              <a:buChar char="Þ"/>
            </a:pPr>
            <a:r>
              <a:rPr lang="en-US" sz="1600" dirty="0">
                <a:latin typeface="+mj-lt"/>
              </a:rPr>
              <a:t>Above virtual platform concepts, if we use then what exactly running in DEV machine will same work in </a:t>
            </a:r>
            <a:r>
              <a:rPr lang="en-US" sz="1600" dirty="0" err="1">
                <a:latin typeface="+mj-lt"/>
              </a:rPr>
              <a:t>QA,UAT,Production</a:t>
            </a:r>
            <a:r>
              <a:rPr lang="en-US" sz="1600" dirty="0">
                <a:latin typeface="+mj-lt"/>
              </a:rPr>
              <a:t> even in cloud also</a:t>
            </a:r>
          </a:p>
          <a:p>
            <a:pPr algn="l"/>
            <a:r>
              <a:rPr lang="en-IN" sz="1600" dirty="0">
                <a:latin typeface="+mj-lt"/>
              </a:rPr>
              <a:t>****DOCKER </a:t>
            </a:r>
          </a:p>
          <a:p>
            <a:pPr marL="285750" indent="-285750" algn="l">
              <a:buFont typeface="Symbol" panose="05050102010706020507" pitchFamily="18" charset="2"/>
              <a:buChar char="Þ"/>
            </a:pPr>
            <a:r>
              <a:rPr lang="en-IN" sz="1600" dirty="0">
                <a:latin typeface="+mj-lt"/>
              </a:rPr>
              <a:t>Virtual OS</a:t>
            </a:r>
          </a:p>
          <a:p>
            <a:pPr marL="285750" indent="-285750" algn="l">
              <a:buFont typeface="Symbol" panose="05050102010706020507" pitchFamily="18" charset="2"/>
              <a:buChar char="Þ"/>
            </a:pPr>
            <a:r>
              <a:rPr lang="en-IN" sz="1600" dirty="0">
                <a:latin typeface="+mj-lt"/>
              </a:rPr>
              <a:t>It makes our applications as OS independent</a:t>
            </a:r>
          </a:p>
          <a:p>
            <a:pPr marL="285750" indent="-285750" algn="l">
              <a:buFont typeface="Symbol" panose="05050102010706020507" pitchFamily="18" charset="2"/>
              <a:buChar char="Þ"/>
            </a:pPr>
            <a:endParaRPr lang="en-US" sz="1600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2EB554-4602-466E-B1D2-A82776BD2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02" y="755480"/>
            <a:ext cx="1112520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174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22DCFB-8A4B-4307-86C2-E9F3E57F65C2}"/>
              </a:ext>
            </a:extLst>
          </p:cNvPr>
          <p:cNvSpPr txBox="1"/>
          <p:nvPr/>
        </p:nvSpPr>
        <p:spPr>
          <a:xfrm>
            <a:off x="683581" y="337351"/>
            <a:ext cx="8458199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Symbol" panose="05050102010706020507" pitchFamily="18" charset="2"/>
              <a:buChar char="Þ"/>
            </a:pPr>
            <a:r>
              <a:rPr lang="en-IN" sz="1800" dirty="0">
                <a:latin typeface="+mj-lt"/>
              </a:rPr>
              <a:t>Our application/services must present in Image Format</a:t>
            </a:r>
          </a:p>
          <a:p>
            <a:pPr marL="285750" indent="-285750" algn="l">
              <a:buFont typeface="Symbol" panose="05050102010706020507" pitchFamily="18" charset="2"/>
              <a:buChar char="Þ"/>
            </a:pPr>
            <a:r>
              <a:rPr lang="en-IN" dirty="0">
                <a:latin typeface="+mj-lt"/>
              </a:rPr>
              <a:t>Image is an executable file in DOCKER OS  </a:t>
            </a:r>
            <a:r>
              <a:rPr lang="en-IN" sz="1800" dirty="0">
                <a:latin typeface="+mj-lt"/>
              </a:rPr>
              <a:t> </a:t>
            </a:r>
          </a:p>
          <a:p>
            <a:pPr marL="285750" indent="-285750" algn="l">
              <a:buFont typeface="Symbol" panose="05050102010706020507" pitchFamily="18" charset="2"/>
              <a:buChar char="Þ"/>
            </a:pPr>
            <a:endParaRPr lang="en-IN" sz="1800" dirty="0">
              <a:latin typeface="+mj-lt"/>
            </a:endParaRPr>
          </a:p>
          <a:p>
            <a:pPr marL="285750" indent="-285750" algn="l">
              <a:buFont typeface="Symbol" panose="05050102010706020507" pitchFamily="18" charset="2"/>
              <a:buChar char="Þ"/>
            </a:pPr>
            <a:r>
              <a:rPr lang="en-IN" sz="1800" dirty="0">
                <a:latin typeface="+mj-lt"/>
              </a:rPr>
              <a:t>Windows -&gt; .exe</a:t>
            </a:r>
          </a:p>
          <a:p>
            <a:pPr marL="285750" indent="-285750" algn="l">
              <a:buFont typeface="Symbol" panose="05050102010706020507" pitchFamily="18" charset="2"/>
              <a:buChar char="Þ"/>
            </a:pPr>
            <a:r>
              <a:rPr lang="en-IN" sz="1800" dirty="0">
                <a:latin typeface="+mj-lt"/>
              </a:rPr>
              <a:t>Linux -&gt; .</a:t>
            </a:r>
            <a:r>
              <a:rPr lang="en-IN" sz="1800" dirty="0" err="1">
                <a:latin typeface="+mj-lt"/>
              </a:rPr>
              <a:t>sh</a:t>
            </a:r>
            <a:endParaRPr lang="en-IN" sz="1800" dirty="0">
              <a:latin typeface="+mj-lt"/>
            </a:endParaRPr>
          </a:p>
          <a:p>
            <a:pPr marL="285750" indent="-285750" algn="l">
              <a:buFont typeface="Symbol" panose="05050102010706020507" pitchFamily="18" charset="2"/>
              <a:buChar char="Þ"/>
            </a:pPr>
            <a:r>
              <a:rPr lang="en-IN" dirty="0">
                <a:latin typeface="+mj-lt"/>
              </a:rPr>
              <a:t>Mac </a:t>
            </a:r>
            <a:endParaRPr lang="en-IN" sz="1800" dirty="0">
              <a:latin typeface="+mj-lt"/>
            </a:endParaRPr>
          </a:p>
          <a:p>
            <a:pPr marL="285750" indent="-285750" algn="l">
              <a:buFont typeface="Symbol" panose="05050102010706020507" pitchFamily="18" charset="2"/>
              <a:buChar char="Þ"/>
            </a:pPr>
            <a:endParaRPr lang="en-IN" dirty="0">
              <a:latin typeface="+mj-lt"/>
            </a:endParaRPr>
          </a:p>
          <a:p>
            <a:pPr algn="l"/>
            <a:r>
              <a:rPr lang="en-IN" dirty="0">
                <a:latin typeface="+mj-lt"/>
              </a:rPr>
              <a:t>code/Jar + </a:t>
            </a:r>
            <a:r>
              <a:rPr lang="en-IN" dirty="0" err="1">
                <a:latin typeface="+mj-lt"/>
              </a:rPr>
              <a:t>Docerfile</a:t>
            </a:r>
            <a:r>
              <a:rPr lang="en-IN" dirty="0">
                <a:latin typeface="+mj-lt"/>
              </a:rPr>
              <a:t>	-&gt; IMAGE</a:t>
            </a:r>
          </a:p>
          <a:p>
            <a:pPr algn="l"/>
            <a:r>
              <a:rPr lang="en-IN" dirty="0">
                <a:latin typeface="+mj-lt"/>
              </a:rPr>
              <a:t>Tomcat Server 	-&gt; IMAGE</a:t>
            </a:r>
          </a:p>
          <a:p>
            <a:pPr algn="l"/>
            <a:r>
              <a:rPr lang="en-IN" dirty="0">
                <a:latin typeface="+mj-lt"/>
              </a:rPr>
              <a:t>MySQL 		-&gt; IMAGE</a:t>
            </a:r>
          </a:p>
          <a:p>
            <a:pPr algn="l"/>
            <a:endParaRPr lang="en-IN" dirty="0">
              <a:latin typeface="+mj-lt"/>
            </a:endParaRPr>
          </a:p>
          <a:p>
            <a:pPr algn="l"/>
            <a:endParaRPr lang="en-IN" dirty="0">
              <a:latin typeface="+mj-lt"/>
            </a:endParaRPr>
          </a:p>
          <a:p>
            <a:pPr algn="l"/>
            <a:r>
              <a:rPr lang="en-IN" dirty="0">
                <a:latin typeface="+mj-lt"/>
              </a:rPr>
              <a:t>-&gt; Docker container : executing all the required images in Docker, then one runtime setup is created which is called container.</a:t>
            </a:r>
          </a:p>
          <a:p>
            <a:pPr algn="l"/>
            <a:endParaRPr lang="en-IN" dirty="0">
              <a:latin typeface="+mj-lt"/>
            </a:endParaRPr>
          </a:p>
          <a:p>
            <a:pPr algn="l"/>
            <a:endParaRPr lang="en-IN" dirty="0">
              <a:latin typeface="+mj-lt"/>
            </a:endParaRPr>
          </a:p>
          <a:p>
            <a:pPr algn="l"/>
            <a:endParaRPr lang="en-IN" dirty="0">
              <a:latin typeface="+mj-lt"/>
            </a:endParaRPr>
          </a:p>
          <a:p>
            <a:pPr algn="l"/>
            <a:endParaRPr lang="en-IN" dirty="0">
              <a:latin typeface="+mj-lt"/>
            </a:endParaRPr>
          </a:p>
          <a:p>
            <a:pPr algn="l"/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99887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16D38-83C3-42DC-8EC0-2949EC1A9E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E6FE04-B84F-4F0D-B548-FE602804E2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81536"/>
            <a:ext cx="9144000" cy="1275381"/>
          </a:xfrm>
        </p:spPr>
        <p:txBody>
          <a:bodyPr>
            <a:normAutofit/>
          </a:bodyPr>
          <a:lstStyle/>
          <a:p>
            <a:pPr algn="l"/>
            <a:r>
              <a:rPr lang="en-US" sz="1600" dirty="0">
                <a:latin typeface="+mj-lt"/>
              </a:rPr>
              <a:t>-&gt; once Docker image is created then we are going to place our image inside </a:t>
            </a:r>
            <a:r>
              <a:rPr lang="en-US" sz="1600" dirty="0" err="1">
                <a:latin typeface="+mj-lt"/>
              </a:rPr>
              <a:t>DockerHub</a:t>
            </a:r>
            <a:r>
              <a:rPr lang="en-US" sz="1600" dirty="0">
                <a:latin typeface="+mj-lt"/>
              </a:rPr>
              <a:t>(hub.docker.com) by using PUSH and PULL actions</a:t>
            </a:r>
          </a:p>
          <a:p>
            <a:pPr algn="l"/>
            <a:r>
              <a:rPr lang="en-US" sz="1600" dirty="0">
                <a:latin typeface="+mj-lt"/>
              </a:rPr>
              <a:t>-&gt; download Docker OS compatible with WINDOWS and install in Windows OS</a:t>
            </a:r>
            <a:endParaRPr lang="en-IN" sz="1600" dirty="0"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F14D28-B973-4444-807E-5B0DA7FD0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672" y="967666"/>
            <a:ext cx="9845336" cy="371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21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4D4F20A-62BD-4920-B4BD-5F19829541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41538"/>
            <a:ext cx="9144000" cy="6010182"/>
          </a:xfrm>
        </p:spPr>
        <p:txBody>
          <a:bodyPr/>
          <a:lstStyle/>
          <a:p>
            <a:pPr algn="l"/>
            <a:r>
              <a:rPr lang="en-US" dirty="0">
                <a:latin typeface="+mj-lt"/>
              </a:rPr>
              <a:t>Steps to follow:</a:t>
            </a:r>
          </a:p>
          <a:p>
            <a:pPr algn="l"/>
            <a:r>
              <a:rPr lang="en-US" sz="1800" dirty="0">
                <a:latin typeface="+mj-lt"/>
              </a:rPr>
              <a:t>1.Create an account in </a:t>
            </a:r>
            <a:r>
              <a:rPr lang="en-US" sz="1800" dirty="0" err="1">
                <a:latin typeface="+mj-lt"/>
              </a:rPr>
              <a:t>DockerHub</a:t>
            </a:r>
            <a:r>
              <a:rPr lang="en-US" sz="1800" dirty="0">
                <a:latin typeface="+mj-lt"/>
              </a:rPr>
              <a:t> (Register and Login)</a:t>
            </a:r>
          </a:p>
          <a:p>
            <a:pPr algn="l"/>
            <a:r>
              <a:rPr lang="en-US" sz="1800" dirty="0">
                <a:latin typeface="+mj-lt"/>
                <a:hlinkClick r:id="rId2"/>
              </a:rPr>
              <a:t>https://hub.docker.com</a:t>
            </a:r>
            <a:endParaRPr lang="en-US" sz="1800" dirty="0">
              <a:latin typeface="+mj-lt"/>
            </a:endParaRPr>
          </a:p>
          <a:p>
            <a:pPr algn="l"/>
            <a:r>
              <a:rPr lang="en-US" sz="1800" dirty="0">
                <a:latin typeface="+mj-lt"/>
              </a:rPr>
              <a:t>2.Write spring boot application</a:t>
            </a:r>
          </a:p>
          <a:p>
            <a:pPr algn="l"/>
            <a:r>
              <a:rPr lang="en-US" sz="1800" dirty="0">
                <a:latin typeface="+mj-lt"/>
              </a:rPr>
              <a:t>3.Create Docker File in our application</a:t>
            </a:r>
          </a:p>
          <a:p>
            <a:pPr algn="l"/>
            <a:r>
              <a:rPr lang="en-US" sz="1800" dirty="0">
                <a:latin typeface="+mj-lt"/>
              </a:rPr>
              <a:t>4.Download &amp; install Docker s/w in our system</a:t>
            </a:r>
          </a:p>
          <a:p>
            <a:pPr algn="l"/>
            <a:r>
              <a:rPr lang="en-US" sz="1800" dirty="0">
                <a:latin typeface="+mj-lt"/>
              </a:rPr>
              <a:t>5.Start Docker s/w and run docker commands</a:t>
            </a:r>
          </a:p>
          <a:p>
            <a:pPr algn="l"/>
            <a:r>
              <a:rPr lang="en-US" sz="1800" dirty="0">
                <a:latin typeface="+mj-lt"/>
              </a:rPr>
              <a:t>a. Creating docker image</a:t>
            </a:r>
          </a:p>
          <a:p>
            <a:pPr algn="l"/>
            <a:r>
              <a:rPr lang="en-US" sz="1800" dirty="0">
                <a:latin typeface="+mj-lt"/>
              </a:rPr>
              <a:t>b. Check other images</a:t>
            </a:r>
          </a:p>
          <a:p>
            <a:pPr algn="l"/>
            <a:r>
              <a:rPr lang="en-US" sz="1800" dirty="0">
                <a:latin typeface="+mj-lt"/>
              </a:rPr>
              <a:t>c. Run images as container</a:t>
            </a:r>
          </a:p>
          <a:p>
            <a:pPr algn="l"/>
            <a:r>
              <a:rPr lang="en-US" sz="1800" dirty="0">
                <a:latin typeface="+mj-lt"/>
              </a:rPr>
              <a:t>d. Login to </a:t>
            </a:r>
            <a:r>
              <a:rPr lang="en-US" sz="1800" dirty="0" err="1">
                <a:latin typeface="+mj-lt"/>
              </a:rPr>
              <a:t>DockerHub</a:t>
            </a:r>
            <a:endParaRPr lang="en-US" sz="1800" dirty="0">
              <a:latin typeface="+mj-lt"/>
            </a:endParaRPr>
          </a:p>
          <a:p>
            <a:pPr algn="l"/>
            <a:r>
              <a:rPr lang="en-US" sz="1800" dirty="0">
                <a:latin typeface="+mj-lt"/>
              </a:rPr>
              <a:t>e. PUSH or PULL with </a:t>
            </a:r>
            <a:r>
              <a:rPr lang="en-US" sz="1800" dirty="0" err="1">
                <a:latin typeface="+mj-lt"/>
              </a:rPr>
              <a:t>DockerHub</a:t>
            </a:r>
            <a:r>
              <a:rPr lang="en-US" sz="1800" dirty="0">
                <a:latin typeface="+mj-lt"/>
              </a:rPr>
              <a:t> </a:t>
            </a:r>
          </a:p>
          <a:p>
            <a:pPr marL="457200" indent="-457200" algn="l">
              <a:buAutoNum type="arabicPeriod"/>
            </a:pP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80427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F3D3409-E391-4AEE-885A-827117D1A59C}"/>
              </a:ext>
            </a:extLst>
          </p:cNvPr>
          <p:cNvSpPr txBox="1"/>
          <p:nvPr/>
        </p:nvSpPr>
        <p:spPr>
          <a:xfrm>
            <a:off x="239698" y="479394"/>
            <a:ext cx="8973104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33444D"/>
                </a:solidFill>
                <a:effectLst/>
                <a:latin typeface="Geomanist Book"/>
              </a:rPr>
              <a:t>Docker commands :</a:t>
            </a:r>
          </a:p>
          <a:p>
            <a:pPr marL="342900" indent="-342900" algn="l">
              <a:buAutoNum type="arabicPeriod"/>
            </a:pPr>
            <a:r>
              <a:rPr lang="en-US" dirty="0">
                <a:solidFill>
                  <a:srgbClr val="33444D"/>
                </a:solidFill>
                <a:latin typeface="Geomanist Book"/>
              </a:rPr>
              <a:t>Change location to project folder</a:t>
            </a:r>
          </a:p>
          <a:p>
            <a:pPr algn="l"/>
            <a:r>
              <a:rPr lang="en-US" dirty="0">
                <a:solidFill>
                  <a:srgbClr val="33444D"/>
                </a:solidFill>
                <a:latin typeface="Geomanist Book"/>
              </a:rPr>
              <a:t>	Cd &lt;project locations&gt;</a:t>
            </a:r>
          </a:p>
          <a:p>
            <a:pPr algn="l"/>
            <a:r>
              <a:rPr lang="en-US" dirty="0">
                <a:solidFill>
                  <a:srgbClr val="33444D"/>
                </a:solidFill>
                <a:latin typeface="Geomanist Book"/>
              </a:rPr>
              <a:t>2.Create Docker Image </a:t>
            </a:r>
          </a:p>
          <a:p>
            <a:pPr algn="l"/>
            <a:r>
              <a:rPr lang="en-US">
                <a:solidFill>
                  <a:srgbClr val="33444D"/>
                </a:solidFill>
                <a:latin typeface="Geomanist Book"/>
              </a:rPr>
              <a:t>Docker build --help</a:t>
            </a:r>
            <a:endParaRPr lang="en-US" dirty="0">
              <a:solidFill>
                <a:srgbClr val="33444D"/>
              </a:solidFill>
              <a:latin typeface="Geomanist Book"/>
            </a:endParaRPr>
          </a:p>
          <a:p>
            <a:pPr algn="l"/>
            <a:r>
              <a:rPr lang="en-US" dirty="0">
                <a:solidFill>
                  <a:srgbClr val="33444D"/>
                </a:solidFill>
                <a:latin typeface="Geomanist Book"/>
              </a:rPr>
              <a:t>docker build –f </a:t>
            </a:r>
            <a:r>
              <a:rPr lang="en-US" dirty="0" err="1">
                <a:solidFill>
                  <a:srgbClr val="33444D"/>
                </a:solidFill>
                <a:latin typeface="Geomanist Book"/>
              </a:rPr>
              <a:t>Dockerfile</a:t>
            </a:r>
            <a:r>
              <a:rPr lang="en-US" dirty="0">
                <a:solidFill>
                  <a:srgbClr val="33444D"/>
                </a:solidFill>
                <a:latin typeface="Geomanist Book"/>
              </a:rPr>
              <a:t> –t &lt;</a:t>
            </a:r>
            <a:r>
              <a:rPr lang="en-US" dirty="0" err="1">
                <a:solidFill>
                  <a:srgbClr val="33444D"/>
                </a:solidFill>
                <a:latin typeface="Geomanist Book"/>
              </a:rPr>
              <a:t>tagName</a:t>
            </a:r>
            <a:r>
              <a:rPr lang="en-US" dirty="0">
                <a:solidFill>
                  <a:srgbClr val="33444D"/>
                </a:solidFill>
                <a:latin typeface="Geomanist Book"/>
              </a:rPr>
              <a:t>&gt; &lt;location&gt;</a:t>
            </a:r>
          </a:p>
          <a:p>
            <a:pPr algn="l"/>
            <a:endParaRPr lang="en-US" dirty="0">
              <a:solidFill>
                <a:srgbClr val="33444D"/>
              </a:solidFill>
              <a:latin typeface="Geomanist Book"/>
            </a:endParaRPr>
          </a:p>
          <a:p>
            <a:pPr algn="l"/>
            <a:r>
              <a:rPr lang="en-US" dirty="0">
                <a:solidFill>
                  <a:srgbClr val="33444D"/>
                </a:solidFill>
                <a:latin typeface="Geomanist Book"/>
              </a:rPr>
              <a:t>docker build –f </a:t>
            </a:r>
            <a:r>
              <a:rPr lang="en-US" dirty="0" err="1">
                <a:solidFill>
                  <a:srgbClr val="33444D"/>
                </a:solidFill>
                <a:latin typeface="Geomanist Book"/>
              </a:rPr>
              <a:t>Dockerfile</a:t>
            </a:r>
            <a:r>
              <a:rPr lang="en-US" dirty="0">
                <a:solidFill>
                  <a:srgbClr val="33444D"/>
                </a:solidFill>
                <a:latin typeface="Geomanist Book"/>
              </a:rPr>
              <a:t> –t docker-image  .</a:t>
            </a:r>
          </a:p>
          <a:p>
            <a:pPr algn="l"/>
            <a:endParaRPr lang="en-US" dirty="0">
              <a:solidFill>
                <a:srgbClr val="33444D"/>
              </a:solidFill>
              <a:latin typeface="Geomanist Book"/>
            </a:endParaRPr>
          </a:p>
          <a:p>
            <a:pPr algn="l"/>
            <a:r>
              <a:rPr lang="en-US" dirty="0">
                <a:solidFill>
                  <a:srgbClr val="33444D"/>
                </a:solidFill>
                <a:latin typeface="Geomanist Book"/>
              </a:rPr>
              <a:t>Tag created successfully : &lt;</a:t>
            </a:r>
            <a:r>
              <a:rPr lang="en-US" dirty="0" err="1">
                <a:solidFill>
                  <a:srgbClr val="33444D"/>
                </a:solidFill>
                <a:latin typeface="Geomanist Book"/>
              </a:rPr>
              <a:t>image_name</a:t>
            </a:r>
            <a:r>
              <a:rPr lang="en-US" dirty="0">
                <a:solidFill>
                  <a:srgbClr val="33444D"/>
                </a:solidFill>
                <a:latin typeface="Geomanist Book"/>
              </a:rPr>
              <a:t>&gt;:&lt;</a:t>
            </a:r>
            <a:r>
              <a:rPr lang="en-US" dirty="0" err="1">
                <a:solidFill>
                  <a:srgbClr val="33444D"/>
                </a:solidFill>
                <a:latin typeface="Geomanist Book"/>
              </a:rPr>
              <a:t>tagVersion</a:t>
            </a:r>
            <a:r>
              <a:rPr lang="en-US" dirty="0">
                <a:solidFill>
                  <a:srgbClr val="33444D"/>
                </a:solidFill>
                <a:latin typeface="Geomanist Book"/>
              </a:rPr>
              <a:t>&gt;</a:t>
            </a:r>
          </a:p>
          <a:p>
            <a:pPr algn="l"/>
            <a:endParaRPr lang="en-US" dirty="0">
              <a:solidFill>
                <a:srgbClr val="33444D"/>
              </a:solidFill>
              <a:latin typeface="Geomanist Book"/>
            </a:endParaRPr>
          </a:p>
          <a:p>
            <a:pPr algn="l"/>
            <a:r>
              <a:rPr lang="en-US" dirty="0">
                <a:solidFill>
                  <a:srgbClr val="33444D"/>
                </a:solidFill>
                <a:latin typeface="Geomanist Book"/>
              </a:rPr>
              <a:t>                ex : docker-demo-0.1:v1</a:t>
            </a:r>
            <a:br>
              <a:rPr lang="en-US" dirty="0">
                <a:solidFill>
                  <a:srgbClr val="33444D"/>
                </a:solidFill>
                <a:latin typeface="Geomanist Book"/>
              </a:rPr>
            </a:br>
            <a:r>
              <a:rPr lang="en-US" dirty="0">
                <a:solidFill>
                  <a:srgbClr val="33444D"/>
                </a:solidFill>
                <a:latin typeface="Geomanist Book"/>
              </a:rPr>
              <a:t>3. check existed images </a:t>
            </a:r>
          </a:p>
          <a:p>
            <a:pPr algn="l"/>
            <a:r>
              <a:rPr lang="en-US" dirty="0">
                <a:solidFill>
                  <a:srgbClr val="33444D"/>
                </a:solidFill>
                <a:latin typeface="Geomanist Book"/>
              </a:rPr>
              <a:t>docker image ls</a:t>
            </a:r>
          </a:p>
          <a:p>
            <a:pPr algn="l"/>
            <a:endParaRPr lang="en-US" dirty="0">
              <a:solidFill>
                <a:srgbClr val="33444D"/>
              </a:solidFill>
              <a:latin typeface="Geomanist Book"/>
            </a:endParaRPr>
          </a:p>
          <a:p>
            <a:pPr algn="l"/>
            <a:r>
              <a:rPr lang="en-US" dirty="0">
                <a:solidFill>
                  <a:srgbClr val="33444D"/>
                </a:solidFill>
                <a:latin typeface="Geomanist Book"/>
              </a:rPr>
              <a:t>4. ** Run image </a:t>
            </a:r>
          </a:p>
          <a:p>
            <a:pPr algn="l"/>
            <a:r>
              <a:rPr lang="en-US" dirty="0">
                <a:solidFill>
                  <a:srgbClr val="33444D"/>
                </a:solidFill>
                <a:latin typeface="Geomanist Book"/>
              </a:rPr>
              <a:t>docker run –p &lt;</a:t>
            </a:r>
            <a:r>
              <a:rPr lang="en-US" dirty="0" err="1">
                <a:solidFill>
                  <a:srgbClr val="33444D"/>
                </a:solidFill>
                <a:latin typeface="Geomanist Book"/>
              </a:rPr>
              <a:t>masked_port</a:t>
            </a:r>
            <a:r>
              <a:rPr lang="en-US" dirty="0">
                <a:solidFill>
                  <a:srgbClr val="33444D"/>
                </a:solidFill>
                <a:latin typeface="Geomanist Book"/>
              </a:rPr>
              <a:t>&gt;:&lt;</a:t>
            </a:r>
            <a:r>
              <a:rPr lang="en-US" dirty="0" err="1">
                <a:solidFill>
                  <a:srgbClr val="33444D"/>
                </a:solidFill>
                <a:latin typeface="Geomanist Book"/>
              </a:rPr>
              <a:t>actual_port</a:t>
            </a:r>
            <a:r>
              <a:rPr lang="en-US" dirty="0">
                <a:solidFill>
                  <a:srgbClr val="33444D"/>
                </a:solidFill>
                <a:latin typeface="Geomanist Book"/>
              </a:rPr>
              <a:t>&gt; image</a:t>
            </a:r>
          </a:p>
          <a:p>
            <a:pPr algn="l"/>
            <a:r>
              <a:rPr lang="en-US" dirty="0">
                <a:solidFill>
                  <a:srgbClr val="33444D"/>
                </a:solidFill>
                <a:latin typeface="Geomanist Book"/>
              </a:rPr>
              <a:t>docker run  -p 9090:8080 docker-image</a:t>
            </a:r>
          </a:p>
          <a:p>
            <a:pPr algn="l"/>
            <a:endParaRPr lang="en-US" dirty="0">
              <a:solidFill>
                <a:srgbClr val="33444D"/>
              </a:solidFill>
              <a:latin typeface="Geomanist Book"/>
            </a:endParaRPr>
          </a:p>
          <a:p>
            <a:pPr algn="l"/>
            <a:r>
              <a:rPr lang="en-US" dirty="0">
                <a:solidFill>
                  <a:srgbClr val="33444D"/>
                </a:solidFill>
                <a:latin typeface="Geomanist Book"/>
              </a:rPr>
              <a:t>8080 will mask to 9090</a:t>
            </a:r>
          </a:p>
          <a:p>
            <a:pPr algn="l"/>
            <a:endParaRPr lang="en-US" dirty="0">
              <a:solidFill>
                <a:srgbClr val="33444D"/>
              </a:solidFill>
              <a:latin typeface="Geomanist Book"/>
            </a:endParaRPr>
          </a:p>
          <a:p>
            <a:pPr algn="l"/>
            <a:endParaRPr lang="en-US" b="0" i="0" dirty="0">
              <a:solidFill>
                <a:srgbClr val="33444D"/>
              </a:solidFill>
              <a:effectLst/>
              <a:latin typeface="Geomanist Book"/>
            </a:endParaRPr>
          </a:p>
          <a:p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9693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441</Words>
  <Application>Microsoft Office PowerPoint</Application>
  <PresentationFormat>Widescreen</PresentationFormat>
  <Paragraphs>62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Geomanist Book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Prakash Reddy</dc:creator>
  <cp:lastModifiedBy>Prakash Reddy</cp:lastModifiedBy>
  <cp:revision>63</cp:revision>
  <dcterms:created xsi:type="dcterms:W3CDTF">2021-06-09T17:54:39Z</dcterms:created>
  <dcterms:modified xsi:type="dcterms:W3CDTF">2021-06-10T12:27:46Z</dcterms:modified>
</cp:coreProperties>
</file>