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159EB-3E8C-4CCB-A647-86F0C8F688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36E2BD-A536-43F8-8BD7-0C53F1338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3CC316-977B-429B-A9A6-2239133719E6}"/>
              </a:ext>
            </a:extLst>
          </p:cNvPr>
          <p:cNvSpPr>
            <a:spLocks noGrp="1"/>
          </p:cNvSpPr>
          <p:nvPr>
            <p:ph type="dt" sz="half" idx="10"/>
          </p:nvPr>
        </p:nvSpPr>
        <p:spPr/>
        <p:txBody>
          <a:bodyPr/>
          <a:lstStyle/>
          <a:p>
            <a:fld id="{C09716FD-3BE8-4AEA-90D3-7F3999D36ACD}" type="datetimeFigureOut">
              <a:rPr lang="en-IN" smtClean="0"/>
              <a:t>15-06-2021</a:t>
            </a:fld>
            <a:endParaRPr lang="en-IN"/>
          </a:p>
        </p:txBody>
      </p:sp>
      <p:sp>
        <p:nvSpPr>
          <p:cNvPr id="5" name="Footer Placeholder 4">
            <a:extLst>
              <a:ext uri="{FF2B5EF4-FFF2-40B4-BE49-F238E27FC236}">
                <a16:creationId xmlns:a16="http://schemas.microsoft.com/office/drawing/2014/main" id="{4EA5022E-3693-4282-B2FB-01BFEAD7E4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F1E8DF-772A-4DC6-80D6-611CA7541333}"/>
              </a:ext>
            </a:extLst>
          </p:cNvPr>
          <p:cNvSpPr>
            <a:spLocks noGrp="1"/>
          </p:cNvSpPr>
          <p:nvPr>
            <p:ph type="sldNum" sz="quarter" idx="12"/>
          </p:nvPr>
        </p:nvSpPr>
        <p:spPr/>
        <p:txBody>
          <a:bodyPr/>
          <a:lstStyle/>
          <a:p>
            <a:fld id="{14615DFE-EB21-41F9-9097-16DA834F789C}" type="slidenum">
              <a:rPr lang="en-IN" smtClean="0"/>
              <a:t>‹#›</a:t>
            </a:fld>
            <a:endParaRPr lang="en-IN"/>
          </a:p>
        </p:txBody>
      </p:sp>
    </p:spTree>
    <p:extLst>
      <p:ext uri="{BB962C8B-B14F-4D97-AF65-F5344CB8AC3E}">
        <p14:creationId xmlns:p14="http://schemas.microsoft.com/office/powerpoint/2010/main" val="265339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40C4-F143-46ED-BC56-3BAD40D173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8772B0-FF1F-4B14-B8C8-1549B5ECA9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CD56A4-35E0-43B8-9464-A48FC5F57BAD}"/>
              </a:ext>
            </a:extLst>
          </p:cNvPr>
          <p:cNvSpPr>
            <a:spLocks noGrp="1"/>
          </p:cNvSpPr>
          <p:nvPr>
            <p:ph type="dt" sz="half" idx="10"/>
          </p:nvPr>
        </p:nvSpPr>
        <p:spPr/>
        <p:txBody>
          <a:bodyPr/>
          <a:lstStyle/>
          <a:p>
            <a:fld id="{C09716FD-3BE8-4AEA-90D3-7F3999D36ACD}" type="datetimeFigureOut">
              <a:rPr lang="en-IN" smtClean="0"/>
              <a:t>15-06-2021</a:t>
            </a:fld>
            <a:endParaRPr lang="en-IN"/>
          </a:p>
        </p:txBody>
      </p:sp>
      <p:sp>
        <p:nvSpPr>
          <p:cNvPr id="5" name="Footer Placeholder 4">
            <a:extLst>
              <a:ext uri="{FF2B5EF4-FFF2-40B4-BE49-F238E27FC236}">
                <a16:creationId xmlns:a16="http://schemas.microsoft.com/office/drawing/2014/main" id="{3F7CED8D-DA9E-4446-9627-E5E193B58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FDC667-39C1-461D-813E-7E94B4560339}"/>
              </a:ext>
            </a:extLst>
          </p:cNvPr>
          <p:cNvSpPr>
            <a:spLocks noGrp="1"/>
          </p:cNvSpPr>
          <p:nvPr>
            <p:ph type="sldNum" sz="quarter" idx="12"/>
          </p:nvPr>
        </p:nvSpPr>
        <p:spPr/>
        <p:txBody>
          <a:bodyPr/>
          <a:lstStyle/>
          <a:p>
            <a:fld id="{14615DFE-EB21-41F9-9097-16DA834F789C}" type="slidenum">
              <a:rPr lang="en-IN" smtClean="0"/>
              <a:t>‹#›</a:t>
            </a:fld>
            <a:endParaRPr lang="en-IN"/>
          </a:p>
        </p:txBody>
      </p:sp>
    </p:spTree>
    <p:extLst>
      <p:ext uri="{BB962C8B-B14F-4D97-AF65-F5344CB8AC3E}">
        <p14:creationId xmlns:p14="http://schemas.microsoft.com/office/powerpoint/2010/main" val="1808258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81D358-5CD5-4FAA-8218-247764E659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0A575B-84FD-46BB-BBD1-A33D16DCF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89C39F-011F-4280-BE7E-D19AE041A391}"/>
              </a:ext>
            </a:extLst>
          </p:cNvPr>
          <p:cNvSpPr>
            <a:spLocks noGrp="1"/>
          </p:cNvSpPr>
          <p:nvPr>
            <p:ph type="dt" sz="half" idx="10"/>
          </p:nvPr>
        </p:nvSpPr>
        <p:spPr/>
        <p:txBody>
          <a:bodyPr/>
          <a:lstStyle/>
          <a:p>
            <a:fld id="{C09716FD-3BE8-4AEA-90D3-7F3999D36ACD}" type="datetimeFigureOut">
              <a:rPr lang="en-IN" smtClean="0"/>
              <a:t>15-06-2021</a:t>
            </a:fld>
            <a:endParaRPr lang="en-IN"/>
          </a:p>
        </p:txBody>
      </p:sp>
      <p:sp>
        <p:nvSpPr>
          <p:cNvPr id="5" name="Footer Placeholder 4">
            <a:extLst>
              <a:ext uri="{FF2B5EF4-FFF2-40B4-BE49-F238E27FC236}">
                <a16:creationId xmlns:a16="http://schemas.microsoft.com/office/drawing/2014/main" id="{C8F7A87A-3ED2-43EC-B391-0F4C73968A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6CB423-6FFE-4E46-8AEB-32CEB2DF0F59}"/>
              </a:ext>
            </a:extLst>
          </p:cNvPr>
          <p:cNvSpPr>
            <a:spLocks noGrp="1"/>
          </p:cNvSpPr>
          <p:nvPr>
            <p:ph type="sldNum" sz="quarter" idx="12"/>
          </p:nvPr>
        </p:nvSpPr>
        <p:spPr/>
        <p:txBody>
          <a:bodyPr/>
          <a:lstStyle/>
          <a:p>
            <a:fld id="{14615DFE-EB21-41F9-9097-16DA834F789C}" type="slidenum">
              <a:rPr lang="en-IN" smtClean="0"/>
              <a:t>‹#›</a:t>
            </a:fld>
            <a:endParaRPr lang="en-IN"/>
          </a:p>
        </p:txBody>
      </p:sp>
    </p:spTree>
    <p:extLst>
      <p:ext uri="{BB962C8B-B14F-4D97-AF65-F5344CB8AC3E}">
        <p14:creationId xmlns:p14="http://schemas.microsoft.com/office/powerpoint/2010/main" val="256972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2A29-CF22-4453-8CC4-18148B9B83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AA9A81-97D5-446F-826F-4D0A194BC7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F9671E-8B81-4181-9550-D4AD08F67032}"/>
              </a:ext>
            </a:extLst>
          </p:cNvPr>
          <p:cNvSpPr>
            <a:spLocks noGrp="1"/>
          </p:cNvSpPr>
          <p:nvPr>
            <p:ph type="dt" sz="half" idx="10"/>
          </p:nvPr>
        </p:nvSpPr>
        <p:spPr/>
        <p:txBody>
          <a:bodyPr/>
          <a:lstStyle/>
          <a:p>
            <a:fld id="{C09716FD-3BE8-4AEA-90D3-7F3999D36ACD}" type="datetimeFigureOut">
              <a:rPr lang="en-IN" smtClean="0"/>
              <a:t>15-06-2021</a:t>
            </a:fld>
            <a:endParaRPr lang="en-IN"/>
          </a:p>
        </p:txBody>
      </p:sp>
      <p:sp>
        <p:nvSpPr>
          <p:cNvPr id="5" name="Footer Placeholder 4">
            <a:extLst>
              <a:ext uri="{FF2B5EF4-FFF2-40B4-BE49-F238E27FC236}">
                <a16:creationId xmlns:a16="http://schemas.microsoft.com/office/drawing/2014/main" id="{E1BB5C40-1D7A-49BF-9C17-1436D438F6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FD5A6B-B1FB-4DEA-B75C-7E174900166D}"/>
              </a:ext>
            </a:extLst>
          </p:cNvPr>
          <p:cNvSpPr>
            <a:spLocks noGrp="1"/>
          </p:cNvSpPr>
          <p:nvPr>
            <p:ph type="sldNum" sz="quarter" idx="12"/>
          </p:nvPr>
        </p:nvSpPr>
        <p:spPr/>
        <p:txBody>
          <a:bodyPr/>
          <a:lstStyle/>
          <a:p>
            <a:fld id="{14615DFE-EB21-41F9-9097-16DA834F789C}" type="slidenum">
              <a:rPr lang="en-IN" smtClean="0"/>
              <a:t>‹#›</a:t>
            </a:fld>
            <a:endParaRPr lang="en-IN"/>
          </a:p>
        </p:txBody>
      </p:sp>
    </p:spTree>
    <p:extLst>
      <p:ext uri="{BB962C8B-B14F-4D97-AF65-F5344CB8AC3E}">
        <p14:creationId xmlns:p14="http://schemas.microsoft.com/office/powerpoint/2010/main" val="366084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A690-1459-4259-BDC6-196E2AA66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3CC1F3-F6ED-442C-8088-AC59C96315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26065F-C201-4228-A56B-C49F69715977}"/>
              </a:ext>
            </a:extLst>
          </p:cNvPr>
          <p:cNvSpPr>
            <a:spLocks noGrp="1"/>
          </p:cNvSpPr>
          <p:nvPr>
            <p:ph type="dt" sz="half" idx="10"/>
          </p:nvPr>
        </p:nvSpPr>
        <p:spPr/>
        <p:txBody>
          <a:bodyPr/>
          <a:lstStyle/>
          <a:p>
            <a:fld id="{C09716FD-3BE8-4AEA-90D3-7F3999D36ACD}" type="datetimeFigureOut">
              <a:rPr lang="en-IN" smtClean="0"/>
              <a:t>15-06-2021</a:t>
            </a:fld>
            <a:endParaRPr lang="en-IN"/>
          </a:p>
        </p:txBody>
      </p:sp>
      <p:sp>
        <p:nvSpPr>
          <p:cNvPr id="5" name="Footer Placeholder 4">
            <a:extLst>
              <a:ext uri="{FF2B5EF4-FFF2-40B4-BE49-F238E27FC236}">
                <a16:creationId xmlns:a16="http://schemas.microsoft.com/office/drawing/2014/main" id="{2F757CD8-AB87-4BA3-9120-E22D661FBA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8ED0EE-5A6D-46B0-B2B5-A05BAA0F9493}"/>
              </a:ext>
            </a:extLst>
          </p:cNvPr>
          <p:cNvSpPr>
            <a:spLocks noGrp="1"/>
          </p:cNvSpPr>
          <p:nvPr>
            <p:ph type="sldNum" sz="quarter" idx="12"/>
          </p:nvPr>
        </p:nvSpPr>
        <p:spPr/>
        <p:txBody>
          <a:bodyPr/>
          <a:lstStyle/>
          <a:p>
            <a:fld id="{14615DFE-EB21-41F9-9097-16DA834F789C}" type="slidenum">
              <a:rPr lang="en-IN" smtClean="0"/>
              <a:t>‹#›</a:t>
            </a:fld>
            <a:endParaRPr lang="en-IN"/>
          </a:p>
        </p:txBody>
      </p:sp>
    </p:spTree>
    <p:extLst>
      <p:ext uri="{BB962C8B-B14F-4D97-AF65-F5344CB8AC3E}">
        <p14:creationId xmlns:p14="http://schemas.microsoft.com/office/powerpoint/2010/main" val="1952156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ED0D-AE38-45D5-8A69-274CDA32F0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BC16A1-1470-4E8A-ABED-95DF359AED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0C5C54-0566-4715-BFE1-ED93E9858F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1950DF-05FA-43CF-A989-7E1B17AE3C30}"/>
              </a:ext>
            </a:extLst>
          </p:cNvPr>
          <p:cNvSpPr>
            <a:spLocks noGrp="1"/>
          </p:cNvSpPr>
          <p:nvPr>
            <p:ph type="dt" sz="half" idx="10"/>
          </p:nvPr>
        </p:nvSpPr>
        <p:spPr/>
        <p:txBody>
          <a:bodyPr/>
          <a:lstStyle/>
          <a:p>
            <a:fld id="{C09716FD-3BE8-4AEA-90D3-7F3999D36ACD}" type="datetimeFigureOut">
              <a:rPr lang="en-IN" smtClean="0"/>
              <a:t>15-06-2021</a:t>
            </a:fld>
            <a:endParaRPr lang="en-IN"/>
          </a:p>
        </p:txBody>
      </p:sp>
      <p:sp>
        <p:nvSpPr>
          <p:cNvPr id="6" name="Footer Placeholder 5">
            <a:extLst>
              <a:ext uri="{FF2B5EF4-FFF2-40B4-BE49-F238E27FC236}">
                <a16:creationId xmlns:a16="http://schemas.microsoft.com/office/drawing/2014/main" id="{4FBDC253-8416-4A11-A11A-0DD37B8DE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D83AC9-064F-48CD-97E1-D469CED0B9A0}"/>
              </a:ext>
            </a:extLst>
          </p:cNvPr>
          <p:cNvSpPr>
            <a:spLocks noGrp="1"/>
          </p:cNvSpPr>
          <p:nvPr>
            <p:ph type="sldNum" sz="quarter" idx="12"/>
          </p:nvPr>
        </p:nvSpPr>
        <p:spPr/>
        <p:txBody>
          <a:bodyPr/>
          <a:lstStyle/>
          <a:p>
            <a:fld id="{14615DFE-EB21-41F9-9097-16DA834F789C}" type="slidenum">
              <a:rPr lang="en-IN" smtClean="0"/>
              <a:t>‹#›</a:t>
            </a:fld>
            <a:endParaRPr lang="en-IN"/>
          </a:p>
        </p:txBody>
      </p:sp>
    </p:spTree>
    <p:extLst>
      <p:ext uri="{BB962C8B-B14F-4D97-AF65-F5344CB8AC3E}">
        <p14:creationId xmlns:p14="http://schemas.microsoft.com/office/powerpoint/2010/main" val="373463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61EC-F107-4FC8-B698-573DF9C21C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536AE5-ED09-4A5E-BDB9-D5F20EC10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6CFD0-E126-4CEE-BE74-802FD555CD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DEE1A6-2127-407D-BC0D-90260FBCEA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648518-AAC4-4AA5-BC6B-ADD7B3B4BD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D2F760-A2DF-496A-8442-AE24BAAA93B2}"/>
              </a:ext>
            </a:extLst>
          </p:cNvPr>
          <p:cNvSpPr>
            <a:spLocks noGrp="1"/>
          </p:cNvSpPr>
          <p:nvPr>
            <p:ph type="dt" sz="half" idx="10"/>
          </p:nvPr>
        </p:nvSpPr>
        <p:spPr/>
        <p:txBody>
          <a:bodyPr/>
          <a:lstStyle/>
          <a:p>
            <a:fld id="{C09716FD-3BE8-4AEA-90D3-7F3999D36ACD}" type="datetimeFigureOut">
              <a:rPr lang="en-IN" smtClean="0"/>
              <a:t>15-06-2021</a:t>
            </a:fld>
            <a:endParaRPr lang="en-IN"/>
          </a:p>
        </p:txBody>
      </p:sp>
      <p:sp>
        <p:nvSpPr>
          <p:cNvPr id="8" name="Footer Placeholder 7">
            <a:extLst>
              <a:ext uri="{FF2B5EF4-FFF2-40B4-BE49-F238E27FC236}">
                <a16:creationId xmlns:a16="http://schemas.microsoft.com/office/drawing/2014/main" id="{310E9D28-04FB-473F-8D65-BC47689A71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4B86D5-CA06-4EEB-9C25-5E62835CBB66}"/>
              </a:ext>
            </a:extLst>
          </p:cNvPr>
          <p:cNvSpPr>
            <a:spLocks noGrp="1"/>
          </p:cNvSpPr>
          <p:nvPr>
            <p:ph type="sldNum" sz="quarter" idx="12"/>
          </p:nvPr>
        </p:nvSpPr>
        <p:spPr/>
        <p:txBody>
          <a:bodyPr/>
          <a:lstStyle/>
          <a:p>
            <a:fld id="{14615DFE-EB21-41F9-9097-16DA834F789C}" type="slidenum">
              <a:rPr lang="en-IN" smtClean="0"/>
              <a:t>‹#›</a:t>
            </a:fld>
            <a:endParaRPr lang="en-IN"/>
          </a:p>
        </p:txBody>
      </p:sp>
    </p:spTree>
    <p:extLst>
      <p:ext uri="{BB962C8B-B14F-4D97-AF65-F5344CB8AC3E}">
        <p14:creationId xmlns:p14="http://schemas.microsoft.com/office/powerpoint/2010/main" val="301419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44BC-7004-4F6C-9CD1-3216FE940A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A0E2F3-8F05-4ED1-B68C-88CE0B0847A5}"/>
              </a:ext>
            </a:extLst>
          </p:cNvPr>
          <p:cNvSpPr>
            <a:spLocks noGrp="1"/>
          </p:cNvSpPr>
          <p:nvPr>
            <p:ph type="dt" sz="half" idx="10"/>
          </p:nvPr>
        </p:nvSpPr>
        <p:spPr/>
        <p:txBody>
          <a:bodyPr/>
          <a:lstStyle/>
          <a:p>
            <a:fld id="{C09716FD-3BE8-4AEA-90D3-7F3999D36ACD}" type="datetimeFigureOut">
              <a:rPr lang="en-IN" smtClean="0"/>
              <a:t>15-06-2021</a:t>
            </a:fld>
            <a:endParaRPr lang="en-IN"/>
          </a:p>
        </p:txBody>
      </p:sp>
      <p:sp>
        <p:nvSpPr>
          <p:cNvPr id="4" name="Footer Placeholder 3">
            <a:extLst>
              <a:ext uri="{FF2B5EF4-FFF2-40B4-BE49-F238E27FC236}">
                <a16:creationId xmlns:a16="http://schemas.microsoft.com/office/drawing/2014/main" id="{8F816A84-B56D-474B-9D59-170D492D6B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B884D4-DF23-4AF3-A235-B618D483F936}"/>
              </a:ext>
            </a:extLst>
          </p:cNvPr>
          <p:cNvSpPr>
            <a:spLocks noGrp="1"/>
          </p:cNvSpPr>
          <p:nvPr>
            <p:ph type="sldNum" sz="quarter" idx="12"/>
          </p:nvPr>
        </p:nvSpPr>
        <p:spPr/>
        <p:txBody>
          <a:bodyPr/>
          <a:lstStyle/>
          <a:p>
            <a:fld id="{14615DFE-EB21-41F9-9097-16DA834F789C}" type="slidenum">
              <a:rPr lang="en-IN" smtClean="0"/>
              <a:t>‹#›</a:t>
            </a:fld>
            <a:endParaRPr lang="en-IN"/>
          </a:p>
        </p:txBody>
      </p:sp>
    </p:spTree>
    <p:extLst>
      <p:ext uri="{BB962C8B-B14F-4D97-AF65-F5344CB8AC3E}">
        <p14:creationId xmlns:p14="http://schemas.microsoft.com/office/powerpoint/2010/main" val="368188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8EEEB5-FF4B-46CC-889A-97B79F1EE545}"/>
              </a:ext>
            </a:extLst>
          </p:cNvPr>
          <p:cNvSpPr>
            <a:spLocks noGrp="1"/>
          </p:cNvSpPr>
          <p:nvPr>
            <p:ph type="dt" sz="half" idx="10"/>
          </p:nvPr>
        </p:nvSpPr>
        <p:spPr/>
        <p:txBody>
          <a:bodyPr/>
          <a:lstStyle/>
          <a:p>
            <a:fld id="{C09716FD-3BE8-4AEA-90D3-7F3999D36ACD}" type="datetimeFigureOut">
              <a:rPr lang="en-IN" smtClean="0"/>
              <a:t>15-06-2021</a:t>
            </a:fld>
            <a:endParaRPr lang="en-IN"/>
          </a:p>
        </p:txBody>
      </p:sp>
      <p:sp>
        <p:nvSpPr>
          <p:cNvPr id="3" name="Footer Placeholder 2">
            <a:extLst>
              <a:ext uri="{FF2B5EF4-FFF2-40B4-BE49-F238E27FC236}">
                <a16:creationId xmlns:a16="http://schemas.microsoft.com/office/drawing/2014/main" id="{5E68A269-9C6B-4057-8F5D-B9567D6C54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B0CF8B-ABA2-4742-9A94-32911CB3E104}"/>
              </a:ext>
            </a:extLst>
          </p:cNvPr>
          <p:cNvSpPr>
            <a:spLocks noGrp="1"/>
          </p:cNvSpPr>
          <p:nvPr>
            <p:ph type="sldNum" sz="quarter" idx="12"/>
          </p:nvPr>
        </p:nvSpPr>
        <p:spPr/>
        <p:txBody>
          <a:bodyPr/>
          <a:lstStyle/>
          <a:p>
            <a:fld id="{14615DFE-EB21-41F9-9097-16DA834F789C}" type="slidenum">
              <a:rPr lang="en-IN" smtClean="0"/>
              <a:t>‹#›</a:t>
            </a:fld>
            <a:endParaRPr lang="en-IN"/>
          </a:p>
        </p:txBody>
      </p:sp>
    </p:spTree>
    <p:extLst>
      <p:ext uri="{BB962C8B-B14F-4D97-AF65-F5344CB8AC3E}">
        <p14:creationId xmlns:p14="http://schemas.microsoft.com/office/powerpoint/2010/main" val="492567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5D14-3711-4C3B-9A35-6CF98151E3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ACDB33-D408-4560-B083-8F59F0569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E08464-D010-455A-8103-0DA5FE18F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0C22D-80A3-4298-AEA5-B2FA5747B241}"/>
              </a:ext>
            </a:extLst>
          </p:cNvPr>
          <p:cNvSpPr>
            <a:spLocks noGrp="1"/>
          </p:cNvSpPr>
          <p:nvPr>
            <p:ph type="dt" sz="half" idx="10"/>
          </p:nvPr>
        </p:nvSpPr>
        <p:spPr/>
        <p:txBody>
          <a:bodyPr/>
          <a:lstStyle/>
          <a:p>
            <a:fld id="{C09716FD-3BE8-4AEA-90D3-7F3999D36ACD}" type="datetimeFigureOut">
              <a:rPr lang="en-IN" smtClean="0"/>
              <a:t>15-06-2021</a:t>
            </a:fld>
            <a:endParaRPr lang="en-IN"/>
          </a:p>
        </p:txBody>
      </p:sp>
      <p:sp>
        <p:nvSpPr>
          <p:cNvPr id="6" name="Footer Placeholder 5">
            <a:extLst>
              <a:ext uri="{FF2B5EF4-FFF2-40B4-BE49-F238E27FC236}">
                <a16:creationId xmlns:a16="http://schemas.microsoft.com/office/drawing/2014/main" id="{E7653F2E-E2B8-4457-8F15-A5680CF1A1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3101CE-2057-4B0B-9F1C-C15CFF463522}"/>
              </a:ext>
            </a:extLst>
          </p:cNvPr>
          <p:cNvSpPr>
            <a:spLocks noGrp="1"/>
          </p:cNvSpPr>
          <p:nvPr>
            <p:ph type="sldNum" sz="quarter" idx="12"/>
          </p:nvPr>
        </p:nvSpPr>
        <p:spPr/>
        <p:txBody>
          <a:bodyPr/>
          <a:lstStyle/>
          <a:p>
            <a:fld id="{14615DFE-EB21-41F9-9097-16DA834F789C}" type="slidenum">
              <a:rPr lang="en-IN" smtClean="0"/>
              <a:t>‹#›</a:t>
            </a:fld>
            <a:endParaRPr lang="en-IN"/>
          </a:p>
        </p:txBody>
      </p:sp>
    </p:spTree>
    <p:extLst>
      <p:ext uri="{BB962C8B-B14F-4D97-AF65-F5344CB8AC3E}">
        <p14:creationId xmlns:p14="http://schemas.microsoft.com/office/powerpoint/2010/main" val="776882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3E3-E17A-4689-89C6-A74411803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32EA1E-4D43-4847-A15B-DC6951AA4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531A0F-B0D8-4A26-8A03-BE65A0432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1EBB71-752A-4A65-8F95-34E46DFAD6A7}"/>
              </a:ext>
            </a:extLst>
          </p:cNvPr>
          <p:cNvSpPr>
            <a:spLocks noGrp="1"/>
          </p:cNvSpPr>
          <p:nvPr>
            <p:ph type="dt" sz="half" idx="10"/>
          </p:nvPr>
        </p:nvSpPr>
        <p:spPr/>
        <p:txBody>
          <a:bodyPr/>
          <a:lstStyle/>
          <a:p>
            <a:fld id="{C09716FD-3BE8-4AEA-90D3-7F3999D36ACD}" type="datetimeFigureOut">
              <a:rPr lang="en-IN" smtClean="0"/>
              <a:t>15-06-2021</a:t>
            </a:fld>
            <a:endParaRPr lang="en-IN"/>
          </a:p>
        </p:txBody>
      </p:sp>
      <p:sp>
        <p:nvSpPr>
          <p:cNvPr id="6" name="Footer Placeholder 5">
            <a:extLst>
              <a:ext uri="{FF2B5EF4-FFF2-40B4-BE49-F238E27FC236}">
                <a16:creationId xmlns:a16="http://schemas.microsoft.com/office/drawing/2014/main" id="{C80D6311-CD60-4D9D-B4AE-7B1FAB2250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47582B-B7AC-4E6A-BEE5-685F5551A695}"/>
              </a:ext>
            </a:extLst>
          </p:cNvPr>
          <p:cNvSpPr>
            <a:spLocks noGrp="1"/>
          </p:cNvSpPr>
          <p:nvPr>
            <p:ph type="sldNum" sz="quarter" idx="12"/>
          </p:nvPr>
        </p:nvSpPr>
        <p:spPr/>
        <p:txBody>
          <a:bodyPr/>
          <a:lstStyle/>
          <a:p>
            <a:fld id="{14615DFE-EB21-41F9-9097-16DA834F789C}" type="slidenum">
              <a:rPr lang="en-IN" smtClean="0"/>
              <a:t>‹#›</a:t>
            </a:fld>
            <a:endParaRPr lang="en-IN"/>
          </a:p>
        </p:txBody>
      </p:sp>
    </p:spTree>
    <p:extLst>
      <p:ext uri="{BB962C8B-B14F-4D97-AF65-F5344CB8AC3E}">
        <p14:creationId xmlns:p14="http://schemas.microsoft.com/office/powerpoint/2010/main" val="25364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D3A83D-E6A1-453F-89D4-646619C987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7E6074-1D0E-43D8-98EA-B19AE1DB5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9B69BB-C377-41EC-AB28-1A7C71A79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716FD-3BE8-4AEA-90D3-7F3999D36ACD}" type="datetimeFigureOut">
              <a:rPr lang="en-IN" smtClean="0"/>
              <a:t>15-06-2021</a:t>
            </a:fld>
            <a:endParaRPr lang="en-IN"/>
          </a:p>
        </p:txBody>
      </p:sp>
      <p:sp>
        <p:nvSpPr>
          <p:cNvPr id="5" name="Footer Placeholder 4">
            <a:extLst>
              <a:ext uri="{FF2B5EF4-FFF2-40B4-BE49-F238E27FC236}">
                <a16:creationId xmlns:a16="http://schemas.microsoft.com/office/drawing/2014/main" id="{FD29CFFA-867A-4685-B16E-B3F507B25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7CDF22-AAA9-4799-9F0D-95BB3DBC6B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15DFE-EB21-41F9-9097-16DA834F789C}" type="slidenum">
              <a:rPr lang="en-IN" smtClean="0"/>
              <a:t>‹#›</a:t>
            </a:fld>
            <a:endParaRPr lang="en-IN"/>
          </a:p>
        </p:txBody>
      </p:sp>
    </p:spTree>
    <p:extLst>
      <p:ext uri="{BB962C8B-B14F-4D97-AF65-F5344CB8AC3E}">
        <p14:creationId xmlns:p14="http://schemas.microsoft.com/office/powerpoint/2010/main" val="2352870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0CDF6E-0B0A-4BFA-B784-A4230C333CE5}"/>
              </a:ext>
            </a:extLst>
          </p:cNvPr>
          <p:cNvSpPr txBox="1"/>
          <p:nvPr/>
        </p:nvSpPr>
        <p:spPr>
          <a:xfrm>
            <a:off x="0" y="1307698"/>
            <a:ext cx="12192000" cy="3693319"/>
          </a:xfrm>
          <a:prstGeom prst="rect">
            <a:avLst/>
          </a:prstGeom>
          <a:noFill/>
        </p:spPr>
        <p:txBody>
          <a:bodyPr wrap="square">
            <a:spAutoFit/>
          </a:bodyPr>
          <a:lstStyle/>
          <a:p>
            <a:r>
              <a:rPr lang="en-IN" dirty="0"/>
              <a:t>What is cloud ?</a:t>
            </a:r>
          </a:p>
          <a:p>
            <a:r>
              <a:rPr lang="en-IN" dirty="0">
                <a:latin typeface="+mj-lt"/>
              </a:rPr>
              <a:t>Cloud refers to a network or internet. In other word, we can say that cloud is something which is present in remote location.</a:t>
            </a:r>
          </a:p>
          <a:p>
            <a:r>
              <a:rPr lang="en-IN" dirty="0">
                <a:latin typeface="+mj-lt"/>
              </a:rPr>
              <a:t>Can be accessed over public or private networks.</a:t>
            </a:r>
          </a:p>
          <a:p>
            <a:endParaRPr lang="en-IN" dirty="0"/>
          </a:p>
          <a:p>
            <a:r>
              <a:rPr lang="en-IN" dirty="0"/>
              <a:t>Cloud Computing :</a:t>
            </a:r>
          </a:p>
          <a:p>
            <a:r>
              <a:rPr lang="en-IN" dirty="0">
                <a:latin typeface="+mj-lt"/>
              </a:rPr>
              <a:t>It is type of Internet-based computing that provides shared computer processing resources and data to computers and other devices on demand.</a:t>
            </a:r>
          </a:p>
          <a:p>
            <a:endParaRPr lang="en-IN" dirty="0">
              <a:latin typeface="+mj-lt"/>
            </a:endParaRPr>
          </a:p>
          <a:p>
            <a:r>
              <a:rPr lang="en-IN" dirty="0">
                <a:latin typeface="+mj-lt"/>
              </a:rPr>
              <a:t>It is a model for enabling ubiquitous, on-demand access to shared pool of configurable computing resources (e.g., computer networks, servers, storage, applications and services) provisioned minimal management effort.</a:t>
            </a:r>
          </a:p>
          <a:p>
            <a:endParaRPr lang="en-IN" dirty="0">
              <a:latin typeface="+mj-lt"/>
            </a:endParaRPr>
          </a:p>
          <a:p>
            <a:r>
              <a:rPr lang="en-IN" dirty="0">
                <a:latin typeface="+mj-lt"/>
              </a:rPr>
              <a:t>This relies on sharing of resources to achieve coherence and economy of scale, similar to a utility (like the electricity grid over an electricity network.)</a:t>
            </a:r>
          </a:p>
        </p:txBody>
      </p:sp>
    </p:spTree>
    <p:extLst>
      <p:ext uri="{BB962C8B-B14F-4D97-AF65-F5344CB8AC3E}">
        <p14:creationId xmlns:p14="http://schemas.microsoft.com/office/powerpoint/2010/main" val="3982729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E2A77B-C087-47AB-97E8-A219330B6C14}"/>
              </a:ext>
            </a:extLst>
          </p:cNvPr>
          <p:cNvSpPr txBox="1"/>
          <p:nvPr/>
        </p:nvSpPr>
        <p:spPr>
          <a:xfrm>
            <a:off x="0" y="1584697"/>
            <a:ext cx="12192000" cy="2308324"/>
          </a:xfrm>
          <a:prstGeom prst="rect">
            <a:avLst/>
          </a:prstGeom>
          <a:noFill/>
        </p:spPr>
        <p:txBody>
          <a:bodyPr wrap="square">
            <a:spAutoFit/>
          </a:bodyPr>
          <a:lstStyle/>
          <a:p>
            <a:pPr algn="l"/>
            <a:r>
              <a:rPr lang="en-US" b="0" i="0" dirty="0">
                <a:solidFill>
                  <a:srgbClr val="232F3E"/>
                </a:solidFill>
                <a:effectLst/>
                <a:latin typeface="AmazonEmberLight"/>
              </a:rPr>
              <a:t>AWS Elastic Beanstalk </a:t>
            </a:r>
            <a:r>
              <a:rPr lang="en-US" b="0" i="0" dirty="0">
                <a:solidFill>
                  <a:srgbClr val="232F3E"/>
                </a:solidFill>
                <a:effectLst/>
                <a:latin typeface="+mj-lt"/>
              </a:rPr>
              <a:t>is an easy-to-use service for deploying and scaling web applications and services developed with Java, .NET, PHP, Node.js, Python, Ruby, Go, and Docker on familiar servers such as Apache, Nginx, Passenger, and IIS.</a:t>
            </a:r>
          </a:p>
          <a:p>
            <a:pPr algn="l"/>
            <a:endParaRPr lang="en-US" b="0" i="0" dirty="0">
              <a:solidFill>
                <a:srgbClr val="232F3E"/>
              </a:solidFill>
              <a:effectLst/>
              <a:latin typeface="+mj-lt"/>
            </a:endParaRPr>
          </a:p>
          <a:p>
            <a:pPr algn="l"/>
            <a:r>
              <a:rPr lang="en-US" b="0" i="0" dirty="0">
                <a:solidFill>
                  <a:srgbClr val="232F3E"/>
                </a:solidFill>
                <a:effectLst/>
                <a:latin typeface="+mj-lt"/>
              </a:rPr>
              <a:t>You can simply upload your code and Elastic Beanstalk automatically handles the deployment, from capacity provisioning, load balancing, auto-scaling to application health monitoring. At the same time, you retain full control over the AWS resources powering your application and can access the underlying resources at any </a:t>
            </a:r>
            <a:r>
              <a:rPr lang="en-US" b="0" i="0">
                <a:solidFill>
                  <a:srgbClr val="232F3E"/>
                </a:solidFill>
                <a:effectLst/>
                <a:latin typeface="+mj-lt"/>
              </a:rPr>
              <a:t>time.</a:t>
            </a:r>
          </a:p>
          <a:p>
            <a:pPr algn="l"/>
            <a:endParaRPr lang="en-US" b="0" i="0" dirty="0">
              <a:solidFill>
                <a:srgbClr val="232F3E"/>
              </a:solidFill>
              <a:effectLst/>
              <a:latin typeface="+mj-lt"/>
            </a:endParaRPr>
          </a:p>
          <a:p>
            <a:pPr algn="l"/>
            <a:r>
              <a:rPr lang="en-US" b="0" i="0" dirty="0">
                <a:solidFill>
                  <a:srgbClr val="232F3E"/>
                </a:solidFill>
                <a:effectLst/>
                <a:latin typeface="+mj-lt"/>
              </a:rPr>
              <a:t>There is no additional charge for Elastic Beanstalk - you pay only for the AWS resources needed to store and run your applications.</a:t>
            </a:r>
          </a:p>
        </p:txBody>
      </p:sp>
    </p:spTree>
    <p:extLst>
      <p:ext uri="{BB962C8B-B14F-4D97-AF65-F5344CB8AC3E}">
        <p14:creationId xmlns:p14="http://schemas.microsoft.com/office/powerpoint/2010/main" val="297287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42C191-F633-487D-90CB-AFF3B1462DB8}"/>
              </a:ext>
            </a:extLst>
          </p:cNvPr>
          <p:cNvPicPr>
            <a:picLocks noChangeAspect="1"/>
          </p:cNvPicPr>
          <p:nvPr/>
        </p:nvPicPr>
        <p:blipFill>
          <a:blip r:embed="rId2"/>
          <a:stretch>
            <a:fillRect/>
          </a:stretch>
        </p:blipFill>
        <p:spPr>
          <a:xfrm>
            <a:off x="2800350" y="942975"/>
            <a:ext cx="6591300" cy="4972050"/>
          </a:xfrm>
          <a:prstGeom prst="rect">
            <a:avLst/>
          </a:prstGeom>
        </p:spPr>
      </p:pic>
    </p:spTree>
    <p:extLst>
      <p:ext uri="{BB962C8B-B14F-4D97-AF65-F5344CB8AC3E}">
        <p14:creationId xmlns:p14="http://schemas.microsoft.com/office/powerpoint/2010/main" val="96871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FCE3F3-0F05-4347-AB7E-CE66BB28298C}"/>
              </a:ext>
            </a:extLst>
          </p:cNvPr>
          <p:cNvSpPr txBox="1"/>
          <p:nvPr/>
        </p:nvSpPr>
        <p:spPr>
          <a:xfrm>
            <a:off x="0" y="1291472"/>
            <a:ext cx="12192000" cy="5324535"/>
          </a:xfrm>
          <a:prstGeom prst="rect">
            <a:avLst/>
          </a:prstGeom>
          <a:noFill/>
        </p:spPr>
        <p:txBody>
          <a:bodyPr wrap="square">
            <a:spAutoFit/>
          </a:bodyPr>
          <a:lstStyle/>
          <a:p>
            <a:r>
              <a:rPr lang="en-IN" sz="1600" dirty="0"/>
              <a:t>Cloud Characteristics</a:t>
            </a:r>
          </a:p>
          <a:p>
            <a:endParaRPr lang="en-US" sz="1600" dirty="0"/>
          </a:p>
          <a:p>
            <a:r>
              <a:rPr lang="en-US" sz="1600" dirty="0">
                <a:latin typeface="+mj-lt"/>
              </a:rPr>
              <a:t>National Institute of Standards and Technology (NIST) highlights various characteristics that are needed for a service to be regarded as “Cloud”.</a:t>
            </a:r>
          </a:p>
          <a:p>
            <a:endParaRPr lang="en-US" sz="1600" dirty="0">
              <a:latin typeface="+mj-lt"/>
            </a:endParaRPr>
          </a:p>
          <a:p>
            <a:r>
              <a:rPr lang="en-US" sz="1600" b="1" dirty="0">
                <a:latin typeface="+mj-lt"/>
              </a:rPr>
              <a:t>On-demand self-service</a:t>
            </a:r>
            <a:r>
              <a:rPr lang="en-US" sz="1600" dirty="0">
                <a:latin typeface="+mj-lt"/>
              </a:rPr>
              <a:t> - Sign up and enjoy the services without delays.</a:t>
            </a:r>
          </a:p>
          <a:p>
            <a:r>
              <a:rPr lang="en-US" sz="1600" b="1" dirty="0">
                <a:latin typeface="+mj-lt"/>
              </a:rPr>
              <a:t>Broad network access</a:t>
            </a:r>
            <a:r>
              <a:rPr lang="en-US" sz="1600" dirty="0">
                <a:latin typeface="+mj-lt"/>
              </a:rPr>
              <a:t> - Access service through standard platforms (laptop, mobile, desktop, etc.)</a:t>
            </a:r>
            <a:endParaRPr lang="en-US" sz="1600" b="1" dirty="0">
              <a:latin typeface="+mj-lt"/>
            </a:endParaRPr>
          </a:p>
          <a:p>
            <a:r>
              <a:rPr lang="en-US" sz="1600" b="1" dirty="0">
                <a:latin typeface="+mj-lt"/>
              </a:rPr>
              <a:t>Resource pooling</a:t>
            </a:r>
            <a:r>
              <a:rPr lang="en-US" sz="1600" dirty="0">
                <a:latin typeface="+mj-lt"/>
              </a:rPr>
              <a:t> - Resources are pooled to multiple customers.</a:t>
            </a:r>
          </a:p>
          <a:p>
            <a:r>
              <a:rPr lang="en-US" sz="1600" b="1" dirty="0">
                <a:latin typeface="+mj-lt"/>
              </a:rPr>
              <a:t>Rapid elasticity</a:t>
            </a:r>
            <a:r>
              <a:rPr lang="en-US" sz="1600" dirty="0">
                <a:latin typeface="+mj-lt"/>
              </a:rPr>
              <a:t> - Ability to meet with demand peaks.</a:t>
            </a:r>
          </a:p>
          <a:p>
            <a:r>
              <a:rPr lang="en-US" sz="1600" b="1" dirty="0">
                <a:latin typeface="+mj-lt"/>
              </a:rPr>
              <a:t>Measured Service</a:t>
            </a:r>
            <a:r>
              <a:rPr lang="en-US" sz="1600" dirty="0">
                <a:latin typeface="+mj-lt"/>
              </a:rPr>
              <a:t> - Billing is metered and delivered as a utility service.</a:t>
            </a:r>
          </a:p>
          <a:p>
            <a:endParaRPr lang="en-US" sz="1600" dirty="0"/>
          </a:p>
          <a:p>
            <a:r>
              <a:rPr lang="en-IN" sz="1600" dirty="0"/>
              <a:t>Working models for cloud computing :</a:t>
            </a:r>
          </a:p>
          <a:p>
            <a:endParaRPr lang="en-IN" sz="1600" dirty="0"/>
          </a:p>
          <a:p>
            <a:r>
              <a:rPr lang="en-IN" sz="1600" dirty="0"/>
              <a:t>Deployment Models – </a:t>
            </a:r>
            <a:r>
              <a:rPr lang="en-IN" sz="1600" dirty="0">
                <a:latin typeface="+mj-lt"/>
              </a:rPr>
              <a:t>Type of access to cloud </a:t>
            </a:r>
          </a:p>
          <a:p>
            <a:r>
              <a:rPr lang="en-IN" sz="1600" dirty="0">
                <a:latin typeface="+mj-lt"/>
              </a:rPr>
              <a:t>Four Type of access to cloud – </a:t>
            </a:r>
            <a:r>
              <a:rPr lang="en-IN" sz="1600" dirty="0" err="1">
                <a:latin typeface="+mj-lt"/>
              </a:rPr>
              <a:t>Public,Private,Hybrid,Community</a:t>
            </a:r>
            <a:endParaRPr lang="en-IN" sz="1600" dirty="0">
              <a:latin typeface="+mj-lt"/>
            </a:endParaRPr>
          </a:p>
          <a:p>
            <a:endParaRPr lang="en-US" sz="1600" dirty="0"/>
          </a:p>
          <a:p>
            <a:r>
              <a:rPr lang="en-US" sz="1600" dirty="0"/>
              <a:t>Three unique categories within Cloud Computing:</a:t>
            </a:r>
          </a:p>
          <a:p>
            <a:r>
              <a:rPr lang="en-US" sz="1600" dirty="0">
                <a:latin typeface="+mj-lt"/>
              </a:rPr>
              <a:t>Software as a Service (SaaS)</a:t>
            </a:r>
          </a:p>
          <a:p>
            <a:r>
              <a:rPr lang="en-US" sz="1600" dirty="0">
                <a:latin typeface="+mj-lt"/>
              </a:rPr>
              <a:t>Platform as a Service (PaaS)</a:t>
            </a:r>
          </a:p>
          <a:p>
            <a:r>
              <a:rPr lang="en-US" sz="1600" dirty="0">
                <a:latin typeface="+mj-lt"/>
              </a:rPr>
              <a:t>Infrastructure as a Service (IaaS)</a:t>
            </a:r>
          </a:p>
          <a:p>
            <a:endParaRPr lang="en-US" dirty="0">
              <a:latin typeface="+mj-lt"/>
            </a:endParaRPr>
          </a:p>
          <a:p>
            <a:endParaRPr lang="en-IN" dirty="0">
              <a:latin typeface="+mj-lt"/>
            </a:endParaRPr>
          </a:p>
        </p:txBody>
      </p:sp>
    </p:spTree>
    <p:extLst>
      <p:ext uri="{BB962C8B-B14F-4D97-AF65-F5344CB8AC3E}">
        <p14:creationId xmlns:p14="http://schemas.microsoft.com/office/powerpoint/2010/main" val="350807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93290-2D11-446B-A33F-4B8E6D8F8097}"/>
              </a:ext>
            </a:extLst>
          </p:cNvPr>
          <p:cNvSpPr txBox="1"/>
          <p:nvPr/>
        </p:nvSpPr>
        <p:spPr>
          <a:xfrm>
            <a:off x="0" y="476701"/>
            <a:ext cx="12192000" cy="7017306"/>
          </a:xfrm>
          <a:prstGeom prst="rect">
            <a:avLst/>
          </a:prstGeom>
          <a:noFill/>
        </p:spPr>
        <p:txBody>
          <a:bodyPr wrap="square">
            <a:spAutoFit/>
          </a:bodyPr>
          <a:lstStyle/>
          <a:p>
            <a:endParaRPr lang="en-IN" dirty="0"/>
          </a:p>
          <a:p>
            <a:r>
              <a:rPr lang="en-IN" dirty="0"/>
              <a:t>Software as a Service (SaaS)</a:t>
            </a:r>
          </a:p>
          <a:p>
            <a:pPr marL="342900" indent="-342900">
              <a:buFont typeface="+mj-lt"/>
              <a:buAutoNum type="arabicPeriod"/>
            </a:pPr>
            <a:r>
              <a:rPr lang="en-IN" dirty="0">
                <a:latin typeface="+mj-lt"/>
              </a:rPr>
              <a:t>Capability to run applications on a cloud infrastructure.</a:t>
            </a:r>
          </a:p>
          <a:p>
            <a:pPr marL="342900" indent="-342900">
              <a:buFont typeface="+mj-lt"/>
              <a:buAutoNum type="arabicPeriod"/>
            </a:pPr>
            <a:r>
              <a:rPr lang="en-IN" dirty="0">
                <a:latin typeface="+mj-lt"/>
              </a:rPr>
              <a:t>Applications are accessible from several client devices via either a thin client interface, like a web browser e.g., web-based email</a:t>
            </a:r>
          </a:p>
          <a:p>
            <a:pPr marL="342900" indent="-342900">
              <a:buFont typeface="+mj-lt"/>
              <a:buAutoNum type="arabicPeriod"/>
            </a:pPr>
            <a:r>
              <a:rPr lang="en-IN" dirty="0">
                <a:latin typeface="+mj-lt"/>
              </a:rPr>
              <a:t>Interplay between outside world and organization. e.g., email newsletter campaign software</a:t>
            </a:r>
          </a:p>
          <a:p>
            <a:pPr marL="342900" indent="-342900">
              <a:buFont typeface="+mj-lt"/>
              <a:buAutoNum type="arabicPeriod"/>
            </a:pPr>
            <a:r>
              <a:rPr lang="en-IN" dirty="0">
                <a:latin typeface="+mj-lt"/>
              </a:rPr>
              <a:t>Software for a short term requirement. e.g., collaboration software for particular project</a:t>
            </a:r>
          </a:p>
          <a:p>
            <a:pPr marL="342900" indent="-342900">
              <a:buFont typeface="+mj-lt"/>
              <a:buAutoNum type="arabicPeriod"/>
            </a:pPr>
            <a:r>
              <a:rPr lang="en-IN" dirty="0">
                <a:latin typeface="+mj-lt"/>
              </a:rPr>
              <a:t>“Vanilla” offerings where the solution is not differentiated.</a:t>
            </a:r>
          </a:p>
          <a:p>
            <a:pPr marL="342900" indent="-342900">
              <a:buFont typeface="+mj-lt"/>
              <a:buAutoNum type="arabicPeriod"/>
            </a:pPr>
            <a:r>
              <a:rPr lang="en-IN" dirty="0">
                <a:latin typeface="+mj-lt"/>
              </a:rPr>
              <a:t>Consumer does not control or manage the underlying cloud infrastructure, which includes servers, network, operating systems and storage.</a:t>
            </a:r>
          </a:p>
          <a:p>
            <a:endParaRPr lang="en-IN" dirty="0">
              <a:latin typeface="+mj-lt"/>
            </a:endParaRPr>
          </a:p>
          <a:p>
            <a:r>
              <a:rPr lang="en-IN" b="1" dirty="0">
                <a:latin typeface="+mj-lt"/>
              </a:rPr>
              <a:t>SaaS is not suitable in scenarios where the application</a:t>
            </a:r>
          </a:p>
          <a:p>
            <a:endParaRPr lang="en-IN" dirty="0"/>
          </a:p>
          <a:p>
            <a:r>
              <a:rPr lang="en-IN" dirty="0">
                <a:latin typeface="+mj-lt"/>
              </a:rPr>
              <a:t>processes quick real time data.</a:t>
            </a:r>
          </a:p>
          <a:p>
            <a:r>
              <a:rPr lang="en-IN" dirty="0">
                <a:latin typeface="+mj-lt"/>
              </a:rPr>
              <a:t>has a regulation or legislation that does not allow data being hosted externally.</a:t>
            </a:r>
          </a:p>
          <a:p>
            <a:r>
              <a:rPr lang="en-IN" dirty="0">
                <a:latin typeface="+mj-lt"/>
              </a:rPr>
              <a:t>existing on-premise solution that satisfies all of the requirements of organization.</a:t>
            </a:r>
          </a:p>
          <a:p>
            <a:endParaRPr lang="en-IN" dirty="0">
              <a:latin typeface="+mj-lt"/>
            </a:endParaRPr>
          </a:p>
          <a:p>
            <a:r>
              <a:rPr lang="en-IN" dirty="0">
                <a:latin typeface="+mj-lt"/>
              </a:rPr>
              <a:t>SaaS Examples :</a:t>
            </a:r>
          </a:p>
          <a:p>
            <a:r>
              <a:rPr lang="en-IN" dirty="0">
                <a:latin typeface="+mj-lt"/>
              </a:rPr>
              <a:t>EMAIL</a:t>
            </a:r>
          </a:p>
          <a:p>
            <a:r>
              <a:rPr lang="en-IN" dirty="0">
                <a:latin typeface="+mj-lt"/>
              </a:rPr>
              <a:t>Google talk</a:t>
            </a:r>
          </a:p>
          <a:p>
            <a:r>
              <a:rPr lang="en-IN" dirty="0">
                <a:latin typeface="+mj-lt"/>
              </a:rPr>
              <a:t>Facebook</a:t>
            </a:r>
          </a:p>
          <a:p>
            <a:endParaRPr lang="en-IN" dirty="0">
              <a:latin typeface="+mj-lt"/>
            </a:endParaRPr>
          </a:p>
          <a:p>
            <a:endParaRPr lang="en-IN" dirty="0">
              <a:latin typeface="+mj-lt"/>
            </a:endParaRPr>
          </a:p>
          <a:p>
            <a:endParaRPr lang="en-IN" dirty="0">
              <a:latin typeface="+mj-lt"/>
            </a:endParaRPr>
          </a:p>
          <a:p>
            <a:endParaRPr lang="en-IN" dirty="0">
              <a:latin typeface="+mj-lt"/>
            </a:endParaRPr>
          </a:p>
        </p:txBody>
      </p:sp>
    </p:spTree>
    <p:extLst>
      <p:ext uri="{BB962C8B-B14F-4D97-AF65-F5344CB8AC3E}">
        <p14:creationId xmlns:p14="http://schemas.microsoft.com/office/powerpoint/2010/main" val="17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CACD77-D34D-4FE3-95F4-63856A0ED5A8}"/>
              </a:ext>
            </a:extLst>
          </p:cNvPr>
          <p:cNvSpPr txBox="1"/>
          <p:nvPr/>
        </p:nvSpPr>
        <p:spPr>
          <a:xfrm>
            <a:off x="0" y="615201"/>
            <a:ext cx="12192000" cy="5909310"/>
          </a:xfrm>
          <a:prstGeom prst="rect">
            <a:avLst/>
          </a:prstGeom>
          <a:noFill/>
        </p:spPr>
        <p:txBody>
          <a:bodyPr wrap="square">
            <a:spAutoFit/>
          </a:bodyPr>
          <a:lstStyle/>
          <a:p>
            <a:r>
              <a:rPr lang="en-IN" dirty="0"/>
              <a:t>Computing platform </a:t>
            </a:r>
            <a:r>
              <a:rPr lang="en-IN" dirty="0">
                <a:latin typeface="+mj-lt"/>
              </a:rPr>
              <a:t>that permits creating web applications effortlessly, fast, with no complexity of buying or maintaining the infrastructure and software.</a:t>
            </a:r>
          </a:p>
          <a:p>
            <a:endParaRPr lang="en-IN" dirty="0"/>
          </a:p>
          <a:p>
            <a:pPr marL="285750" indent="-285750">
              <a:buFont typeface="Arial" panose="020B0604020202020204" pitchFamily="34" charset="0"/>
              <a:buChar char="•"/>
            </a:pPr>
            <a:r>
              <a:rPr lang="en-IN" dirty="0">
                <a:latin typeface="+mj-lt"/>
              </a:rPr>
              <a:t>Services to develop and test applications, as well as deploy, host and maintain applications in the similar integrated development environment.</a:t>
            </a:r>
          </a:p>
          <a:p>
            <a:pPr marL="285750" indent="-285750">
              <a:buFont typeface="Arial" panose="020B0604020202020204" pitchFamily="34" charset="0"/>
              <a:buChar char="•"/>
            </a:pPr>
            <a:r>
              <a:rPr lang="en-IN" dirty="0">
                <a:latin typeface="+mj-lt"/>
              </a:rPr>
              <a:t>Ability to deploy on cloud infrastructure with the help of programming languages, services, libraries, and tools.</a:t>
            </a:r>
          </a:p>
          <a:p>
            <a:pPr marL="285750" indent="-285750">
              <a:buFont typeface="Arial" panose="020B0604020202020204" pitchFamily="34" charset="0"/>
              <a:buChar char="•"/>
            </a:pPr>
            <a:r>
              <a:rPr lang="en-IN" dirty="0">
                <a:latin typeface="+mj-lt"/>
              </a:rPr>
              <a:t>Built in scalability of deployed software with failover and load balancing.</a:t>
            </a:r>
          </a:p>
          <a:p>
            <a:pPr marL="285750" indent="-285750">
              <a:buFont typeface="Arial" panose="020B0604020202020204" pitchFamily="34" charset="0"/>
              <a:buChar char="•"/>
            </a:pPr>
            <a:r>
              <a:rPr lang="en-IN" dirty="0">
                <a:latin typeface="+mj-lt"/>
              </a:rPr>
              <a:t>Integration with databases and web services through common standards.</a:t>
            </a:r>
          </a:p>
          <a:p>
            <a:endParaRPr lang="en-IN" dirty="0"/>
          </a:p>
          <a:p>
            <a:r>
              <a:rPr lang="en-IN" dirty="0"/>
              <a:t>PaaS is not suitable in scenarios where the application -</a:t>
            </a: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r>
              <a:rPr lang="en-IN" dirty="0">
                <a:latin typeface="+mj-lt"/>
              </a:rPr>
              <a:t>requires to be more portable with respect to where it is hosted.</a:t>
            </a:r>
          </a:p>
          <a:p>
            <a:pPr marL="285750" indent="-285750">
              <a:buFont typeface="Arial" panose="020B0604020202020204" pitchFamily="34" charset="0"/>
              <a:buChar char="•"/>
            </a:pPr>
            <a:r>
              <a:rPr lang="en-IN" dirty="0">
                <a:latin typeface="+mj-lt"/>
              </a:rPr>
              <a:t>performance needs customization of the underlying software and hardware.</a:t>
            </a:r>
          </a:p>
          <a:p>
            <a:pPr marL="285750" indent="-285750">
              <a:buFont typeface="Arial" panose="020B0604020202020204" pitchFamily="34" charset="0"/>
              <a:buChar char="•"/>
            </a:pPr>
            <a:r>
              <a:rPr lang="en-IN" dirty="0">
                <a:latin typeface="+mj-lt"/>
              </a:rPr>
              <a:t>proprietary approaches or languages would affect the development process.</a:t>
            </a: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endParaRPr lang="en-IN" dirty="0">
              <a:latin typeface="+mj-lt"/>
            </a:endParaRPr>
          </a:p>
          <a:p>
            <a:r>
              <a:rPr lang="en-IN" dirty="0">
                <a:latin typeface="+mj-lt"/>
              </a:rPr>
              <a:t>PaaS Examples : </a:t>
            </a:r>
          </a:p>
          <a:p>
            <a:r>
              <a:rPr lang="en-IN" dirty="0">
                <a:latin typeface="+mj-lt"/>
              </a:rPr>
              <a:t>Database</a:t>
            </a:r>
          </a:p>
          <a:p>
            <a:r>
              <a:rPr lang="en-IN" dirty="0">
                <a:latin typeface="+mj-lt"/>
              </a:rPr>
              <a:t>Windows</a:t>
            </a:r>
          </a:p>
          <a:p>
            <a:r>
              <a:rPr lang="en-IN" dirty="0" err="1">
                <a:latin typeface="+mj-lt"/>
              </a:rPr>
              <a:t>.Net</a:t>
            </a:r>
            <a:r>
              <a:rPr lang="en-IN" dirty="0">
                <a:latin typeface="+mj-lt"/>
              </a:rPr>
              <a:t>/Java</a:t>
            </a:r>
          </a:p>
          <a:p>
            <a:r>
              <a:rPr lang="en-IN" dirty="0">
                <a:latin typeface="+mj-lt"/>
              </a:rPr>
              <a:t>AWS/AZURE</a:t>
            </a:r>
          </a:p>
        </p:txBody>
      </p:sp>
    </p:spTree>
    <p:extLst>
      <p:ext uri="{BB962C8B-B14F-4D97-AF65-F5344CB8AC3E}">
        <p14:creationId xmlns:p14="http://schemas.microsoft.com/office/powerpoint/2010/main" val="418721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1D76B9-6529-4A3E-9746-CE7A7DAF61A7}"/>
              </a:ext>
            </a:extLst>
          </p:cNvPr>
          <p:cNvSpPr txBox="1"/>
          <p:nvPr/>
        </p:nvSpPr>
        <p:spPr>
          <a:xfrm>
            <a:off x="0" y="476701"/>
            <a:ext cx="12192000" cy="6740307"/>
          </a:xfrm>
          <a:prstGeom prst="rect">
            <a:avLst/>
          </a:prstGeom>
          <a:noFill/>
        </p:spPr>
        <p:txBody>
          <a:bodyPr wrap="square">
            <a:spAutoFit/>
          </a:bodyPr>
          <a:lstStyle/>
          <a:p>
            <a:r>
              <a:rPr lang="en-IN" dirty="0"/>
              <a:t>Infrastructure as a Service (IaaS)</a:t>
            </a:r>
          </a:p>
          <a:p>
            <a:endParaRPr lang="en-IN" dirty="0"/>
          </a:p>
          <a:p>
            <a:r>
              <a:rPr lang="en-IN" dirty="0" err="1">
                <a:latin typeface="+mj-lt"/>
              </a:rPr>
              <a:t>Capableness</a:t>
            </a:r>
            <a:r>
              <a:rPr lang="en-IN" dirty="0">
                <a:latin typeface="+mj-lt"/>
              </a:rPr>
              <a:t> to provide networks, processing, storage, and other fundamental computing resources, and ability to deploy, run arbitrary software that can include operating systems and applications. Here, the consumer is incapable of controlling or managing the underlying cloud infrastructure.</a:t>
            </a:r>
          </a:p>
          <a:p>
            <a:endParaRPr lang="en-IN" dirty="0"/>
          </a:p>
          <a:p>
            <a:pPr marL="285750" indent="-285750">
              <a:buFont typeface="Arial" panose="020B0604020202020204" pitchFamily="34" charset="0"/>
              <a:buChar char="•"/>
            </a:pPr>
            <a:r>
              <a:rPr lang="en-IN" dirty="0">
                <a:latin typeface="+mj-lt"/>
              </a:rPr>
              <a:t>Resources are distributed as a service and enables dynamic scaling</a:t>
            </a:r>
          </a:p>
          <a:p>
            <a:pPr marL="285750" indent="-285750">
              <a:buFont typeface="Arial" panose="020B0604020202020204" pitchFamily="34" charset="0"/>
              <a:buChar char="•"/>
            </a:pPr>
            <a:r>
              <a:rPr lang="en-IN" dirty="0">
                <a:latin typeface="+mj-lt"/>
              </a:rPr>
              <a:t>Utility pricing model</a:t>
            </a:r>
          </a:p>
          <a:p>
            <a:pPr marL="285750" indent="-285750">
              <a:buFont typeface="Arial" panose="020B0604020202020204" pitchFamily="34" charset="0"/>
              <a:buChar char="•"/>
            </a:pPr>
            <a:r>
              <a:rPr lang="en-IN" dirty="0">
                <a:latin typeface="+mj-lt"/>
              </a:rPr>
              <a:t>Multiple users on one hardware Applicability-</a:t>
            </a:r>
          </a:p>
          <a:p>
            <a:pPr marL="285750" indent="-285750">
              <a:buFont typeface="Arial" panose="020B0604020202020204" pitchFamily="34" charset="0"/>
              <a:buChar char="•"/>
            </a:pPr>
            <a:r>
              <a:rPr lang="en-IN" dirty="0">
                <a:latin typeface="+mj-lt"/>
              </a:rPr>
              <a:t>New organizations with less capital could invest in hardware easily</a:t>
            </a:r>
          </a:p>
          <a:p>
            <a:pPr marL="285750" indent="-285750">
              <a:buFont typeface="Arial" panose="020B0604020202020204" pitchFamily="34" charset="0"/>
              <a:buChar char="•"/>
            </a:pPr>
            <a:r>
              <a:rPr lang="en-IN" dirty="0">
                <a:latin typeface="+mj-lt"/>
              </a:rPr>
              <a:t>Organizations growing rapidly</a:t>
            </a:r>
          </a:p>
          <a:p>
            <a:pPr marL="285750" indent="-285750">
              <a:buFont typeface="Arial" panose="020B0604020202020204" pitchFamily="34" charset="0"/>
              <a:buChar char="•"/>
            </a:pPr>
            <a:r>
              <a:rPr lang="en-IN" dirty="0">
                <a:latin typeface="+mj-lt"/>
              </a:rPr>
              <a:t>Pressure on the organization to restrict capital expenditure and to migrate to operating expenditure</a:t>
            </a:r>
          </a:p>
          <a:p>
            <a:endParaRPr lang="en-IN" dirty="0"/>
          </a:p>
          <a:p>
            <a:r>
              <a:rPr lang="en-IN" dirty="0"/>
              <a:t>IaaS </a:t>
            </a:r>
            <a:r>
              <a:rPr lang="en-IN" dirty="0">
                <a:latin typeface="+mj-lt"/>
              </a:rPr>
              <a:t>is not suitable in cases where</a:t>
            </a:r>
          </a:p>
          <a:p>
            <a:endParaRPr lang="en-IN" dirty="0">
              <a:latin typeface="+mj-lt"/>
            </a:endParaRPr>
          </a:p>
          <a:p>
            <a:r>
              <a:rPr lang="en-IN" dirty="0">
                <a:latin typeface="+mj-lt"/>
              </a:rPr>
              <a:t>strict regulatory compliance is followed</a:t>
            </a:r>
          </a:p>
          <a:p>
            <a:r>
              <a:rPr lang="en-IN" dirty="0">
                <a:latin typeface="+mj-lt"/>
              </a:rPr>
              <a:t>very high level of performance is required.</a:t>
            </a:r>
          </a:p>
          <a:p>
            <a:endParaRPr lang="en-IN" dirty="0">
              <a:latin typeface="+mj-lt"/>
            </a:endParaRPr>
          </a:p>
          <a:p>
            <a:r>
              <a:rPr lang="en-IN" dirty="0" err="1">
                <a:latin typeface="+mj-lt"/>
              </a:rPr>
              <a:t>Iaas</a:t>
            </a:r>
            <a:r>
              <a:rPr lang="en-IN" dirty="0">
                <a:latin typeface="+mj-lt"/>
              </a:rPr>
              <a:t> examples:</a:t>
            </a:r>
          </a:p>
          <a:p>
            <a:r>
              <a:rPr lang="en-IN" dirty="0">
                <a:latin typeface="+mj-lt"/>
              </a:rPr>
              <a:t>Storage</a:t>
            </a:r>
          </a:p>
          <a:p>
            <a:r>
              <a:rPr lang="en-IN" dirty="0">
                <a:latin typeface="+mj-lt"/>
              </a:rPr>
              <a:t>Load Balancer</a:t>
            </a:r>
          </a:p>
          <a:p>
            <a:r>
              <a:rPr lang="en-IN" dirty="0">
                <a:latin typeface="+mj-lt"/>
              </a:rPr>
              <a:t>Servers</a:t>
            </a:r>
          </a:p>
          <a:p>
            <a:r>
              <a:rPr lang="en-IN" dirty="0">
                <a:latin typeface="+mj-lt"/>
              </a:rPr>
              <a:t>Network</a:t>
            </a:r>
          </a:p>
          <a:p>
            <a:endParaRPr lang="en-IN" dirty="0">
              <a:latin typeface="+mj-lt"/>
            </a:endParaRPr>
          </a:p>
        </p:txBody>
      </p:sp>
    </p:spTree>
    <p:extLst>
      <p:ext uri="{BB962C8B-B14F-4D97-AF65-F5344CB8AC3E}">
        <p14:creationId xmlns:p14="http://schemas.microsoft.com/office/powerpoint/2010/main" val="4173609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C7E5EC61-E9CA-4A79-B6A9-ADCC16A4A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250" y="1104900"/>
            <a:ext cx="9461500" cy="4648200"/>
          </a:xfrm>
          <a:prstGeom prst="rect">
            <a:avLst/>
          </a:prstGeom>
        </p:spPr>
      </p:pic>
    </p:spTree>
    <p:extLst>
      <p:ext uri="{BB962C8B-B14F-4D97-AF65-F5344CB8AC3E}">
        <p14:creationId xmlns:p14="http://schemas.microsoft.com/office/powerpoint/2010/main" val="287110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F3FEEC-67FB-433A-A1B4-AAEC60410B7F}"/>
              </a:ext>
            </a:extLst>
          </p:cNvPr>
          <p:cNvSpPr txBox="1"/>
          <p:nvPr/>
        </p:nvSpPr>
        <p:spPr>
          <a:xfrm>
            <a:off x="113122" y="1584697"/>
            <a:ext cx="11906053" cy="3139321"/>
          </a:xfrm>
          <a:prstGeom prst="rect">
            <a:avLst/>
          </a:prstGeom>
          <a:noFill/>
        </p:spPr>
        <p:txBody>
          <a:bodyPr wrap="square">
            <a:spAutoFit/>
          </a:bodyPr>
          <a:lstStyle/>
          <a:p>
            <a:endParaRPr lang="en-IN" dirty="0"/>
          </a:p>
          <a:p>
            <a:r>
              <a:rPr lang="en-IN" dirty="0"/>
              <a:t>More on Cloud Computing</a:t>
            </a:r>
          </a:p>
          <a:p>
            <a:r>
              <a:rPr lang="en-IN" dirty="0">
                <a:latin typeface="+mj-lt"/>
              </a:rPr>
              <a:t>advantages to moving to the cloud</a:t>
            </a:r>
          </a:p>
          <a:p>
            <a:endParaRPr lang="en-IN" dirty="0"/>
          </a:p>
          <a:p>
            <a:pPr marL="342900" indent="-342900">
              <a:buFont typeface="+mj-lt"/>
              <a:buAutoNum type="arabicPeriod"/>
            </a:pPr>
            <a:r>
              <a:rPr lang="en-IN" dirty="0">
                <a:latin typeface="+mj-lt"/>
              </a:rPr>
              <a:t>Variable as opposed to upfront</a:t>
            </a:r>
          </a:p>
          <a:p>
            <a:pPr marL="342900" indent="-342900">
              <a:buFont typeface="+mj-lt"/>
              <a:buAutoNum type="arabicPeriod"/>
            </a:pPr>
            <a:r>
              <a:rPr lang="en-IN" dirty="0">
                <a:latin typeface="+mj-lt"/>
              </a:rPr>
              <a:t>Fixed cost</a:t>
            </a:r>
          </a:p>
          <a:p>
            <a:pPr marL="342900" indent="-342900">
              <a:buFont typeface="+mj-lt"/>
              <a:buAutoNum type="arabicPeriod"/>
            </a:pPr>
            <a:r>
              <a:rPr lang="en-IN" dirty="0">
                <a:latin typeface="+mj-lt"/>
              </a:rPr>
              <a:t>Economics of scale can reduce Operating cost</a:t>
            </a:r>
          </a:p>
          <a:p>
            <a:pPr marL="342900" indent="-342900">
              <a:buFont typeface="+mj-lt"/>
              <a:buAutoNum type="arabicPeriod"/>
            </a:pPr>
            <a:r>
              <a:rPr lang="en-IN" dirty="0">
                <a:latin typeface="+mj-lt"/>
              </a:rPr>
              <a:t>It's easier to match capacity to demand</a:t>
            </a:r>
          </a:p>
          <a:p>
            <a:pPr marL="342900" indent="-342900">
              <a:buFont typeface="+mj-lt"/>
              <a:buAutoNum type="arabicPeriod"/>
            </a:pPr>
            <a:r>
              <a:rPr lang="en-IN" dirty="0">
                <a:latin typeface="+mj-lt"/>
              </a:rPr>
              <a:t>It allow you to focus on developing and deploying applications instead of the undifferentiated heavy lifting associated with managing an on-premises data </a:t>
            </a:r>
            <a:r>
              <a:rPr lang="en-IN" dirty="0" err="1">
                <a:latin typeface="+mj-lt"/>
              </a:rPr>
              <a:t>center</a:t>
            </a:r>
            <a:r>
              <a:rPr lang="en-IN" dirty="0">
                <a:latin typeface="+mj-lt"/>
              </a:rPr>
              <a:t>.</a:t>
            </a:r>
          </a:p>
          <a:p>
            <a:pPr marL="342900" indent="-342900">
              <a:buFont typeface="+mj-lt"/>
              <a:buAutoNum type="arabicPeriod"/>
            </a:pPr>
            <a:r>
              <a:rPr lang="en-IN" dirty="0">
                <a:latin typeface="+mj-lt"/>
              </a:rPr>
              <a:t>It allows you to increase the velocity of your Agile development and allows a global presence right out of the gate.</a:t>
            </a:r>
          </a:p>
        </p:txBody>
      </p:sp>
    </p:spTree>
    <p:extLst>
      <p:ext uri="{BB962C8B-B14F-4D97-AF65-F5344CB8AC3E}">
        <p14:creationId xmlns:p14="http://schemas.microsoft.com/office/powerpoint/2010/main" val="151798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8FDD60-1CCB-429A-A63E-008D84DA92BA}"/>
              </a:ext>
            </a:extLst>
          </p:cNvPr>
          <p:cNvSpPr txBox="1"/>
          <p:nvPr/>
        </p:nvSpPr>
        <p:spPr>
          <a:xfrm>
            <a:off x="433633" y="329939"/>
            <a:ext cx="11274458" cy="6678751"/>
          </a:xfrm>
          <a:prstGeom prst="rect">
            <a:avLst/>
          </a:prstGeom>
          <a:noFill/>
        </p:spPr>
        <p:txBody>
          <a:bodyPr wrap="square">
            <a:spAutoFit/>
          </a:bodyPr>
          <a:lstStyle/>
          <a:p>
            <a:endParaRPr lang="en-US" dirty="0"/>
          </a:p>
          <a:p>
            <a:r>
              <a:rPr lang="en-US" dirty="0"/>
              <a:t>AWS Cloud - Products</a:t>
            </a:r>
          </a:p>
          <a:p>
            <a:endParaRPr lang="en-US" dirty="0"/>
          </a:p>
          <a:p>
            <a:r>
              <a:rPr lang="en-US" sz="1600" dirty="0">
                <a:latin typeface="+mj-lt"/>
              </a:rPr>
              <a:t>Let us explore about different type of products in AWS.</a:t>
            </a:r>
          </a:p>
          <a:p>
            <a:endParaRPr lang="en-US" dirty="0">
              <a:latin typeface="+mj-lt"/>
            </a:endParaRPr>
          </a:p>
          <a:p>
            <a:r>
              <a:rPr lang="en-US" b="1" dirty="0">
                <a:latin typeface="+mj-lt"/>
              </a:rPr>
              <a:t>Compute</a:t>
            </a:r>
            <a:r>
              <a:rPr lang="en-US" dirty="0">
                <a:latin typeface="+mj-lt"/>
              </a:rPr>
              <a:t> - </a:t>
            </a:r>
            <a:r>
              <a:rPr lang="en-US" sz="1600" dirty="0">
                <a:latin typeface="+mj-lt"/>
              </a:rPr>
              <a:t>AWS provides numerous compute products that allows you to deploy, run, and scale applications as virtual servers, code or containers.</a:t>
            </a:r>
          </a:p>
          <a:p>
            <a:r>
              <a:rPr lang="en-US" sz="1600" dirty="0">
                <a:latin typeface="+mj-lt"/>
              </a:rPr>
              <a:t>AWS Compute Offerings</a:t>
            </a:r>
          </a:p>
          <a:p>
            <a:r>
              <a:rPr lang="en-US" sz="1600" dirty="0">
                <a:latin typeface="+mj-lt"/>
              </a:rPr>
              <a:t>Different Compute services offered by AWS.</a:t>
            </a:r>
          </a:p>
          <a:p>
            <a:endParaRPr lang="en-US" sz="1600" dirty="0">
              <a:latin typeface="+mj-lt"/>
            </a:endParaRPr>
          </a:p>
          <a:p>
            <a:r>
              <a:rPr lang="en-US" sz="1600" dirty="0">
                <a:latin typeface="+mj-lt"/>
              </a:rPr>
              <a:t>Amazon EC2 - Virtual Servers in the Cloud </a:t>
            </a:r>
          </a:p>
          <a:p>
            <a:r>
              <a:rPr lang="en-US" sz="1600" dirty="0">
                <a:latin typeface="+mj-lt"/>
              </a:rPr>
              <a:t>AWS Elastic Beanstalk - Run and Manage Web Apps</a:t>
            </a:r>
          </a:p>
          <a:p>
            <a:endParaRPr lang="en-US" dirty="0">
              <a:latin typeface="+mj-lt"/>
            </a:endParaRPr>
          </a:p>
          <a:p>
            <a:r>
              <a:rPr lang="en-US" b="1" dirty="0">
                <a:latin typeface="+mj-lt"/>
              </a:rPr>
              <a:t>Storage</a:t>
            </a:r>
            <a:r>
              <a:rPr lang="en-US" dirty="0">
                <a:latin typeface="+mj-lt"/>
              </a:rPr>
              <a:t> - </a:t>
            </a:r>
            <a:r>
              <a:rPr lang="en-US" sz="1600" dirty="0">
                <a:latin typeface="+mj-lt"/>
              </a:rPr>
              <a:t>Cloud storage is secure, scalable and reliable component that includes the information used by applications.</a:t>
            </a:r>
            <a:endParaRPr lang="en-US" dirty="0">
              <a:latin typeface="+mj-lt"/>
            </a:endParaRPr>
          </a:p>
          <a:p>
            <a:r>
              <a:rPr lang="en-US" b="1" dirty="0">
                <a:latin typeface="+mj-lt"/>
              </a:rPr>
              <a:t>Database</a:t>
            </a:r>
            <a:r>
              <a:rPr lang="en-US" dirty="0">
                <a:latin typeface="+mj-lt"/>
              </a:rPr>
              <a:t> - </a:t>
            </a:r>
            <a:r>
              <a:rPr lang="en-US" sz="1600" dirty="0">
                <a:latin typeface="+mj-lt"/>
              </a:rPr>
              <a:t>AWS provides fully managed NoSQL and relational databases, and in-memory cache to suit your application needs.</a:t>
            </a:r>
          </a:p>
          <a:p>
            <a:r>
              <a:rPr lang="en-US" b="1" dirty="0">
                <a:latin typeface="+mj-lt"/>
              </a:rPr>
              <a:t>Developer Tools</a:t>
            </a:r>
            <a:r>
              <a:rPr lang="en-US" dirty="0">
                <a:latin typeface="+mj-lt"/>
              </a:rPr>
              <a:t> - </a:t>
            </a:r>
            <a:r>
              <a:rPr lang="en-US" sz="1600" dirty="0">
                <a:latin typeface="+mj-lt"/>
              </a:rPr>
              <a:t>AWS Developer tools is a set of services that are offered to allow developers securely version control and store the source code of applications. Also, it aids to build, test and deploy the application automatically.</a:t>
            </a:r>
          </a:p>
          <a:p>
            <a:r>
              <a:rPr lang="en-US" b="1" dirty="0">
                <a:latin typeface="+mj-lt"/>
              </a:rPr>
              <a:t>Management Tools </a:t>
            </a:r>
            <a:r>
              <a:rPr lang="en-US" dirty="0">
                <a:latin typeface="+mj-lt"/>
              </a:rPr>
              <a:t>- </a:t>
            </a:r>
            <a:r>
              <a:rPr lang="en-US" sz="1600" dirty="0">
                <a:latin typeface="+mj-lt"/>
              </a:rPr>
              <a:t>Aids you to manage the applications and resources</a:t>
            </a:r>
            <a:r>
              <a:rPr lang="en-US" dirty="0">
                <a:latin typeface="+mj-lt"/>
              </a:rPr>
              <a:t>.</a:t>
            </a:r>
          </a:p>
          <a:p>
            <a:r>
              <a:rPr lang="en-US" b="1" dirty="0">
                <a:latin typeface="+mj-lt"/>
              </a:rPr>
              <a:t>Security and Compliance</a:t>
            </a:r>
            <a:r>
              <a:rPr lang="en-US" dirty="0">
                <a:latin typeface="+mj-lt"/>
              </a:rPr>
              <a:t> - </a:t>
            </a:r>
            <a:r>
              <a:rPr lang="en-US" sz="1600" dirty="0">
                <a:latin typeface="+mj-lt"/>
              </a:rPr>
              <a:t>Allows customers to know the proficient controls at AWS to maintain data protection and security in the cloud.</a:t>
            </a:r>
          </a:p>
          <a:p>
            <a:r>
              <a:rPr lang="en-US" b="1" dirty="0">
                <a:latin typeface="+mj-lt"/>
              </a:rPr>
              <a:t>Messaging</a:t>
            </a:r>
            <a:r>
              <a:rPr lang="en-US" dirty="0">
                <a:latin typeface="+mj-lt"/>
              </a:rPr>
              <a:t> - </a:t>
            </a:r>
            <a:r>
              <a:rPr lang="en-US" sz="1600" dirty="0">
                <a:latin typeface="+mj-lt"/>
              </a:rPr>
              <a:t>Provides several messaging services and tools with diverse abilities.</a:t>
            </a:r>
          </a:p>
          <a:p>
            <a:r>
              <a:rPr lang="en-US" b="1" dirty="0">
                <a:latin typeface="+mj-lt"/>
              </a:rPr>
              <a:t>Application Services </a:t>
            </a:r>
            <a:r>
              <a:rPr lang="en-US" dirty="0">
                <a:latin typeface="+mj-lt"/>
              </a:rPr>
              <a:t>- </a:t>
            </a:r>
            <a:r>
              <a:rPr lang="en-US" sz="1600" dirty="0">
                <a:latin typeface="+mj-lt"/>
              </a:rPr>
              <a:t>Offers a plethora of managed services for use with applications such as converting digital media into different formats, including search to your website, and hosting streaming application.</a:t>
            </a:r>
            <a:br>
              <a:rPr lang="en-IN" dirty="0">
                <a:latin typeface="+mj-lt"/>
              </a:rPr>
            </a:br>
            <a:endParaRPr lang="en-IN" dirty="0">
              <a:latin typeface="+mj-lt"/>
            </a:endParaRPr>
          </a:p>
        </p:txBody>
      </p:sp>
    </p:spTree>
    <p:extLst>
      <p:ext uri="{BB962C8B-B14F-4D97-AF65-F5344CB8AC3E}">
        <p14:creationId xmlns:p14="http://schemas.microsoft.com/office/powerpoint/2010/main" val="728938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1132</Words>
  <Application>Microsoft Office PowerPoint</Application>
  <PresentationFormat>Widescreen</PresentationFormat>
  <Paragraphs>124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AmazonEmberLight</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Reddy</dc:creator>
  <cp:lastModifiedBy>Prakash Reddy</cp:lastModifiedBy>
  <cp:revision>36</cp:revision>
  <dcterms:created xsi:type="dcterms:W3CDTF">2021-06-14T06:52:34Z</dcterms:created>
  <dcterms:modified xsi:type="dcterms:W3CDTF">2021-06-15T05:40:52Z</dcterms:modified>
</cp:coreProperties>
</file>