
<file path=[Content_Types].xml><?xml version="1.0" encoding="utf-8"?>
<Types xmlns="http://schemas.openxmlformats.org/package/2006/content-types">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73" r:id="rId5"/>
    <p:sldId id="257" r:id="rId6"/>
    <p:sldId id="283" r:id="rId7"/>
    <p:sldId id="274" r:id="rId8"/>
    <p:sldId id="280" r:id="rId9"/>
    <p:sldId id="277" r:id="rId10"/>
    <p:sldId id="278" r:id="rId11"/>
    <p:sldId id="281" r:id="rId12"/>
    <p:sldId id="282" r:id="rId13"/>
    <p:sldId id="258" r:id="rId14"/>
    <p:sldId id="259" r:id="rId15"/>
    <p:sldId id="260" r:id="rId16"/>
    <p:sldId id="261" r:id="rId17"/>
    <p:sldId id="262" r:id="rId18"/>
    <p:sldId id="264" r:id="rId19"/>
    <p:sldId id="265" r:id="rId20"/>
    <p:sldId id="266" r:id="rId21"/>
    <p:sldId id="267" r:id="rId22"/>
    <p:sldId id="268" r:id="rId23"/>
    <p:sldId id="269" r:id="rId24"/>
    <p:sldId id="270" r:id="rId25"/>
    <p:sldId id="271" r:id="rId26"/>
    <p:sldId id="272" r:id="rId27"/>
  </p:sldIdLst>
  <p:sldSz cx="9144000" cy="5143500"/>
  <p:notesSz cx="6858000" cy="9144000"/>
  <p:embeddedFontLst>
    <p:embeddedFont>
      <p:font typeface="Nunito"/>
      <p:regular r:id="rId31"/>
    </p:embeddedFont>
    <p:embeddedFont>
      <p:font typeface="Calibri" panose="020F0502020204030204"/>
      <p:regular r:id="rId32"/>
    </p:embeddedFont>
    <p:embeddedFont>
      <p:font typeface="Georgia" panose="02040502050405020303"/>
      <p:regular r:id="rId33"/>
    </p:embeddedFont>
    <p:embeddedFont>
      <p:font typeface="Roboto" panose="0200000000000000000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53"/>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g135de0b58ba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35de0b58ba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135a965e60e_0_35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35a965e60e_0_3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135de0b58ba_1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35de0b58ba_1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g135de0b58ba_8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35de0b58ba_8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g135de0b58ba_4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35de0b58ba_4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135de0b58ba_8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35de0b58ba_8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g135a965e60e_0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35a965e60e_0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135a965e60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35a965e60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g135a965e60e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35a965e60e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135a965e60e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35a965e60e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135a965e60e_0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35a965e60e_0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135a965e60e_0_3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5a965e60e_0_3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135a965e60e_0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5a965e60e_0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135a965e60e_0_3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35a965e60e_0_3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135a965e60e_0_3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35a965e60e_0_3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6"/>
        </a:solidFill>
        <a:effectLst/>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 name="Google Shape;34;p2"/>
          <p:cNvSpPr txBox="1"/>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9" name="Google Shape;119;p11"/>
          <p:cNvSpPr txBox="1"/>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p:txBody>
      </p:sp>
      <p:sp>
        <p:nvSpPr>
          <p:cNvPr id="121" name="Google Shape;121;p11"/>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2" name="Shape 122"/>
        <p:cNvGrpSpPr/>
        <p:nvPr/>
      </p:nvGrpSpPr>
      <p:grpSpPr>
        <a:xfrm>
          <a:off x="0" y="0"/>
          <a:ext cx="0" cy="0"/>
          <a:chOff x="0" y="0"/>
          <a:chExt cx="0" cy="0"/>
        </a:xfrm>
      </p:grpSpPr>
      <p:sp>
        <p:nvSpPr>
          <p:cNvPr id="123" name="Google Shape;123;p12"/>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dk2"/>
        </a:solidFill>
        <a:effectLst/>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5" name="Google Shape;55;p4"/>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2"/>
        </a:solidFill>
        <a:effectLst/>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5"/>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2" name="Google Shape;62;p5"/>
          <p:cNvSpPr txBox="1"/>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3" name="Google Shape;63;p5"/>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2"/>
        </a:solidFill>
        <a:effectLst/>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6"/>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txBox="1"/>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76" name="Google Shape;76;p7"/>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3" name="Google Shape;93;p8"/>
          <p:cNvSpPr txBox="1"/>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txBox="1"/>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102" name="Google Shape;102;p9"/>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10"/>
          <p:cNvSpPr txBox="1"/>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p:txBody>
      </p:sp>
      <p:sp>
        <p:nvSpPr>
          <p:cNvPr id="108" name="Google Shape;108;p10"/>
          <p:cNvSpPr txBox="1"/>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panose="020F0502020204030204"/>
              <a:buChar char="●"/>
              <a:defRPr sz="1300">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2pPr>
            <a:lvl3pPr marL="1371600" lvl="2"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3pPr>
            <a:lvl4pPr marL="1828800" lvl="3"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4pPr>
            <a:lvl5pPr marL="2286000" lvl="4"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5pPr>
            <a:lvl6pPr marL="2743200" lvl="5"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6pPr>
            <a:lvl7pPr marL="3200400" lvl="6"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7pPr>
            <a:lvl8pPr marL="3657600" lvl="7"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8pPr>
            <a:lvl9pPr marL="4114800" lvl="8"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emf"/></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31.png"/><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3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1"/>
          <a:stretch>
            <a:fillRect/>
          </a:stretch>
        </p:blipFill>
        <p:spPr>
          <a:xfrm>
            <a:off x="180975" y="183695"/>
            <a:ext cx="8781876" cy="4776924"/>
          </a:xfrm>
          <a:prstGeom prst="rect">
            <a:avLst/>
          </a:prstGeom>
          <a:noFill/>
          <a:ln>
            <a:noFill/>
          </a:ln>
        </p:spPr>
      </p:pic>
      <p:sp>
        <p:nvSpPr>
          <p:cNvPr id="129" name="Google Shape;129;p13"/>
          <p:cNvSpPr txBox="1"/>
          <p:nvPr>
            <p:ph type="ctrTitle"/>
          </p:nvPr>
        </p:nvSpPr>
        <p:spPr>
          <a:xfrm>
            <a:off x="-94375" y="1779150"/>
            <a:ext cx="4184100" cy="79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solidFill>
                  <a:schemeClr val="dk1"/>
                </a:solidFill>
              </a:rPr>
              <a:t>INTERNSHIP</a:t>
            </a:r>
            <a:endParaRPr>
              <a:solidFill>
                <a:schemeClr val="dk1"/>
              </a:solidFill>
            </a:endParaRPr>
          </a:p>
        </p:txBody>
      </p:sp>
      <p:sp>
        <p:nvSpPr>
          <p:cNvPr id="2" name="Text Box 1"/>
          <p:cNvSpPr txBox="1"/>
          <p:nvPr/>
        </p:nvSpPr>
        <p:spPr>
          <a:xfrm>
            <a:off x="586105" y="3308985"/>
            <a:ext cx="5649595" cy="1383665"/>
          </a:xfrm>
          <a:prstGeom prst="rect">
            <a:avLst/>
          </a:prstGeom>
          <a:noFill/>
        </p:spPr>
        <p:txBody>
          <a:bodyPr wrap="square" rtlCol="0">
            <a:spAutoFit/>
          </a:bodyPr>
          <a:p>
            <a:r>
              <a:rPr lang="en-US" sz="2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By</a:t>
            </a:r>
            <a:endParaRPr lang="en-US" sz="2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r>
              <a:rPr lang="en-US" sz="2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Kadiyala P B Rohit Bharadwaj</a:t>
            </a:r>
            <a:endParaRPr lang="en-US" sz="2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r>
              <a:rPr lang="en-US" sz="2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1219101313006</a:t>
            </a:r>
            <a:endParaRPr lang="en-US" sz="28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a:t>TASK-2</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41" name="Shape 141"/>
        <p:cNvGrpSpPr/>
        <p:nvPr/>
      </p:nvGrpSpPr>
      <p:grpSpPr>
        <a:xfrm>
          <a:off x="0" y="0"/>
          <a:ext cx="0" cy="0"/>
          <a:chOff x="0" y="0"/>
          <a:chExt cx="0" cy="0"/>
        </a:xfrm>
      </p:grpSpPr>
      <p:sp>
        <p:nvSpPr>
          <p:cNvPr id="142" name="Google Shape;142;p15"/>
          <p:cNvSpPr txBox="1"/>
          <p:nvPr>
            <p:ph type="title"/>
          </p:nvPr>
        </p:nvSpPr>
        <p:spPr>
          <a:xfrm>
            <a:off x="351375" y="460713"/>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Neo4j</a:t>
            </a:r>
            <a:endParaRPr lang="en-GB"/>
          </a:p>
        </p:txBody>
      </p:sp>
      <p:sp>
        <p:nvSpPr>
          <p:cNvPr id="143" name="Google Shape;143;p15"/>
          <p:cNvSpPr txBox="1"/>
          <p:nvPr>
            <p:ph type="body" idx="1"/>
          </p:nvPr>
        </p:nvSpPr>
        <p:spPr>
          <a:xfrm>
            <a:off x="351375" y="1127525"/>
            <a:ext cx="7505700" cy="2448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1018"/>
              <a:buNone/>
            </a:pPr>
            <a:r>
              <a:rPr lang="en-GB" sz="1810">
                <a:solidFill>
                  <a:srgbClr val="000000"/>
                </a:solidFill>
              </a:rPr>
              <a:t>Neo4j is a graph database management system developed by Neo4j, Inc. Neo4j delivers the lightning-fast read and write performance you need, while still protecting your data integrity. It is the only enterprise-strength graph database that combines native graph storage, scalable architecture optimized for speed, and ACID compliance to ensure predictability of relationship-based queries.</a:t>
            </a:r>
            <a:endParaRPr sz="1810">
              <a:solidFill>
                <a:srgbClr val="000000"/>
              </a:solidFill>
            </a:endParaRPr>
          </a:p>
          <a:p>
            <a:pPr marL="0" lvl="0" indent="0" algn="l" rtl="0">
              <a:lnSpc>
                <a:spcPct val="95000"/>
              </a:lnSpc>
              <a:spcBef>
                <a:spcPts val="1200"/>
              </a:spcBef>
              <a:spcAft>
                <a:spcPts val="0"/>
              </a:spcAft>
              <a:buSzPts val="1018"/>
              <a:buNone/>
            </a:pPr>
            <a:endParaRPr sz="1810">
              <a:solidFill>
                <a:schemeClr val="dk1"/>
              </a:solidFill>
            </a:endParaRPr>
          </a:p>
          <a:p>
            <a:pPr marL="0" lvl="0" indent="0" algn="l" rtl="0">
              <a:lnSpc>
                <a:spcPct val="95000"/>
              </a:lnSpc>
              <a:spcBef>
                <a:spcPts val="1200"/>
              </a:spcBef>
              <a:spcAft>
                <a:spcPts val="1200"/>
              </a:spcAft>
              <a:buSzPts val="1018"/>
              <a:buNone/>
            </a:pPr>
            <a:r>
              <a:rPr lang="en-GB" sz="1810">
                <a:solidFill>
                  <a:srgbClr val="000000"/>
                </a:solidFill>
              </a:rPr>
              <a:t>Neo4j is Created by </a:t>
            </a:r>
            <a:r>
              <a:rPr lang="en-GB" sz="1995" b="1">
                <a:solidFill>
                  <a:srgbClr val="000000"/>
                </a:solidFill>
              </a:rPr>
              <a:t>Emil Eifrem</a:t>
            </a:r>
            <a:endParaRPr sz="2460">
              <a:solidFill>
                <a:srgbClr val="000000"/>
              </a:solidFill>
            </a:endParaRPr>
          </a:p>
        </p:txBody>
      </p:sp>
      <p:pic>
        <p:nvPicPr>
          <p:cNvPr id="144" name="Google Shape;144;p15"/>
          <p:cNvPicPr preferRelativeResize="0"/>
          <p:nvPr/>
        </p:nvPicPr>
        <p:blipFill>
          <a:blip r:embed="rId1"/>
          <a:stretch>
            <a:fillRect/>
          </a:stretch>
        </p:blipFill>
        <p:spPr>
          <a:xfrm>
            <a:off x="5332250" y="3004325"/>
            <a:ext cx="1752650" cy="1847675"/>
          </a:xfrm>
          <a:prstGeom prst="rect">
            <a:avLst/>
          </a:prstGeom>
          <a:noFill/>
          <a:ln>
            <a:noFill/>
          </a:ln>
        </p:spPr>
      </p:pic>
      <p:pic>
        <p:nvPicPr>
          <p:cNvPr id="145" name="Google Shape;145;p15"/>
          <p:cNvPicPr preferRelativeResize="0"/>
          <p:nvPr/>
        </p:nvPicPr>
        <p:blipFill>
          <a:blip r:embed="rId2"/>
          <a:stretch>
            <a:fillRect/>
          </a:stretch>
        </p:blipFill>
        <p:spPr>
          <a:xfrm>
            <a:off x="7285300" y="3082950"/>
            <a:ext cx="1526625" cy="17690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49" name="Shape 149"/>
        <p:cNvGrpSpPr/>
        <p:nvPr/>
      </p:nvGrpSpPr>
      <p:grpSpPr>
        <a:xfrm>
          <a:off x="0" y="0"/>
          <a:ext cx="0" cy="0"/>
          <a:chOff x="0" y="0"/>
          <a:chExt cx="0" cy="0"/>
        </a:xfrm>
      </p:grpSpPr>
      <p:sp>
        <p:nvSpPr>
          <p:cNvPr id="150" name="Google Shape;150;p16"/>
          <p:cNvSpPr txBox="1"/>
          <p:nvPr>
            <p:ph type="title"/>
          </p:nvPr>
        </p:nvSpPr>
        <p:spPr>
          <a:xfrm>
            <a:off x="583200" y="405175"/>
            <a:ext cx="7505700" cy="554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Use Cases for Neo4j</a:t>
            </a:r>
            <a:endParaRPr lang="en-GB"/>
          </a:p>
        </p:txBody>
      </p:sp>
      <p:sp>
        <p:nvSpPr>
          <p:cNvPr id="151" name="Google Shape;151;p16"/>
          <p:cNvSpPr txBox="1"/>
          <p:nvPr>
            <p:ph type="body" idx="1"/>
          </p:nvPr>
        </p:nvSpPr>
        <p:spPr>
          <a:xfrm>
            <a:off x="583200" y="1046975"/>
            <a:ext cx="7505700" cy="34989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SzPts val="2500"/>
              <a:buChar char="●"/>
            </a:pPr>
            <a:r>
              <a:rPr lang="en-GB" sz="2500"/>
              <a:t>Realtime Recommendations</a:t>
            </a:r>
            <a:endParaRPr sz="2500"/>
          </a:p>
          <a:p>
            <a:pPr marL="457200" lvl="0" indent="-387350" algn="l" rtl="0">
              <a:spcBef>
                <a:spcPts val="0"/>
              </a:spcBef>
              <a:spcAft>
                <a:spcPts val="0"/>
              </a:spcAft>
              <a:buSzPts val="2500"/>
              <a:buChar char="●"/>
            </a:pPr>
            <a:r>
              <a:rPr lang="en-GB" sz="2500"/>
              <a:t>Master Data Management</a:t>
            </a:r>
            <a:endParaRPr sz="2500"/>
          </a:p>
          <a:p>
            <a:pPr marL="457200" lvl="0" indent="-387350" algn="l" rtl="0">
              <a:spcBef>
                <a:spcPts val="0"/>
              </a:spcBef>
              <a:spcAft>
                <a:spcPts val="0"/>
              </a:spcAft>
              <a:buSzPts val="2500"/>
              <a:buChar char="●"/>
            </a:pPr>
            <a:r>
              <a:rPr lang="en-GB" sz="2500"/>
              <a:t>Fraud</a:t>
            </a:r>
            <a:r>
              <a:rPr lang="en-GB" sz="2500"/>
              <a:t> Detection</a:t>
            </a:r>
            <a:endParaRPr sz="2500"/>
          </a:p>
          <a:p>
            <a:pPr marL="457200" lvl="0" indent="-387350" algn="l" rtl="0">
              <a:spcBef>
                <a:spcPts val="0"/>
              </a:spcBef>
              <a:spcAft>
                <a:spcPts val="0"/>
              </a:spcAft>
              <a:buSzPts val="2500"/>
              <a:buChar char="●"/>
            </a:pPr>
            <a:r>
              <a:rPr lang="en-GB" sz="2500"/>
              <a:t>Graph Based Search</a:t>
            </a:r>
            <a:endParaRPr sz="2500"/>
          </a:p>
          <a:p>
            <a:pPr marL="457200" lvl="0" indent="-387350" algn="l" rtl="0">
              <a:spcBef>
                <a:spcPts val="0"/>
              </a:spcBef>
              <a:spcAft>
                <a:spcPts val="0"/>
              </a:spcAft>
              <a:buSzPts val="2500"/>
              <a:buChar char="●"/>
            </a:pPr>
            <a:r>
              <a:rPr lang="en-GB" sz="2500"/>
              <a:t>Network and IT Operations</a:t>
            </a:r>
            <a:endParaRPr sz="2500"/>
          </a:p>
          <a:p>
            <a:pPr marL="457200" lvl="0" indent="-387350" algn="l" rtl="0">
              <a:spcBef>
                <a:spcPts val="0"/>
              </a:spcBef>
              <a:spcAft>
                <a:spcPts val="0"/>
              </a:spcAft>
              <a:buSzPts val="2500"/>
              <a:buChar char="●"/>
            </a:pPr>
            <a:r>
              <a:rPr lang="en-GB" sz="2500"/>
              <a:t>Identity and Access Management</a:t>
            </a:r>
            <a:endParaRPr sz="2500"/>
          </a:p>
        </p:txBody>
      </p:sp>
      <p:pic>
        <p:nvPicPr>
          <p:cNvPr id="152" name="Google Shape;152;p16"/>
          <p:cNvPicPr preferRelativeResize="0"/>
          <p:nvPr/>
        </p:nvPicPr>
        <p:blipFill>
          <a:blip r:embed="rId1"/>
          <a:stretch>
            <a:fillRect/>
          </a:stretch>
        </p:blipFill>
        <p:spPr>
          <a:xfrm>
            <a:off x="5002550" y="1204275"/>
            <a:ext cx="3611898" cy="20317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56" name="Shape 156"/>
        <p:cNvGrpSpPr/>
        <p:nvPr/>
      </p:nvGrpSpPr>
      <p:grpSpPr>
        <a:xfrm>
          <a:off x="0" y="0"/>
          <a:ext cx="0" cy="0"/>
          <a:chOff x="0" y="0"/>
          <a:chExt cx="0" cy="0"/>
        </a:xfrm>
      </p:grpSpPr>
      <p:sp>
        <p:nvSpPr>
          <p:cNvPr id="157" name="Google Shape;157;p17"/>
          <p:cNvSpPr txBox="1"/>
          <p:nvPr>
            <p:ph type="title"/>
          </p:nvPr>
        </p:nvSpPr>
        <p:spPr>
          <a:xfrm>
            <a:off x="630400" y="279350"/>
            <a:ext cx="7505700" cy="64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Graph Database </a:t>
            </a:r>
            <a:endParaRPr lang="en-GB"/>
          </a:p>
        </p:txBody>
      </p:sp>
      <p:sp>
        <p:nvSpPr>
          <p:cNvPr id="158" name="Google Shape;158;p17"/>
          <p:cNvSpPr txBox="1"/>
          <p:nvPr>
            <p:ph type="body" idx="1"/>
          </p:nvPr>
        </p:nvSpPr>
        <p:spPr>
          <a:xfrm>
            <a:off x="819150" y="1022400"/>
            <a:ext cx="7674600" cy="3539100"/>
          </a:xfrm>
          <a:prstGeom prst="rect">
            <a:avLst/>
          </a:prstGeom>
        </p:spPr>
        <p:txBody>
          <a:bodyPr spcFirstLastPara="1" wrap="square" lIns="91425" tIns="91425" rIns="91425" bIns="91425" anchor="t" anchorCtr="0">
            <a:normAutofit fontScale="25000" lnSpcReduction="20000"/>
          </a:bodyPr>
          <a:lstStyle/>
          <a:p>
            <a:pPr marL="457200" lvl="0" indent="-342900" algn="l" rtl="0">
              <a:spcBef>
                <a:spcPts val="1200"/>
              </a:spcBef>
              <a:spcAft>
                <a:spcPts val="0"/>
              </a:spcAft>
              <a:buClr>
                <a:srgbClr val="000000"/>
              </a:buClr>
              <a:buSzPct val="100000"/>
              <a:buFont typeface="Georgia" panose="02040502050405020303"/>
              <a:buChar char="●"/>
            </a:pPr>
            <a:r>
              <a:rPr lang="en-GB" sz="7200">
                <a:solidFill>
                  <a:srgbClr val="000000"/>
                </a:solidFill>
                <a:latin typeface="Georgia" panose="02040502050405020303"/>
                <a:ea typeface="Georgia" panose="02040502050405020303"/>
                <a:cs typeface="Georgia" panose="02040502050405020303"/>
                <a:sym typeface="Georgia" panose="02040502050405020303"/>
              </a:rPr>
              <a:t>A graph database stores nodes and relationships instead of tables, or documents</a:t>
            </a:r>
            <a:endParaRPr sz="7200">
              <a:solidFill>
                <a:srgbClr val="000000"/>
              </a:solidFill>
              <a:latin typeface="Georgia" panose="02040502050405020303"/>
              <a:ea typeface="Georgia" panose="02040502050405020303"/>
              <a:cs typeface="Georgia" panose="02040502050405020303"/>
              <a:sym typeface="Georgia" panose="02040502050405020303"/>
            </a:endParaRPr>
          </a:p>
          <a:p>
            <a:pPr marL="457200" lvl="0" indent="-342900" algn="l" rtl="0">
              <a:spcBef>
                <a:spcPts val="0"/>
              </a:spcBef>
              <a:spcAft>
                <a:spcPts val="0"/>
              </a:spcAft>
              <a:buClr>
                <a:srgbClr val="000000"/>
              </a:buClr>
              <a:buSzPct val="100000"/>
              <a:buFont typeface="Georgia" panose="02040502050405020303"/>
              <a:buChar char="●"/>
            </a:pPr>
            <a:r>
              <a:rPr lang="en-GB" sz="7200">
                <a:solidFill>
                  <a:srgbClr val="000000"/>
                </a:solidFill>
                <a:latin typeface="Georgia" panose="02040502050405020303"/>
                <a:ea typeface="Georgia" panose="02040502050405020303"/>
                <a:cs typeface="Georgia" panose="02040502050405020303"/>
                <a:sym typeface="Georgia" panose="02040502050405020303"/>
              </a:rPr>
              <a:t>Data is stored just like you might sketch ideas on a whiteboard. Your data is stored</a:t>
            </a:r>
            <a:r>
              <a:rPr lang="en-GB" sz="7200">
                <a:solidFill>
                  <a:srgbClr val="000000"/>
                </a:solidFill>
                <a:latin typeface="Georgia" panose="02040502050405020303"/>
                <a:ea typeface="Georgia" panose="02040502050405020303"/>
                <a:cs typeface="Georgia" panose="02040502050405020303"/>
                <a:sym typeface="Georgia" panose="02040502050405020303"/>
              </a:rPr>
              <a:t> </a:t>
            </a:r>
            <a:r>
              <a:rPr lang="en-GB" sz="7200">
                <a:solidFill>
                  <a:srgbClr val="000000"/>
                </a:solidFill>
                <a:latin typeface="Georgia" panose="02040502050405020303"/>
                <a:ea typeface="Georgia" panose="02040502050405020303"/>
                <a:cs typeface="Georgia" panose="02040502050405020303"/>
                <a:sym typeface="Georgia" panose="02040502050405020303"/>
              </a:rPr>
              <a:t>without restricting it to a </a:t>
            </a:r>
            <a:r>
              <a:rPr lang="en-GB" sz="7200">
                <a:solidFill>
                  <a:srgbClr val="000000"/>
                </a:solidFill>
                <a:latin typeface="Georgia" panose="02040502050405020303"/>
                <a:ea typeface="Georgia" panose="02040502050405020303"/>
                <a:cs typeface="Georgia" panose="02040502050405020303"/>
                <a:sym typeface="Georgia" panose="02040502050405020303"/>
              </a:rPr>
              <a:t>predefined</a:t>
            </a:r>
            <a:r>
              <a:rPr lang="en-GB" sz="7200">
                <a:solidFill>
                  <a:srgbClr val="000000"/>
                </a:solidFill>
                <a:latin typeface="Georgia" panose="02040502050405020303"/>
                <a:ea typeface="Georgia" panose="02040502050405020303"/>
                <a:cs typeface="Georgia" panose="02040502050405020303"/>
                <a:sym typeface="Georgia" panose="02040502050405020303"/>
              </a:rPr>
              <a:t> model, allowing a very flexible way of thinking about and using it.</a:t>
            </a:r>
            <a:endParaRPr sz="7200">
              <a:solidFill>
                <a:srgbClr val="000000"/>
              </a:solidFill>
              <a:latin typeface="Georgia" panose="02040502050405020303"/>
              <a:ea typeface="Georgia" panose="02040502050405020303"/>
              <a:cs typeface="Georgia" panose="02040502050405020303"/>
              <a:sym typeface="Georgia" panose="02040502050405020303"/>
            </a:endParaRPr>
          </a:p>
          <a:p>
            <a:pPr marL="457200" lvl="0" indent="-342900" algn="l" rtl="0">
              <a:spcBef>
                <a:spcPts val="0"/>
              </a:spcBef>
              <a:spcAft>
                <a:spcPts val="0"/>
              </a:spcAft>
              <a:buClr>
                <a:srgbClr val="000000"/>
              </a:buClr>
              <a:buSzPct val="100000"/>
              <a:buChar char="●"/>
            </a:pPr>
            <a:r>
              <a:rPr lang="en-GB" sz="7200">
                <a:solidFill>
                  <a:srgbClr val="000000"/>
                </a:solidFill>
              </a:rPr>
              <a:t> </a:t>
            </a:r>
            <a:r>
              <a:rPr lang="en-GB" sz="7200">
                <a:solidFill>
                  <a:srgbClr val="000000"/>
                </a:solidFill>
                <a:latin typeface="Arial" panose="020B0604020202020204"/>
                <a:ea typeface="Arial" panose="020B0604020202020204"/>
                <a:cs typeface="Arial" panose="020B0604020202020204"/>
                <a:sym typeface="Arial" panose="020B0604020202020204"/>
              </a:rPr>
              <a:t> </a:t>
            </a:r>
            <a:r>
              <a:rPr lang="en-GB" sz="7200">
                <a:solidFill>
                  <a:srgbClr val="000000"/>
                </a:solidFill>
                <a:latin typeface="Georgia" panose="02040502050405020303"/>
                <a:ea typeface="Georgia" panose="02040502050405020303"/>
                <a:cs typeface="Georgia" panose="02040502050405020303"/>
                <a:sym typeface="Georgia" panose="02040502050405020303"/>
              </a:rPr>
              <a:t>A graph database is a kind of NoSQL database that uses graph structures with nodes, edges, and properties to represent and store information.</a:t>
            </a:r>
            <a:endParaRPr sz="7200">
              <a:solidFill>
                <a:srgbClr val="000000"/>
              </a:solidFill>
              <a:latin typeface="Georgia" panose="02040502050405020303"/>
              <a:ea typeface="Georgia" panose="02040502050405020303"/>
              <a:cs typeface="Georgia" panose="02040502050405020303"/>
              <a:sym typeface="Georgia" panose="02040502050405020303"/>
            </a:endParaRPr>
          </a:p>
          <a:p>
            <a:pPr marL="457200" lvl="0" indent="-342900" algn="l" rtl="0">
              <a:spcBef>
                <a:spcPts val="0"/>
              </a:spcBef>
              <a:spcAft>
                <a:spcPts val="0"/>
              </a:spcAft>
              <a:buClr>
                <a:srgbClr val="000000"/>
              </a:buClr>
              <a:buSzPct val="100000"/>
              <a:buFont typeface="Georgia" panose="02040502050405020303"/>
              <a:buChar char="●"/>
            </a:pPr>
            <a:r>
              <a:rPr lang="en-GB" sz="7200">
                <a:solidFill>
                  <a:srgbClr val="000000"/>
                </a:solidFill>
                <a:latin typeface="Georgia" panose="02040502050405020303"/>
                <a:ea typeface="Georgia" panose="02040502050405020303"/>
                <a:cs typeface="Georgia" panose="02040502050405020303"/>
                <a:sym typeface="Georgia" panose="02040502050405020303"/>
              </a:rPr>
              <a:t> General graph databases that can store any graph are distinct from specialized graph databases such as triplestores and network databases.</a:t>
            </a:r>
            <a:endParaRPr sz="7200">
              <a:solidFill>
                <a:srgbClr val="000000"/>
              </a:solidFill>
              <a:latin typeface="Georgia" panose="02040502050405020303"/>
              <a:ea typeface="Georgia" panose="02040502050405020303"/>
              <a:cs typeface="Georgia" panose="02040502050405020303"/>
              <a:sym typeface="Georgia" panose="02040502050405020303"/>
            </a:endParaRPr>
          </a:p>
          <a:p>
            <a:pPr marL="0" lvl="0" indent="0" algn="l" rtl="0">
              <a:spcBef>
                <a:spcPts val="1200"/>
              </a:spcBef>
              <a:spcAft>
                <a:spcPts val="1200"/>
              </a:spcAft>
              <a:buNone/>
            </a:p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62" name="Shape 162"/>
        <p:cNvGrpSpPr/>
        <p:nvPr/>
      </p:nvGrpSpPr>
      <p:grpSpPr>
        <a:xfrm>
          <a:off x="0" y="0"/>
          <a:ext cx="0" cy="0"/>
          <a:chOff x="0" y="0"/>
          <a:chExt cx="0" cy="0"/>
        </a:xfrm>
      </p:grpSpPr>
      <p:sp>
        <p:nvSpPr>
          <p:cNvPr id="163" name="Google Shape;163;p18"/>
          <p:cNvSpPr txBox="1"/>
          <p:nvPr>
            <p:ph type="title"/>
          </p:nvPr>
        </p:nvSpPr>
        <p:spPr>
          <a:xfrm>
            <a:off x="646125" y="483825"/>
            <a:ext cx="7505700" cy="633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Knowledge</a:t>
            </a:r>
            <a:r>
              <a:rPr lang="en-GB"/>
              <a:t> Graph</a:t>
            </a:r>
            <a:endParaRPr lang="en-GB"/>
          </a:p>
        </p:txBody>
      </p:sp>
      <p:sp>
        <p:nvSpPr>
          <p:cNvPr id="164" name="Google Shape;164;p18"/>
          <p:cNvSpPr txBox="1"/>
          <p:nvPr>
            <p:ph type="body" idx="1"/>
          </p:nvPr>
        </p:nvSpPr>
        <p:spPr>
          <a:xfrm>
            <a:off x="567475" y="1033175"/>
            <a:ext cx="7505700" cy="3591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000000"/>
              </a:buClr>
              <a:buSzPts val="1600"/>
              <a:buFont typeface="Georgia" panose="02040502050405020303"/>
              <a:buChar char="●"/>
            </a:pPr>
            <a:r>
              <a:rPr lang="en-GB" sz="1600">
                <a:solidFill>
                  <a:srgbClr val="000000"/>
                </a:solidFill>
                <a:highlight>
                  <a:srgbClr val="FFFFFF"/>
                </a:highlight>
                <a:latin typeface="Georgia" panose="02040502050405020303"/>
                <a:ea typeface="Georgia" panose="02040502050405020303"/>
                <a:cs typeface="Georgia" panose="02040502050405020303"/>
                <a:sym typeface="Georgia" panose="02040502050405020303"/>
              </a:rPr>
              <a:t>A knowledge graph, also known as a semantic network, represents a network of real-world entities—i.e. objects, events, situations, or concepts and illustrates the relationship between them. </a:t>
            </a:r>
            <a:endParaRPr sz="1600">
              <a:solidFill>
                <a:srgbClr val="000000"/>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1200"/>
              </a:spcBef>
              <a:spcAft>
                <a:spcPts val="0"/>
              </a:spcAft>
              <a:buNone/>
            </a:pPr>
            <a:endParaRPr sz="1600">
              <a:solidFill>
                <a:srgbClr val="000000"/>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330200" algn="l" rtl="0">
              <a:spcBef>
                <a:spcPts val="1200"/>
              </a:spcBef>
              <a:spcAft>
                <a:spcPts val="0"/>
              </a:spcAft>
              <a:buClr>
                <a:srgbClr val="000000"/>
              </a:buClr>
              <a:buSzPts val="1600"/>
              <a:buFont typeface="Georgia" panose="02040502050405020303"/>
              <a:buChar char="●"/>
            </a:pPr>
            <a:r>
              <a:rPr lang="en-GB" sz="1600">
                <a:solidFill>
                  <a:srgbClr val="000000"/>
                </a:solidFill>
                <a:highlight>
                  <a:srgbClr val="FFFFFF"/>
                </a:highlight>
                <a:latin typeface="Georgia" panose="02040502050405020303"/>
                <a:ea typeface="Georgia" panose="02040502050405020303"/>
                <a:cs typeface="Georgia" panose="02040502050405020303"/>
                <a:sym typeface="Georgia" panose="02040502050405020303"/>
              </a:rPr>
              <a:t>This information is usually stored in a graph database and visualized as a graph structure, prompting the term knowledge “graph.”</a:t>
            </a:r>
            <a:endParaRPr sz="1600">
              <a:solidFill>
                <a:srgbClr val="000000"/>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0" algn="l" rtl="0">
              <a:spcBef>
                <a:spcPts val="1200"/>
              </a:spcBef>
              <a:spcAft>
                <a:spcPts val="0"/>
              </a:spcAft>
              <a:buNone/>
            </a:pPr>
            <a:endParaRPr sz="1600">
              <a:solidFill>
                <a:srgbClr val="000000"/>
              </a:solidFill>
              <a:highlight>
                <a:srgbClr val="FFFFFF"/>
              </a:highlight>
              <a:latin typeface="Georgia" panose="02040502050405020303"/>
              <a:ea typeface="Georgia" panose="02040502050405020303"/>
              <a:cs typeface="Georgia" panose="02040502050405020303"/>
              <a:sym typeface="Georgia" panose="02040502050405020303"/>
            </a:endParaRPr>
          </a:p>
          <a:p>
            <a:pPr marL="457200" lvl="0" indent="-330200" algn="l" rtl="0">
              <a:spcBef>
                <a:spcPts val="1200"/>
              </a:spcBef>
              <a:spcAft>
                <a:spcPts val="0"/>
              </a:spcAft>
              <a:buClr>
                <a:srgbClr val="000000"/>
              </a:buClr>
              <a:buSzPts val="1600"/>
              <a:buFont typeface="Georgia" panose="02040502050405020303"/>
              <a:buChar char="●"/>
            </a:pPr>
            <a:r>
              <a:rPr lang="en-GB" sz="1600">
                <a:solidFill>
                  <a:srgbClr val="000000"/>
                </a:solidFill>
                <a:highlight>
                  <a:srgbClr val="FFFFFF"/>
                </a:highlight>
                <a:latin typeface="Georgia" panose="02040502050405020303"/>
                <a:ea typeface="Georgia" panose="02040502050405020303"/>
                <a:cs typeface="Georgia" panose="02040502050405020303"/>
                <a:sym typeface="Georgia" panose="02040502050405020303"/>
              </a:rPr>
              <a:t>A knowledge graph is made up of three main components: nodes, edges, and labels. </a:t>
            </a:r>
            <a:endParaRPr sz="2000">
              <a:solidFill>
                <a:srgbClr val="000000"/>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68" name="Shape 168"/>
        <p:cNvGrpSpPr/>
        <p:nvPr/>
      </p:nvGrpSpPr>
      <p:grpSpPr>
        <a:xfrm>
          <a:off x="0" y="0"/>
          <a:ext cx="0" cy="0"/>
          <a:chOff x="0" y="0"/>
          <a:chExt cx="0" cy="0"/>
        </a:xfrm>
      </p:grpSpPr>
      <p:pic>
        <p:nvPicPr>
          <p:cNvPr id="169" name="Google Shape;169;p19"/>
          <p:cNvPicPr preferRelativeResize="0"/>
          <p:nvPr/>
        </p:nvPicPr>
        <p:blipFill>
          <a:blip r:embed="rId1"/>
          <a:stretch>
            <a:fillRect/>
          </a:stretch>
        </p:blipFill>
        <p:spPr>
          <a:xfrm>
            <a:off x="152400" y="152400"/>
            <a:ext cx="8766150" cy="48387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 calcmode="lin" valueType="num">
                                      <p:cBhvr additive="base">
                                        <p:cTn id="7" dur="1100"/>
                                        <p:tgtEl>
                                          <p:spTgt spid="169"/>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78" name="Shape 178"/>
        <p:cNvGrpSpPr/>
        <p:nvPr/>
      </p:nvGrpSpPr>
      <p:grpSpPr>
        <a:xfrm>
          <a:off x="0" y="0"/>
          <a:ext cx="0" cy="0"/>
          <a:chOff x="0" y="0"/>
          <a:chExt cx="0" cy="0"/>
        </a:xfrm>
      </p:grpSpPr>
      <p:sp>
        <p:nvSpPr>
          <p:cNvPr id="179" name="Google Shape;179;p21"/>
          <p:cNvSpPr txBox="1"/>
          <p:nvPr>
            <p:ph type="title"/>
          </p:nvPr>
        </p:nvSpPr>
        <p:spPr>
          <a:xfrm>
            <a:off x="441625" y="2793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Cypher Query Language (CQL)</a:t>
            </a:r>
            <a:endParaRPr lang="en-GB"/>
          </a:p>
        </p:txBody>
      </p:sp>
      <p:sp>
        <p:nvSpPr>
          <p:cNvPr id="180" name="Google Shape;180;p21"/>
          <p:cNvSpPr txBox="1"/>
          <p:nvPr>
            <p:ph type="body" idx="1"/>
          </p:nvPr>
        </p:nvSpPr>
        <p:spPr>
          <a:xfrm>
            <a:off x="819150" y="880850"/>
            <a:ext cx="7505700" cy="38538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6000">
                <a:solidFill>
                  <a:srgbClr val="000000"/>
                </a:solidFill>
                <a:highlight>
                  <a:srgbClr val="FFFFFF"/>
                </a:highlight>
                <a:latin typeface="Georgia" panose="02040502050405020303"/>
                <a:ea typeface="Georgia" panose="02040502050405020303"/>
                <a:cs typeface="Georgia" panose="02040502050405020303"/>
                <a:sym typeface="Georgia" panose="02040502050405020303"/>
              </a:rPr>
              <a:t>CQL stands for Cypher Query Language. Like Oracle Database has query language SQL, Neo4j has CQL as query language.</a:t>
            </a:r>
            <a:endParaRPr sz="6000">
              <a:solidFill>
                <a:srgbClr val="000000"/>
              </a:solidFill>
              <a:highlight>
                <a:srgbClr val="FFFFFF"/>
              </a:highlight>
              <a:latin typeface="Georgia" panose="02040502050405020303"/>
              <a:ea typeface="Georgia" panose="02040502050405020303"/>
              <a:cs typeface="Georgia" panose="02040502050405020303"/>
              <a:sym typeface="Georgia" panose="02040502050405020303"/>
            </a:endParaRPr>
          </a:p>
          <a:p>
            <a:pPr marL="0" lvl="0" indent="0" algn="l" rtl="0">
              <a:lnSpc>
                <a:spcPct val="115000"/>
              </a:lnSpc>
              <a:spcBef>
                <a:spcPts val="1200"/>
              </a:spcBef>
              <a:spcAft>
                <a:spcPts val="0"/>
              </a:spcAft>
              <a:buNone/>
            </a:pPr>
            <a:r>
              <a:rPr lang="en-GB" sz="6400">
                <a:solidFill>
                  <a:srgbClr val="000000"/>
                </a:solidFill>
                <a:latin typeface="Arial" panose="020B0604020202020204"/>
                <a:ea typeface="Arial" panose="020B0604020202020204"/>
                <a:cs typeface="Arial" panose="020B0604020202020204"/>
                <a:sym typeface="Arial" panose="020B0604020202020204"/>
              </a:rPr>
              <a:t>Neo4j CQL</a:t>
            </a:r>
            <a:endParaRPr sz="6400">
              <a:solidFill>
                <a:srgbClr val="000000"/>
              </a:solidFill>
              <a:latin typeface="Arial" panose="020B0604020202020204"/>
              <a:ea typeface="Arial" panose="020B0604020202020204"/>
              <a:cs typeface="Arial" panose="020B0604020202020204"/>
              <a:sym typeface="Arial" panose="020B0604020202020204"/>
            </a:endParaRPr>
          </a:p>
          <a:p>
            <a:pPr marL="889000" lvl="0" indent="-330200" algn="l" rtl="0">
              <a:lnSpc>
                <a:spcPct val="115000"/>
              </a:lnSpc>
              <a:spcBef>
                <a:spcPts val="0"/>
              </a:spcBef>
              <a:spcAft>
                <a:spcPts val="0"/>
              </a:spcAft>
              <a:buClr>
                <a:srgbClr val="000000"/>
              </a:buClr>
              <a:buSzPct val="100000"/>
              <a:buFont typeface="Nunito"/>
              <a:buChar char="●"/>
            </a:pPr>
            <a:r>
              <a:rPr lang="en-GB" sz="6400">
                <a:solidFill>
                  <a:srgbClr val="000000"/>
                </a:solidFill>
                <a:latin typeface="Nunito"/>
                <a:ea typeface="Nunito"/>
                <a:cs typeface="Nunito"/>
                <a:sym typeface="Nunito"/>
              </a:rPr>
              <a:t>Is a query language for Neo4j Graph Database.</a:t>
            </a:r>
            <a:endParaRPr sz="6400">
              <a:solidFill>
                <a:srgbClr val="000000"/>
              </a:solidFill>
              <a:latin typeface="Nunito"/>
              <a:ea typeface="Nunito"/>
              <a:cs typeface="Nunito"/>
              <a:sym typeface="Nunito"/>
            </a:endParaRPr>
          </a:p>
          <a:p>
            <a:pPr marL="889000" lvl="0" indent="-330200" algn="l" rtl="0">
              <a:lnSpc>
                <a:spcPct val="115000"/>
              </a:lnSpc>
              <a:spcBef>
                <a:spcPts val="0"/>
              </a:spcBef>
              <a:spcAft>
                <a:spcPts val="0"/>
              </a:spcAft>
              <a:buClr>
                <a:srgbClr val="000000"/>
              </a:buClr>
              <a:buSzPct val="100000"/>
              <a:buFont typeface="Nunito"/>
              <a:buChar char="●"/>
            </a:pPr>
            <a:r>
              <a:rPr lang="en-GB" sz="6400">
                <a:solidFill>
                  <a:srgbClr val="000000"/>
                </a:solidFill>
                <a:latin typeface="Nunito"/>
                <a:ea typeface="Nunito"/>
                <a:cs typeface="Nunito"/>
                <a:sym typeface="Nunito"/>
              </a:rPr>
              <a:t>Is a declarative pattern-matching language.</a:t>
            </a:r>
            <a:endParaRPr sz="6400">
              <a:solidFill>
                <a:srgbClr val="000000"/>
              </a:solidFill>
              <a:latin typeface="Nunito"/>
              <a:ea typeface="Nunito"/>
              <a:cs typeface="Nunito"/>
              <a:sym typeface="Nunito"/>
            </a:endParaRPr>
          </a:p>
          <a:p>
            <a:pPr marL="889000" lvl="0" indent="-330200" algn="l" rtl="0">
              <a:lnSpc>
                <a:spcPct val="115000"/>
              </a:lnSpc>
              <a:spcBef>
                <a:spcPts val="0"/>
              </a:spcBef>
              <a:spcAft>
                <a:spcPts val="0"/>
              </a:spcAft>
              <a:buClr>
                <a:srgbClr val="000000"/>
              </a:buClr>
              <a:buSzPct val="100000"/>
              <a:buFont typeface="Nunito"/>
              <a:buChar char="●"/>
            </a:pPr>
            <a:r>
              <a:rPr lang="en-GB" sz="6400">
                <a:solidFill>
                  <a:srgbClr val="000000"/>
                </a:solidFill>
                <a:latin typeface="Nunito"/>
                <a:ea typeface="Nunito"/>
                <a:cs typeface="Nunito"/>
                <a:sym typeface="Nunito"/>
              </a:rPr>
              <a:t>Follows SQL like syntax.</a:t>
            </a:r>
            <a:endParaRPr sz="6400">
              <a:solidFill>
                <a:srgbClr val="000000"/>
              </a:solidFill>
              <a:latin typeface="Nunito"/>
              <a:ea typeface="Nunito"/>
              <a:cs typeface="Nunito"/>
              <a:sym typeface="Nunito"/>
            </a:endParaRPr>
          </a:p>
          <a:p>
            <a:pPr marL="889000" lvl="0" indent="-330200" algn="l" rtl="0">
              <a:lnSpc>
                <a:spcPct val="115000"/>
              </a:lnSpc>
              <a:spcBef>
                <a:spcPts val="0"/>
              </a:spcBef>
              <a:spcAft>
                <a:spcPts val="0"/>
              </a:spcAft>
              <a:buClr>
                <a:srgbClr val="000000"/>
              </a:buClr>
              <a:buSzPct val="100000"/>
              <a:buFont typeface="Nunito"/>
              <a:buChar char="●"/>
            </a:pPr>
            <a:r>
              <a:rPr lang="en-GB" sz="6400">
                <a:solidFill>
                  <a:srgbClr val="000000"/>
                </a:solidFill>
                <a:latin typeface="Nunito"/>
                <a:ea typeface="Nunito"/>
                <a:cs typeface="Nunito"/>
                <a:sym typeface="Nunito"/>
              </a:rPr>
              <a:t>Syntax is very simple and in human readable format.</a:t>
            </a:r>
            <a:endParaRPr sz="6400">
              <a:solidFill>
                <a:srgbClr val="000000"/>
              </a:solidFill>
              <a:latin typeface="Nunito"/>
              <a:ea typeface="Nunito"/>
              <a:cs typeface="Nunito"/>
              <a:sym typeface="Nunito"/>
            </a:endParaRPr>
          </a:p>
          <a:p>
            <a:pPr marL="0" lvl="0" indent="0" algn="l" rtl="0">
              <a:lnSpc>
                <a:spcPct val="115000"/>
              </a:lnSpc>
              <a:spcBef>
                <a:spcPts val="3000"/>
              </a:spcBef>
              <a:spcAft>
                <a:spcPts val="0"/>
              </a:spcAft>
              <a:buNone/>
            </a:pPr>
            <a:r>
              <a:rPr lang="en-GB" sz="6400">
                <a:solidFill>
                  <a:srgbClr val="000000"/>
                </a:solidFill>
                <a:latin typeface="Arial" panose="020B0604020202020204"/>
                <a:ea typeface="Arial" panose="020B0604020202020204"/>
                <a:cs typeface="Arial" panose="020B0604020202020204"/>
                <a:sym typeface="Arial" panose="020B0604020202020204"/>
              </a:rPr>
              <a:t>Like Oracle SQL</a:t>
            </a:r>
            <a:endParaRPr sz="6400">
              <a:solidFill>
                <a:srgbClr val="000000"/>
              </a:solidFill>
              <a:latin typeface="Arial" panose="020B0604020202020204"/>
              <a:ea typeface="Arial" panose="020B0604020202020204"/>
              <a:cs typeface="Arial" panose="020B0604020202020204"/>
              <a:sym typeface="Arial" panose="020B0604020202020204"/>
            </a:endParaRPr>
          </a:p>
          <a:p>
            <a:pPr marL="889000" lvl="0" indent="-330200" algn="l" rtl="0">
              <a:lnSpc>
                <a:spcPct val="115000"/>
              </a:lnSpc>
              <a:spcBef>
                <a:spcPts val="0"/>
              </a:spcBef>
              <a:spcAft>
                <a:spcPts val="0"/>
              </a:spcAft>
              <a:buClr>
                <a:srgbClr val="000000"/>
              </a:buClr>
              <a:buSzPct val="100000"/>
              <a:buFont typeface="Nunito"/>
              <a:buChar char="●"/>
            </a:pPr>
            <a:r>
              <a:rPr lang="en-GB" sz="6400">
                <a:solidFill>
                  <a:srgbClr val="000000"/>
                </a:solidFill>
                <a:latin typeface="Nunito"/>
                <a:ea typeface="Nunito"/>
                <a:cs typeface="Nunito"/>
                <a:sym typeface="Nunito"/>
              </a:rPr>
              <a:t>Neo4j CQL has commands to perform Database operations.</a:t>
            </a:r>
            <a:endParaRPr sz="6400">
              <a:solidFill>
                <a:srgbClr val="000000"/>
              </a:solidFill>
              <a:latin typeface="Nunito"/>
              <a:ea typeface="Nunito"/>
              <a:cs typeface="Nunito"/>
              <a:sym typeface="Nunito"/>
            </a:endParaRPr>
          </a:p>
          <a:p>
            <a:pPr marL="889000" lvl="0" indent="-330200" algn="l" rtl="0">
              <a:lnSpc>
                <a:spcPct val="115000"/>
              </a:lnSpc>
              <a:spcBef>
                <a:spcPts val="0"/>
              </a:spcBef>
              <a:spcAft>
                <a:spcPts val="0"/>
              </a:spcAft>
              <a:buClr>
                <a:srgbClr val="000000"/>
              </a:buClr>
              <a:buSzPct val="100000"/>
              <a:buFont typeface="Nunito"/>
              <a:buChar char="●"/>
            </a:pPr>
            <a:r>
              <a:rPr lang="en-GB" sz="6400">
                <a:solidFill>
                  <a:srgbClr val="000000"/>
                </a:solidFill>
                <a:latin typeface="Nunito"/>
                <a:ea typeface="Nunito"/>
                <a:cs typeface="Nunito"/>
                <a:sym typeface="Nunito"/>
              </a:rPr>
              <a:t>Neo4j CQL supports many clauses such as WHERE, ORDER BY, etc., to write very complex queries in an easy manner.</a:t>
            </a:r>
            <a:endParaRPr sz="6400">
              <a:solidFill>
                <a:srgbClr val="000000"/>
              </a:solidFill>
              <a:latin typeface="Nunito"/>
              <a:ea typeface="Nunito"/>
              <a:cs typeface="Nunito"/>
              <a:sym typeface="Nunito"/>
            </a:endParaRPr>
          </a:p>
          <a:p>
            <a:pPr marL="889000" lvl="0" indent="-330200" algn="l" rtl="0">
              <a:lnSpc>
                <a:spcPct val="115000"/>
              </a:lnSpc>
              <a:spcBef>
                <a:spcPts val="0"/>
              </a:spcBef>
              <a:spcAft>
                <a:spcPts val="0"/>
              </a:spcAft>
              <a:buClr>
                <a:srgbClr val="000000"/>
              </a:buClr>
              <a:buSzPct val="100000"/>
              <a:buFont typeface="Nunito"/>
              <a:buChar char="●"/>
            </a:pPr>
            <a:r>
              <a:rPr lang="en-GB" sz="6400">
                <a:solidFill>
                  <a:srgbClr val="000000"/>
                </a:solidFill>
                <a:latin typeface="Nunito"/>
                <a:ea typeface="Nunito"/>
                <a:cs typeface="Nunito"/>
                <a:sym typeface="Nunito"/>
              </a:rPr>
              <a:t>Neo4j CQL supports some functions such as String, Aggregation. In addition to them, it also supports some Relationship Functions.</a:t>
            </a:r>
            <a:endParaRPr sz="6400">
              <a:solidFill>
                <a:srgbClr val="000000"/>
              </a:solidFill>
              <a:latin typeface="Nunito"/>
              <a:ea typeface="Nunito"/>
              <a:cs typeface="Nunito"/>
              <a:sym typeface="Nunito"/>
            </a:endParaRPr>
          </a:p>
          <a:p>
            <a:pPr marL="0" lvl="0" indent="0" algn="l" rtl="0">
              <a:spcBef>
                <a:spcPts val="3000"/>
              </a:spcBef>
              <a:spcAft>
                <a:spcPts val="1200"/>
              </a:spcAft>
              <a:buNone/>
            </a:pPr>
            <a:endParaRPr sz="1500">
              <a:solidFill>
                <a:srgbClr val="000000"/>
              </a:solidFill>
              <a:highlight>
                <a:srgbClr val="FFFFFF"/>
              </a:highlight>
              <a:latin typeface="Georgia" panose="02040502050405020303"/>
              <a:ea typeface="Georgia" panose="02040502050405020303"/>
              <a:cs typeface="Georgia" panose="02040502050405020303"/>
              <a:sym typeface="Georgia" panose="02040502050405020303"/>
            </a:endParaRPr>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p>
        </p:txBody>
      </p:sp>
      <p:sp>
        <p:nvSpPr>
          <p:cNvPr id="186" name="Google Shape;186;p22"/>
          <p:cNvSpPr txBox="1"/>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87" name="Google Shape;187;p22"/>
          <p:cNvPicPr preferRelativeResize="0"/>
          <p:nvPr/>
        </p:nvPicPr>
        <p:blipFill>
          <a:blip r:embed="rId1"/>
          <a:stretch>
            <a:fillRect/>
          </a:stretch>
        </p:blipFill>
        <p:spPr>
          <a:xfrm>
            <a:off x="0" y="124625"/>
            <a:ext cx="9144002" cy="50188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91" name="Shape 191"/>
        <p:cNvGrpSpPr/>
        <p:nvPr/>
      </p:nvGrpSpPr>
      <p:grpSpPr>
        <a:xfrm>
          <a:off x="0" y="0"/>
          <a:ext cx="0" cy="0"/>
          <a:chOff x="0" y="0"/>
          <a:chExt cx="0" cy="0"/>
        </a:xfrm>
      </p:grpSpPr>
      <p:sp>
        <p:nvSpPr>
          <p:cNvPr id="192" name="Google Shape;192;p23"/>
          <p:cNvSpPr txBox="1"/>
          <p:nvPr>
            <p:ph type="title"/>
          </p:nvPr>
        </p:nvSpPr>
        <p:spPr>
          <a:xfrm>
            <a:off x="592150" y="310825"/>
            <a:ext cx="7505700" cy="522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Neo4j Sandbox</a:t>
            </a:r>
            <a:endParaRPr lang="en-GB"/>
          </a:p>
        </p:txBody>
      </p:sp>
      <p:sp>
        <p:nvSpPr>
          <p:cNvPr id="193" name="Google Shape;193;p23"/>
          <p:cNvSpPr txBox="1"/>
          <p:nvPr>
            <p:ph type="body" idx="1"/>
          </p:nvPr>
        </p:nvSpPr>
        <p:spPr>
          <a:xfrm>
            <a:off x="592150" y="833725"/>
            <a:ext cx="7505700" cy="295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00">
                <a:solidFill>
                  <a:srgbClr val="2D3748"/>
                </a:solidFill>
                <a:highlight>
                  <a:srgbClr val="FFFFFF"/>
                </a:highlight>
                <a:latin typeface="Georgia" panose="02040502050405020303"/>
                <a:ea typeface="Georgia" panose="02040502050405020303"/>
                <a:cs typeface="Georgia" panose="02040502050405020303"/>
                <a:sym typeface="Georgia" panose="02040502050405020303"/>
              </a:rPr>
              <a:t>The Neo4j sandbox is another way that you can begin development with Neo4j. It is a temporary, cloud-based instance of a Neo4j Server with its associated graph that you can access from any Web browser.</a:t>
            </a:r>
            <a:endParaRPr sz="1700">
              <a:solidFill>
                <a:srgbClr val="2D3748"/>
              </a:solidFill>
              <a:highlight>
                <a:srgbClr val="FFFFFF"/>
              </a:highlight>
              <a:latin typeface="Georgia" panose="02040502050405020303"/>
              <a:ea typeface="Georgia" panose="02040502050405020303"/>
              <a:cs typeface="Georgia" panose="02040502050405020303"/>
              <a:sym typeface="Georgia" panose="02040502050405020303"/>
            </a:endParaRPr>
          </a:p>
          <a:p>
            <a:pPr marL="0" lvl="0" indent="0" algn="l" rtl="0">
              <a:spcBef>
                <a:spcPts val="1200"/>
              </a:spcBef>
              <a:spcAft>
                <a:spcPts val="0"/>
              </a:spcAft>
              <a:buNone/>
            </a:pPr>
            <a:r>
              <a:rPr lang="en-GB" sz="1700">
                <a:solidFill>
                  <a:srgbClr val="2D3748"/>
                </a:solidFill>
                <a:highlight>
                  <a:srgbClr val="FFFFFF"/>
                </a:highlight>
                <a:latin typeface="Georgia" panose="02040502050405020303"/>
                <a:ea typeface="Georgia" panose="02040502050405020303"/>
                <a:cs typeface="Georgia" panose="02040502050405020303"/>
                <a:sym typeface="Georgia" panose="02040502050405020303"/>
              </a:rPr>
              <a:t>The Sandbox is intended as a temporary environment or for learning about the features of Neo4j as well as specific graph use-cases.</a:t>
            </a:r>
            <a:endParaRPr sz="1700">
              <a:solidFill>
                <a:srgbClr val="2D3748"/>
              </a:solidFill>
              <a:highlight>
                <a:srgbClr val="FFFFFF"/>
              </a:highlight>
              <a:latin typeface="Georgia" panose="02040502050405020303"/>
              <a:ea typeface="Georgia" panose="02040502050405020303"/>
              <a:cs typeface="Georgia" panose="02040502050405020303"/>
              <a:sym typeface="Georgia" panose="02040502050405020303"/>
            </a:endParaRPr>
          </a:p>
          <a:p>
            <a:pPr marL="0" lvl="0" indent="0" algn="l" rtl="0">
              <a:spcBef>
                <a:spcPts val="1200"/>
              </a:spcBef>
              <a:spcAft>
                <a:spcPts val="1200"/>
              </a:spcAft>
              <a:buNone/>
            </a:pPr>
            <a:endParaRPr sz="1700">
              <a:solidFill>
                <a:srgbClr val="2D3748"/>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194" name="Google Shape;194;p23"/>
          <p:cNvPicPr preferRelativeResize="0"/>
          <p:nvPr/>
        </p:nvPicPr>
        <p:blipFill>
          <a:blip r:embed="rId1"/>
          <a:stretch>
            <a:fillRect/>
          </a:stretch>
        </p:blipFill>
        <p:spPr>
          <a:xfrm>
            <a:off x="204475" y="2529575"/>
            <a:ext cx="3599275" cy="2430250"/>
          </a:xfrm>
          <a:prstGeom prst="rect">
            <a:avLst/>
          </a:prstGeom>
          <a:noFill/>
          <a:ln>
            <a:noFill/>
          </a:ln>
        </p:spPr>
      </p:pic>
      <p:pic>
        <p:nvPicPr>
          <p:cNvPr id="195" name="Google Shape;195;p23"/>
          <p:cNvPicPr preferRelativeResize="0"/>
          <p:nvPr/>
        </p:nvPicPr>
        <p:blipFill>
          <a:blip r:embed="rId2"/>
          <a:stretch>
            <a:fillRect/>
          </a:stretch>
        </p:blipFill>
        <p:spPr>
          <a:xfrm>
            <a:off x="4199750" y="2613900"/>
            <a:ext cx="4718801" cy="23459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99" name="Shape 199"/>
        <p:cNvGrpSpPr/>
        <p:nvPr/>
      </p:nvGrpSpPr>
      <p:grpSpPr>
        <a:xfrm>
          <a:off x="0" y="0"/>
          <a:ext cx="0" cy="0"/>
          <a:chOff x="0" y="0"/>
          <a:chExt cx="0" cy="0"/>
        </a:xfrm>
      </p:grpSpPr>
      <p:sp>
        <p:nvSpPr>
          <p:cNvPr id="200" name="Google Shape;200;p24"/>
          <p:cNvSpPr txBox="1"/>
          <p:nvPr>
            <p:ph type="title"/>
          </p:nvPr>
        </p:nvSpPr>
        <p:spPr>
          <a:xfrm>
            <a:off x="819150" y="436650"/>
            <a:ext cx="7505700" cy="743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Neo4j Bloom</a:t>
            </a:r>
            <a:endParaRPr lang="en-GB"/>
          </a:p>
          <a:p>
            <a:pPr marL="0" lvl="0" indent="0" algn="l" rtl="0">
              <a:spcBef>
                <a:spcPts val="0"/>
              </a:spcBef>
              <a:spcAft>
                <a:spcPts val="0"/>
              </a:spcAft>
              <a:buNone/>
            </a:pPr>
          </a:p>
        </p:txBody>
      </p:sp>
      <p:sp>
        <p:nvSpPr>
          <p:cNvPr id="201" name="Google Shape;201;p24"/>
          <p:cNvSpPr txBox="1"/>
          <p:nvPr>
            <p:ph type="body" idx="1"/>
          </p:nvPr>
        </p:nvSpPr>
        <p:spPr>
          <a:xfrm>
            <a:off x="677600" y="110987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solidFill>
                  <a:srgbClr val="000000"/>
                </a:solidFill>
                <a:latin typeface="Arial" panose="020B0604020202020204"/>
                <a:ea typeface="Arial" panose="020B0604020202020204"/>
                <a:cs typeface="Arial" panose="020B0604020202020204"/>
                <a:sym typeface="Arial" panose="020B0604020202020204"/>
              </a:rPr>
              <a:t>Neo4j Bloom is a beautiful and expressive data visualization tool to quickly explore and freely interact with Neo4j's graph data platform </a:t>
            </a:r>
            <a:r>
              <a:rPr lang="en-GB" sz="1550">
                <a:solidFill>
                  <a:srgbClr val="2D3748"/>
                </a:solidFill>
                <a:highlight>
                  <a:srgbClr val="FFFFFF"/>
                </a:highlight>
                <a:latin typeface="Roboto" panose="02000000000000000000"/>
                <a:ea typeface="Roboto" panose="02000000000000000000"/>
                <a:cs typeface="Roboto" panose="02000000000000000000"/>
                <a:sym typeface="Roboto" panose="02000000000000000000"/>
              </a:rPr>
              <a:t>without any query language or programming.</a:t>
            </a:r>
            <a:endParaRPr sz="2100">
              <a:solidFill>
                <a:srgbClr val="000000"/>
              </a:solidFill>
            </a:endParaRPr>
          </a:p>
        </p:txBody>
      </p:sp>
      <p:pic>
        <p:nvPicPr>
          <p:cNvPr id="202" name="Google Shape;202;p24"/>
          <p:cNvPicPr preferRelativeResize="0"/>
          <p:nvPr/>
        </p:nvPicPr>
        <p:blipFill>
          <a:blip r:embed="rId1"/>
          <a:stretch>
            <a:fillRect/>
          </a:stretch>
        </p:blipFill>
        <p:spPr>
          <a:xfrm>
            <a:off x="3794183" y="2230150"/>
            <a:ext cx="4530667" cy="2548500"/>
          </a:xfrm>
          <a:prstGeom prst="rect">
            <a:avLst/>
          </a:prstGeom>
          <a:noFill/>
          <a:ln>
            <a:noFill/>
          </a:ln>
        </p:spPr>
      </p:pic>
      <p:pic>
        <p:nvPicPr>
          <p:cNvPr id="203" name="Google Shape;203;p24"/>
          <p:cNvPicPr preferRelativeResize="0"/>
          <p:nvPr/>
        </p:nvPicPr>
        <p:blipFill>
          <a:blip r:embed="rId2"/>
          <a:stretch>
            <a:fillRect/>
          </a:stretch>
        </p:blipFill>
        <p:spPr>
          <a:xfrm>
            <a:off x="819150" y="2406225"/>
            <a:ext cx="2448000" cy="2448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pPr algn="ctr"/>
            <a:r>
              <a:rPr lang="en-US"/>
              <a:t>Internship Firm Name:</a:t>
            </a:r>
            <a:br>
              <a:rPr lang="en-US"/>
            </a:br>
            <a:r>
              <a:rPr lang="en-US"/>
              <a:t>KALGUDI DIGITAL PVT LIMITED</a:t>
            </a:r>
            <a:endParaRPr lang="en-US"/>
          </a:p>
        </p:txBody>
      </p:sp>
      <p:pic>
        <p:nvPicPr>
          <p:cNvPr id="3" name="Picture 2"/>
          <p:cNvPicPr>
            <a:picLocks noChangeAspect="1"/>
          </p:cNvPicPr>
          <p:nvPr/>
        </p:nvPicPr>
        <p:blipFill>
          <a:blip r:embed="rId1"/>
          <a:stretch>
            <a:fillRect/>
          </a:stretch>
        </p:blipFill>
        <p:spPr>
          <a:xfrm>
            <a:off x="3302000" y="1800225"/>
            <a:ext cx="2592705" cy="1001395"/>
          </a:xfrm>
          <a:prstGeom prst="rect">
            <a:avLst/>
          </a:prstGeom>
        </p:spPr>
      </p:pic>
      <p:sp>
        <p:nvSpPr>
          <p:cNvPr id="4" name="Text Box 3"/>
          <p:cNvSpPr txBox="1"/>
          <p:nvPr/>
        </p:nvSpPr>
        <p:spPr>
          <a:xfrm>
            <a:off x="3107690" y="3025140"/>
            <a:ext cx="3219450" cy="1322070"/>
          </a:xfrm>
          <a:prstGeom prst="rect">
            <a:avLst/>
          </a:prstGeom>
          <a:noFill/>
        </p:spPr>
        <p:txBody>
          <a:bodyPr wrap="square" rtlCol="0" anchor="t">
            <a:spAutoFit/>
          </a:bodyPr>
          <a:p>
            <a:pPr algn="ctr"/>
            <a:r>
              <a:rPr lang="en-US" sz="2000"/>
              <a:t>Under the esteemed guidance of</a:t>
            </a:r>
            <a:endParaRPr lang="en-US" sz="2000"/>
          </a:p>
          <a:p>
            <a:pPr algn="ctr"/>
            <a:r>
              <a:rPr lang="en-US" sz="2000" b="1"/>
              <a:t>Mr. Sreekanth Voleti</a:t>
            </a:r>
            <a:endParaRPr lang="en-US" sz="2000" b="1"/>
          </a:p>
          <a:p>
            <a:pPr algn="ctr"/>
            <a:r>
              <a:rPr lang="en-US" sz="2000"/>
              <a:t>(Head of the core)</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207" name="Shape 207"/>
        <p:cNvGrpSpPr/>
        <p:nvPr/>
      </p:nvGrpSpPr>
      <p:grpSpPr>
        <a:xfrm>
          <a:off x="0" y="0"/>
          <a:ext cx="0" cy="0"/>
          <a:chOff x="0" y="0"/>
          <a:chExt cx="0" cy="0"/>
        </a:xfrm>
      </p:grpSpPr>
      <p:sp>
        <p:nvSpPr>
          <p:cNvPr id="208" name="Google Shape;208;p25"/>
          <p:cNvSpPr txBox="1"/>
          <p:nvPr>
            <p:ph type="title"/>
          </p:nvPr>
        </p:nvSpPr>
        <p:spPr>
          <a:xfrm>
            <a:off x="331550" y="3108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Neo4j and Python</a:t>
            </a:r>
            <a:endParaRPr lang="en-GB"/>
          </a:p>
        </p:txBody>
      </p:sp>
      <p:sp>
        <p:nvSpPr>
          <p:cNvPr id="209" name="Google Shape;209;p25"/>
          <p:cNvSpPr txBox="1"/>
          <p:nvPr>
            <p:ph type="body" idx="1"/>
          </p:nvPr>
        </p:nvSpPr>
        <p:spPr>
          <a:xfrm>
            <a:off x="410200" y="1031225"/>
            <a:ext cx="8178000" cy="335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750">
                <a:solidFill>
                  <a:srgbClr val="2D3748"/>
                </a:solidFill>
                <a:highlight>
                  <a:srgbClr val="FFFFFF"/>
                </a:highlight>
                <a:latin typeface="Georgia" panose="02040502050405020303"/>
                <a:ea typeface="Georgia" panose="02040502050405020303"/>
                <a:cs typeface="Georgia" panose="02040502050405020303"/>
                <a:sym typeface="Georgia" panose="02040502050405020303"/>
              </a:rPr>
              <a:t>Neo4j provides drivers which allow you to make a connection to the database and develop applications which create, read, update, and delete information from the graph.The Neo4j Python driver is officially supported by Neo4j and connects to the database using the binary protocol.</a:t>
            </a:r>
            <a:endParaRPr sz="1750">
              <a:solidFill>
                <a:srgbClr val="2D3748"/>
              </a:solidFill>
              <a:highlight>
                <a:srgbClr val="FFFFFF"/>
              </a:highlight>
              <a:latin typeface="Georgia" panose="02040502050405020303"/>
              <a:ea typeface="Georgia" panose="02040502050405020303"/>
              <a:cs typeface="Georgia" panose="02040502050405020303"/>
              <a:sym typeface="Georgia" panose="02040502050405020303"/>
            </a:endParaRPr>
          </a:p>
          <a:p>
            <a:pPr marL="0" lvl="0" indent="0" algn="l" rtl="0">
              <a:spcBef>
                <a:spcPts val="1200"/>
              </a:spcBef>
              <a:spcAft>
                <a:spcPts val="0"/>
              </a:spcAft>
              <a:buNone/>
            </a:pPr>
            <a:r>
              <a:rPr lang="en-GB" sz="1750">
                <a:solidFill>
                  <a:srgbClr val="2D3748"/>
                </a:solidFill>
                <a:highlight>
                  <a:srgbClr val="FFFFFF"/>
                </a:highlight>
                <a:latin typeface="Georgia" panose="02040502050405020303"/>
                <a:ea typeface="Georgia" panose="02040502050405020303"/>
                <a:cs typeface="Georgia" panose="02040502050405020303"/>
                <a:sym typeface="Georgia" panose="02040502050405020303"/>
              </a:rPr>
              <a:t>Making Connection to Neo4j Sandbox using neo4j python driver:</a:t>
            </a:r>
            <a:endParaRPr sz="1750">
              <a:solidFill>
                <a:srgbClr val="2D3748"/>
              </a:solidFill>
              <a:highlight>
                <a:srgbClr val="FFFFFF"/>
              </a:highlight>
              <a:latin typeface="Georgia" panose="02040502050405020303"/>
              <a:ea typeface="Georgia" panose="02040502050405020303"/>
              <a:cs typeface="Georgia" panose="02040502050405020303"/>
              <a:sym typeface="Georgia" panose="02040502050405020303"/>
            </a:endParaRPr>
          </a:p>
          <a:p>
            <a:pPr marL="0" lvl="0" indent="0" algn="l" rtl="0">
              <a:spcBef>
                <a:spcPts val="1200"/>
              </a:spcBef>
              <a:spcAft>
                <a:spcPts val="1200"/>
              </a:spcAft>
              <a:buNone/>
            </a:pPr>
            <a:endParaRPr sz="1750">
              <a:solidFill>
                <a:srgbClr val="2D3748"/>
              </a:solidFill>
              <a:highlight>
                <a:srgbClr val="FFFFFF"/>
              </a:highlight>
              <a:latin typeface="Georgia" panose="02040502050405020303"/>
              <a:ea typeface="Georgia" panose="02040502050405020303"/>
              <a:cs typeface="Georgia" panose="02040502050405020303"/>
              <a:sym typeface="Georgia" panose="02040502050405020303"/>
            </a:endParaRPr>
          </a:p>
        </p:txBody>
      </p:sp>
      <p:pic>
        <p:nvPicPr>
          <p:cNvPr id="210" name="Google Shape;210;p25"/>
          <p:cNvPicPr preferRelativeResize="0"/>
          <p:nvPr/>
        </p:nvPicPr>
        <p:blipFill>
          <a:blip r:embed="rId1"/>
          <a:stretch>
            <a:fillRect/>
          </a:stretch>
        </p:blipFill>
        <p:spPr>
          <a:xfrm>
            <a:off x="395275" y="3235800"/>
            <a:ext cx="8353425" cy="1314450"/>
          </a:xfrm>
          <a:prstGeom prst="rect">
            <a:avLst/>
          </a:prstGeom>
          <a:noFill/>
          <a:ln>
            <a:noFill/>
          </a:ln>
        </p:spPr>
      </p:pic>
      <p:pic>
        <p:nvPicPr>
          <p:cNvPr id="211" name="Google Shape;211;p25"/>
          <p:cNvPicPr preferRelativeResize="0"/>
          <p:nvPr/>
        </p:nvPicPr>
        <p:blipFill>
          <a:blip r:embed="rId2"/>
          <a:stretch>
            <a:fillRect/>
          </a:stretch>
        </p:blipFill>
        <p:spPr>
          <a:xfrm>
            <a:off x="7837250" y="241850"/>
            <a:ext cx="809252" cy="809252"/>
          </a:xfrm>
          <a:prstGeom prst="rect">
            <a:avLst/>
          </a:prstGeom>
          <a:noFill/>
          <a:ln>
            <a:noFill/>
          </a:ln>
        </p:spPr>
      </p:pic>
      <p:pic>
        <p:nvPicPr>
          <p:cNvPr id="212" name="Google Shape;212;p25"/>
          <p:cNvPicPr preferRelativeResize="0"/>
          <p:nvPr/>
        </p:nvPicPr>
        <p:blipFill>
          <a:blip r:embed="rId3"/>
          <a:stretch>
            <a:fillRect/>
          </a:stretch>
        </p:blipFill>
        <p:spPr>
          <a:xfrm>
            <a:off x="6134450" y="241848"/>
            <a:ext cx="1274075" cy="954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D5BD8B"/>
            </a:gs>
            <a:gs pos="100000">
              <a:srgbClr val="9C7E42"/>
            </a:gs>
          </a:gsLst>
          <a:lin ang="5400012" scaled="0"/>
        </a:gradFill>
        <a:effectLst/>
      </p:bgPr>
    </p:bg>
    <p:spTree>
      <p:nvGrpSpPr>
        <p:cNvPr id="216" name="Shape 216"/>
        <p:cNvGrpSpPr/>
        <p:nvPr/>
      </p:nvGrpSpPr>
      <p:grpSpPr>
        <a:xfrm>
          <a:off x="0" y="0"/>
          <a:ext cx="0" cy="0"/>
          <a:chOff x="0" y="0"/>
          <a:chExt cx="0" cy="0"/>
        </a:xfrm>
      </p:grpSpPr>
      <p:sp>
        <p:nvSpPr>
          <p:cNvPr id="217" name="Google Shape;217;p26"/>
          <p:cNvSpPr txBox="1"/>
          <p:nvPr>
            <p:ph type="title"/>
          </p:nvPr>
        </p:nvSpPr>
        <p:spPr>
          <a:xfrm>
            <a:off x="2033188" y="1731824"/>
            <a:ext cx="5574300" cy="19827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P</a:t>
            </a:r>
            <a:r>
              <a:rPr lang="en-US" altLang="en-GB"/>
              <a:t>roject Management Tools</a:t>
            </a:r>
            <a:endParaRPr lang="en-US" altLang="en-GB"/>
          </a:p>
        </p:txBody>
      </p:sp>
      <p:pic>
        <p:nvPicPr>
          <p:cNvPr id="218" name="Google Shape;218;p26"/>
          <p:cNvPicPr preferRelativeResize="0"/>
          <p:nvPr/>
        </p:nvPicPr>
        <p:blipFill>
          <a:blip r:embed="rId1"/>
          <a:stretch>
            <a:fillRect/>
          </a:stretch>
        </p:blipFill>
        <p:spPr>
          <a:xfrm rot="-1937032">
            <a:off x="1224617" y="3118093"/>
            <a:ext cx="1234663" cy="1234663"/>
          </a:xfrm>
          <a:prstGeom prst="rect">
            <a:avLst/>
          </a:prstGeom>
          <a:noFill/>
          <a:ln>
            <a:noFill/>
          </a:ln>
        </p:spPr>
      </p:pic>
      <p:pic>
        <p:nvPicPr>
          <p:cNvPr id="219" name="Google Shape;219;p26"/>
          <p:cNvPicPr preferRelativeResize="0"/>
          <p:nvPr/>
        </p:nvPicPr>
        <p:blipFill>
          <a:blip r:embed="rId2"/>
          <a:stretch>
            <a:fillRect/>
          </a:stretch>
        </p:blipFill>
        <p:spPr>
          <a:xfrm rot="1868622">
            <a:off x="6968371" y="3223648"/>
            <a:ext cx="1282484" cy="1282484"/>
          </a:xfrm>
          <a:prstGeom prst="rect">
            <a:avLst/>
          </a:prstGeom>
          <a:noFill/>
          <a:ln>
            <a:noFill/>
          </a:ln>
        </p:spPr>
      </p:pic>
      <p:pic>
        <p:nvPicPr>
          <p:cNvPr id="220" name="Google Shape;220;p26"/>
          <p:cNvPicPr preferRelativeResize="0"/>
          <p:nvPr/>
        </p:nvPicPr>
        <p:blipFill>
          <a:blip r:embed="rId3"/>
          <a:stretch>
            <a:fillRect/>
          </a:stretch>
        </p:blipFill>
        <p:spPr>
          <a:xfrm rot="-1742331">
            <a:off x="1136838" y="711717"/>
            <a:ext cx="1410224" cy="1104440"/>
          </a:xfrm>
          <a:prstGeom prst="rect">
            <a:avLst/>
          </a:prstGeom>
          <a:noFill/>
          <a:ln>
            <a:noFill/>
          </a:ln>
        </p:spPr>
      </p:pic>
      <p:pic>
        <p:nvPicPr>
          <p:cNvPr id="221" name="Google Shape;221;p26"/>
          <p:cNvPicPr preferRelativeResize="0"/>
          <p:nvPr/>
        </p:nvPicPr>
        <p:blipFill>
          <a:blip r:embed="rId4"/>
          <a:stretch>
            <a:fillRect/>
          </a:stretch>
        </p:blipFill>
        <p:spPr>
          <a:xfrm rot="-1283385">
            <a:off x="4241694" y="380869"/>
            <a:ext cx="1157300" cy="1310875"/>
          </a:xfrm>
          <a:prstGeom prst="rect">
            <a:avLst/>
          </a:prstGeom>
          <a:noFill/>
          <a:ln>
            <a:noFill/>
          </a:ln>
        </p:spPr>
      </p:pic>
      <p:pic>
        <p:nvPicPr>
          <p:cNvPr id="222" name="Google Shape;222;p26"/>
          <p:cNvPicPr preferRelativeResize="0"/>
          <p:nvPr/>
        </p:nvPicPr>
        <p:blipFill>
          <a:blip r:embed="rId5"/>
          <a:stretch>
            <a:fillRect/>
          </a:stretch>
        </p:blipFill>
        <p:spPr>
          <a:xfrm rot="1821272">
            <a:off x="4001081" y="3483566"/>
            <a:ext cx="1213513" cy="1130443"/>
          </a:xfrm>
          <a:prstGeom prst="rect">
            <a:avLst/>
          </a:prstGeom>
          <a:noFill/>
          <a:ln>
            <a:noFill/>
          </a:ln>
        </p:spPr>
      </p:pic>
      <p:pic>
        <p:nvPicPr>
          <p:cNvPr id="223" name="Google Shape;223;p26"/>
          <p:cNvPicPr preferRelativeResize="0"/>
          <p:nvPr/>
        </p:nvPicPr>
        <p:blipFill>
          <a:blip r:embed="rId6"/>
          <a:stretch>
            <a:fillRect/>
          </a:stretch>
        </p:blipFill>
        <p:spPr>
          <a:xfrm rot="2297478">
            <a:off x="7301045" y="1187195"/>
            <a:ext cx="1347875" cy="13478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227" name="Shape 227"/>
        <p:cNvGrpSpPr/>
        <p:nvPr/>
      </p:nvGrpSpPr>
      <p:grpSpPr>
        <a:xfrm>
          <a:off x="0" y="0"/>
          <a:ext cx="0" cy="0"/>
          <a:chOff x="0" y="0"/>
          <a:chExt cx="0" cy="0"/>
        </a:xfrm>
      </p:grpSpPr>
      <p:sp>
        <p:nvSpPr>
          <p:cNvPr id="228" name="Google Shape;228;p27"/>
          <p:cNvSpPr txBox="1"/>
          <p:nvPr>
            <p:ph type="title"/>
          </p:nvPr>
        </p:nvSpPr>
        <p:spPr>
          <a:xfrm>
            <a:off x="297475" y="279325"/>
            <a:ext cx="7505700" cy="507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Trello</a:t>
            </a:r>
            <a:endParaRPr lang="en-GB"/>
          </a:p>
        </p:txBody>
      </p:sp>
      <p:sp>
        <p:nvSpPr>
          <p:cNvPr id="229" name="Google Shape;229;p27"/>
          <p:cNvSpPr txBox="1"/>
          <p:nvPr>
            <p:ph type="body" idx="1"/>
          </p:nvPr>
        </p:nvSpPr>
        <p:spPr>
          <a:xfrm>
            <a:off x="441650" y="7866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700">
                <a:latin typeface="Georgia" panose="02040502050405020303"/>
                <a:ea typeface="Georgia" panose="02040502050405020303"/>
                <a:cs typeface="Georgia" panose="02040502050405020303"/>
                <a:sym typeface="Georgia" panose="02040502050405020303"/>
              </a:rPr>
              <a:t>Trello is a work management tool  which makes task  organized and easy to complete.It is </a:t>
            </a:r>
            <a:r>
              <a:rPr lang="en-GB" sz="1700">
                <a:solidFill>
                  <a:srgbClr val="000000"/>
                </a:solidFill>
                <a:latin typeface="Georgia" panose="02040502050405020303"/>
                <a:ea typeface="Georgia" panose="02040502050405020303"/>
                <a:cs typeface="Georgia" panose="02040502050405020303"/>
                <a:sym typeface="Georgia" panose="02040502050405020303"/>
              </a:rPr>
              <a:t> the visual tool that empowers your team to manage any type of project, workflow, or task tracking. Add files, checklists, or even automation and Customize it all for how your team works best.</a:t>
            </a:r>
            <a:endParaRPr sz="1700">
              <a:solidFill>
                <a:srgbClr val="000000"/>
              </a:solidFill>
              <a:latin typeface="Georgia" panose="02040502050405020303"/>
              <a:ea typeface="Georgia" panose="02040502050405020303"/>
              <a:cs typeface="Georgia" panose="02040502050405020303"/>
              <a:sym typeface="Georgia" panose="02040502050405020303"/>
            </a:endParaRPr>
          </a:p>
        </p:txBody>
      </p:sp>
      <p:pic>
        <p:nvPicPr>
          <p:cNvPr id="230" name="Google Shape;230;p27"/>
          <p:cNvPicPr preferRelativeResize="0"/>
          <p:nvPr/>
        </p:nvPicPr>
        <p:blipFill>
          <a:blip r:embed="rId1"/>
          <a:stretch>
            <a:fillRect/>
          </a:stretch>
        </p:blipFill>
        <p:spPr>
          <a:xfrm>
            <a:off x="644899" y="2083800"/>
            <a:ext cx="4482876" cy="2792299"/>
          </a:xfrm>
          <a:prstGeom prst="rect">
            <a:avLst/>
          </a:prstGeom>
          <a:noFill/>
          <a:ln>
            <a:noFill/>
          </a:ln>
        </p:spPr>
      </p:pic>
      <p:pic>
        <p:nvPicPr>
          <p:cNvPr id="231" name="Google Shape;231;p27"/>
          <p:cNvPicPr preferRelativeResize="0"/>
          <p:nvPr/>
        </p:nvPicPr>
        <p:blipFill>
          <a:blip r:embed="rId2"/>
          <a:stretch>
            <a:fillRect/>
          </a:stretch>
        </p:blipFill>
        <p:spPr>
          <a:xfrm>
            <a:off x="5988000" y="2925650"/>
            <a:ext cx="2050275" cy="79317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235" name="Shape 235"/>
        <p:cNvGrpSpPr/>
        <p:nvPr/>
      </p:nvGrpSpPr>
      <p:grpSpPr>
        <a:xfrm>
          <a:off x="0" y="0"/>
          <a:ext cx="0" cy="0"/>
          <a:chOff x="0" y="0"/>
          <a:chExt cx="0" cy="0"/>
        </a:xfrm>
      </p:grpSpPr>
      <p:sp>
        <p:nvSpPr>
          <p:cNvPr id="236" name="Google Shape;236;p28"/>
          <p:cNvSpPr txBox="1"/>
          <p:nvPr>
            <p:ph type="title"/>
          </p:nvPr>
        </p:nvSpPr>
        <p:spPr>
          <a:xfrm>
            <a:off x="551750" y="3108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Bitbucket</a:t>
            </a:r>
            <a:endParaRPr lang="en-GB"/>
          </a:p>
        </p:txBody>
      </p:sp>
      <p:sp>
        <p:nvSpPr>
          <p:cNvPr id="237" name="Google Shape;237;p28"/>
          <p:cNvSpPr txBox="1"/>
          <p:nvPr>
            <p:ph type="body" idx="1"/>
          </p:nvPr>
        </p:nvSpPr>
        <p:spPr>
          <a:xfrm>
            <a:off x="630400" y="1094150"/>
            <a:ext cx="7505700" cy="3200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sz="1800">
                <a:solidFill>
                  <a:srgbClr val="000000"/>
                </a:solidFill>
                <a:latin typeface="Georgia" panose="02040502050405020303"/>
                <a:ea typeface="Georgia" panose="02040502050405020303"/>
                <a:cs typeface="Georgia" panose="02040502050405020303"/>
                <a:sym typeface="Georgia" panose="02040502050405020303"/>
              </a:rPr>
              <a:t>Bitbucket is a Git-based source code repository hosting service owned by Atlassian. Bitbucket Cloud is a Git based code hosting and collaboration tool, built for teams.</a:t>
            </a:r>
            <a:endParaRPr sz="1800">
              <a:solidFill>
                <a:srgbClr val="000000"/>
              </a:solidFill>
              <a:latin typeface="Georgia" panose="02040502050405020303"/>
              <a:ea typeface="Georgia" panose="02040502050405020303"/>
              <a:cs typeface="Georgia" panose="02040502050405020303"/>
              <a:sym typeface="Georgia" panose="02040502050405020303"/>
            </a:endParaRPr>
          </a:p>
          <a:p>
            <a:pPr marL="0" lvl="0" indent="0" algn="l" rtl="0">
              <a:spcBef>
                <a:spcPts val="1200"/>
              </a:spcBef>
              <a:spcAft>
                <a:spcPts val="0"/>
              </a:spcAft>
              <a:buNone/>
            </a:pPr>
            <a:r>
              <a:rPr lang="en-GB" sz="1800">
                <a:solidFill>
                  <a:srgbClr val="000000"/>
                </a:solidFill>
                <a:latin typeface="Georgia" panose="02040502050405020303"/>
                <a:ea typeface="Georgia" panose="02040502050405020303"/>
                <a:cs typeface="Georgia" panose="02040502050405020303"/>
                <a:sym typeface="Georgia" panose="02040502050405020303"/>
              </a:rPr>
              <a:t>Some Features of Bitbucket are:</a:t>
            </a:r>
            <a:endParaRPr sz="1800">
              <a:solidFill>
                <a:srgbClr val="000000"/>
              </a:solidFill>
              <a:latin typeface="Georgia" panose="02040502050405020303"/>
              <a:ea typeface="Georgia" panose="02040502050405020303"/>
              <a:cs typeface="Georgia" panose="02040502050405020303"/>
              <a:sym typeface="Georgia" panose="02040502050405020303"/>
            </a:endParaRPr>
          </a:p>
          <a:p>
            <a:pPr marL="457200" lvl="0" indent="-342900" algn="l" rtl="0">
              <a:spcBef>
                <a:spcPts val="1200"/>
              </a:spcBef>
              <a:spcAft>
                <a:spcPts val="0"/>
              </a:spcAft>
              <a:buClr>
                <a:srgbClr val="000000"/>
              </a:buClr>
              <a:buSzPts val="1800"/>
              <a:buFont typeface="Georgia" panose="02040502050405020303"/>
              <a:buChar char="●"/>
            </a:pPr>
            <a:r>
              <a:rPr lang="en-GB" sz="1800">
                <a:solidFill>
                  <a:srgbClr val="000000"/>
                </a:solidFill>
                <a:latin typeface="Georgia" panose="02040502050405020303"/>
                <a:ea typeface="Georgia" panose="02040502050405020303"/>
                <a:cs typeface="Georgia" panose="02040502050405020303"/>
                <a:sym typeface="Georgia" panose="02040502050405020303"/>
              </a:rPr>
              <a:t>Collaboration</a:t>
            </a:r>
            <a:r>
              <a:rPr lang="en-GB" sz="1800">
                <a:solidFill>
                  <a:srgbClr val="000000"/>
                </a:solidFill>
                <a:latin typeface="Georgia" panose="02040502050405020303"/>
                <a:ea typeface="Georgia" panose="02040502050405020303"/>
                <a:cs typeface="Georgia" panose="02040502050405020303"/>
                <a:sym typeface="Georgia" panose="02040502050405020303"/>
              </a:rPr>
              <a:t> across multiple teams</a:t>
            </a:r>
            <a:endParaRPr sz="1800">
              <a:solidFill>
                <a:srgbClr val="000000"/>
              </a:solidFill>
              <a:latin typeface="Georgia" panose="02040502050405020303"/>
              <a:ea typeface="Georgia" panose="02040502050405020303"/>
              <a:cs typeface="Georgia" panose="02040502050405020303"/>
              <a:sym typeface="Georgia" panose="02040502050405020303"/>
            </a:endParaRPr>
          </a:p>
          <a:p>
            <a:pPr marL="457200" lvl="0" indent="-342900" algn="l" rtl="0">
              <a:spcBef>
                <a:spcPts val="0"/>
              </a:spcBef>
              <a:spcAft>
                <a:spcPts val="0"/>
              </a:spcAft>
              <a:buClr>
                <a:srgbClr val="000000"/>
              </a:buClr>
              <a:buSzPts val="1800"/>
              <a:buFont typeface="Georgia" panose="02040502050405020303"/>
              <a:buChar char="●"/>
            </a:pPr>
            <a:r>
              <a:rPr lang="en-GB" sz="1800">
                <a:solidFill>
                  <a:srgbClr val="000000"/>
                </a:solidFill>
                <a:latin typeface="Georgia" panose="02040502050405020303"/>
                <a:ea typeface="Georgia" panose="02040502050405020303"/>
                <a:cs typeface="Georgia" panose="02040502050405020303"/>
                <a:sym typeface="Georgia" panose="02040502050405020303"/>
              </a:rPr>
              <a:t>Ship Quality code</a:t>
            </a:r>
            <a:endParaRPr sz="1800">
              <a:solidFill>
                <a:srgbClr val="000000"/>
              </a:solidFill>
              <a:latin typeface="Georgia" panose="02040502050405020303"/>
              <a:ea typeface="Georgia" panose="02040502050405020303"/>
              <a:cs typeface="Georgia" panose="02040502050405020303"/>
              <a:sym typeface="Georgia" panose="02040502050405020303"/>
            </a:endParaRPr>
          </a:p>
          <a:p>
            <a:pPr marL="457200" lvl="0" indent="-342900" algn="l" rtl="0">
              <a:spcBef>
                <a:spcPts val="0"/>
              </a:spcBef>
              <a:spcAft>
                <a:spcPts val="0"/>
              </a:spcAft>
              <a:buClr>
                <a:srgbClr val="000000"/>
              </a:buClr>
              <a:buSzPts val="1800"/>
              <a:buFont typeface="Georgia" panose="02040502050405020303"/>
              <a:buChar char="●"/>
            </a:pPr>
            <a:r>
              <a:rPr lang="en-GB" sz="1800">
                <a:solidFill>
                  <a:srgbClr val="000000"/>
                </a:solidFill>
                <a:latin typeface="Georgia" panose="02040502050405020303"/>
                <a:ea typeface="Georgia" panose="02040502050405020303"/>
                <a:cs typeface="Georgia" panose="02040502050405020303"/>
                <a:sym typeface="Georgia" panose="02040502050405020303"/>
              </a:rPr>
              <a:t>Automate Deployments</a:t>
            </a:r>
            <a:endParaRPr sz="1800">
              <a:solidFill>
                <a:srgbClr val="000000"/>
              </a:solidFill>
              <a:latin typeface="Georgia" panose="02040502050405020303"/>
              <a:ea typeface="Georgia" panose="02040502050405020303"/>
              <a:cs typeface="Georgia" panose="02040502050405020303"/>
              <a:sym typeface="Georgia" panose="02040502050405020303"/>
            </a:endParaRPr>
          </a:p>
          <a:p>
            <a:pPr marL="0" lvl="0" indent="0" algn="l" rtl="0">
              <a:spcBef>
                <a:spcPts val="1200"/>
              </a:spcBef>
              <a:spcAft>
                <a:spcPts val="1200"/>
              </a:spcAft>
              <a:buNone/>
            </a:pPr>
            <a:r>
              <a:rPr lang="en-GB" sz="1800">
                <a:solidFill>
                  <a:srgbClr val="000000"/>
                </a:solidFill>
                <a:latin typeface="Georgia" panose="02040502050405020303"/>
                <a:ea typeface="Georgia" panose="02040502050405020303"/>
                <a:cs typeface="Georgia" panose="02040502050405020303"/>
                <a:sym typeface="Georgia" panose="02040502050405020303"/>
              </a:rPr>
              <a:t>Atlassian is the parent company for bitbucket.Bitbucket was created by </a:t>
            </a:r>
            <a:r>
              <a:rPr lang="en-GB" sz="1800" b="1">
                <a:solidFill>
                  <a:srgbClr val="000000"/>
                </a:solidFill>
                <a:latin typeface="Georgia" panose="02040502050405020303"/>
                <a:ea typeface="Georgia" panose="02040502050405020303"/>
                <a:cs typeface="Georgia" panose="02040502050405020303"/>
                <a:sym typeface="Georgia" panose="02040502050405020303"/>
              </a:rPr>
              <a:t>Jesper Noehr</a:t>
            </a:r>
            <a:endParaRPr sz="1800" b="1">
              <a:solidFill>
                <a:srgbClr val="000000"/>
              </a:solidFill>
              <a:latin typeface="Georgia" panose="02040502050405020303"/>
              <a:ea typeface="Georgia" panose="02040502050405020303"/>
              <a:cs typeface="Georgia" panose="02040502050405020303"/>
              <a:sym typeface="Georgia" panose="02040502050405020303"/>
            </a:endParaRPr>
          </a:p>
        </p:txBody>
      </p:sp>
      <p:pic>
        <p:nvPicPr>
          <p:cNvPr id="238" name="Google Shape;238;p28"/>
          <p:cNvPicPr preferRelativeResize="0"/>
          <p:nvPr/>
        </p:nvPicPr>
        <p:blipFill>
          <a:blip r:embed="rId1"/>
          <a:stretch>
            <a:fillRect/>
          </a:stretch>
        </p:blipFill>
        <p:spPr>
          <a:xfrm>
            <a:off x="4703050" y="310800"/>
            <a:ext cx="3572750" cy="7833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242" name="Shape 242"/>
        <p:cNvGrpSpPr/>
        <p:nvPr/>
      </p:nvGrpSpPr>
      <p:grpSpPr>
        <a:xfrm>
          <a:off x="0" y="0"/>
          <a:ext cx="0" cy="0"/>
          <a:chOff x="0" y="0"/>
          <a:chExt cx="0" cy="0"/>
        </a:xfrm>
      </p:grpSpPr>
      <p:pic>
        <p:nvPicPr>
          <p:cNvPr id="243" name="Google Shape;243;p29"/>
          <p:cNvPicPr preferRelativeResize="0"/>
          <p:nvPr/>
        </p:nvPicPr>
        <p:blipFill rotWithShape="1">
          <a:blip r:embed="rId1"/>
          <a:srcRect t="8819" b="8828"/>
          <a:stretch>
            <a:fillRect/>
          </a:stretch>
        </p:blipFill>
        <p:spPr>
          <a:xfrm>
            <a:off x="152400" y="152400"/>
            <a:ext cx="8813326" cy="48387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33" name="Shape 133"/>
        <p:cNvGrpSpPr/>
        <p:nvPr/>
      </p:nvGrpSpPr>
      <p:grpSpPr>
        <a:xfrm>
          <a:off x="0" y="0"/>
          <a:ext cx="0" cy="0"/>
          <a:chOff x="0" y="0"/>
          <a:chExt cx="0" cy="0"/>
        </a:xfrm>
      </p:grpSpPr>
      <p:sp>
        <p:nvSpPr>
          <p:cNvPr id="134" name="Google Shape;134;p14"/>
          <p:cNvSpPr txBox="1"/>
          <p:nvPr>
            <p:ph type="title"/>
          </p:nvPr>
        </p:nvSpPr>
        <p:spPr>
          <a:xfrm>
            <a:off x="646125" y="452350"/>
            <a:ext cx="7505700" cy="522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Our Work</a:t>
            </a:r>
            <a:endParaRPr lang="en-GB"/>
          </a:p>
        </p:txBody>
      </p:sp>
      <p:sp>
        <p:nvSpPr>
          <p:cNvPr id="135" name="Google Shape;135;p14"/>
          <p:cNvSpPr txBox="1"/>
          <p:nvPr>
            <p:ph type="body" idx="1"/>
          </p:nvPr>
        </p:nvSpPr>
        <p:spPr>
          <a:xfrm>
            <a:off x="646430" y="1170940"/>
            <a:ext cx="4642485" cy="2470785"/>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500">
                <a:latin typeface="+mn-lt"/>
                <a:cs typeface="+mn-lt"/>
              </a:rPr>
              <a:t>Task-1</a:t>
            </a:r>
            <a:endParaRPr sz="1500">
              <a:latin typeface="+mn-lt"/>
              <a:cs typeface="+mn-lt"/>
            </a:endParaRPr>
          </a:p>
          <a:p>
            <a:pPr marL="0" lvl="0" indent="0" algn="l" rtl="0">
              <a:spcBef>
                <a:spcPts val="0"/>
              </a:spcBef>
              <a:spcAft>
                <a:spcPts val="1200"/>
              </a:spcAft>
              <a:buNone/>
            </a:pPr>
            <a:r>
              <a:rPr lang="en-US" sz="1500">
                <a:latin typeface="+mn-lt"/>
                <a:cs typeface="+mn-lt"/>
              </a:rPr>
              <a:t>I</a:t>
            </a:r>
            <a:r>
              <a:rPr sz="1500">
                <a:latin typeface="+mn-lt"/>
                <a:cs typeface="+mn-lt"/>
              </a:rPr>
              <a:t> designed a Fertilizer tool and Yield and profit prediction tool which helps the FPOs to train the farmers on cropping pattern they have to follow based on seasonal climate forecast and also how to optimize their resources such as land, fertilizers etc., in order to maximize their profits by careful allocation of land with various crops.</a:t>
            </a:r>
            <a:endParaRPr sz="1500">
              <a:latin typeface="+mn-lt"/>
              <a:cs typeface="+mn-lt"/>
            </a:endParaRPr>
          </a:p>
        </p:txBody>
      </p:sp>
      <p:sp>
        <p:nvSpPr>
          <p:cNvPr id="2" name="Text Box 1"/>
          <p:cNvSpPr txBox="1"/>
          <p:nvPr/>
        </p:nvSpPr>
        <p:spPr>
          <a:xfrm>
            <a:off x="646430" y="3837305"/>
            <a:ext cx="4065270" cy="737235"/>
          </a:xfrm>
          <a:prstGeom prst="rect">
            <a:avLst/>
          </a:prstGeom>
          <a:noFill/>
        </p:spPr>
        <p:txBody>
          <a:bodyPr wrap="square" rtlCol="0">
            <a:spAutoFit/>
          </a:bodyPr>
          <a:p>
            <a:r>
              <a:rPr lang="en-US"/>
              <a:t>Task-2</a:t>
            </a:r>
            <a:endParaRPr lang="en-US"/>
          </a:p>
          <a:p>
            <a:r>
              <a:rPr lang="en-US"/>
              <a:t>Create FPO Knowledge Graphs using  Neo4j and CQL</a:t>
            </a:r>
            <a:endParaRPr lang="en-US"/>
          </a:p>
        </p:txBody>
      </p:sp>
      <p:pic>
        <p:nvPicPr>
          <p:cNvPr id="102" name="Picture 101"/>
          <p:cNvPicPr/>
          <p:nvPr/>
        </p:nvPicPr>
        <p:blipFill>
          <a:blip r:embed="rId1"/>
          <a:stretch>
            <a:fillRect/>
          </a:stretch>
        </p:blipFill>
        <p:spPr>
          <a:xfrm>
            <a:off x="5288915" y="1086485"/>
            <a:ext cx="3194050" cy="32473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a:t>TASK-1</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What are FPO’s</a:t>
            </a:r>
            <a:endParaRPr lang="en-US"/>
          </a:p>
        </p:txBody>
      </p:sp>
      <p:sp>
        <p:nvSpPr>
          <p:cNvPr id="3" name="Text Placeholder 2"/>
          <p:cNvSpPr/>
          <p:nvPr>
            <p:ph type="body" idx="1"/>
          </p:nvPr>
        </p:nvSpPr>
        <p:spPr/>
        <p:txBody>
          <a:bodyPr/>
          <a:p>
            <a:r>
              <a:rPr lang="en-US" sz="1400"/>
              <a:t>Farmer Producer Organizations are based on the idea that farmers, who produce agricultural goods, can organise groups. The Small Farmers' Agribusiness Consortium (SFAC) was established to aid in this process by the Department of Agriculture and Cooperation, Ministry of Agriculture, Government.</a:t>
            </a:r>
            <a:endParaRPr lang="en-US" sz="1400"/>
          </a:p>
          <a:p>
            <a:pPr marL="146050" indent="0">
              <a:buNone/>
            </a:pPr>
            <a:endParaRPr lang="en-US" sz="1400"/>
          </a:p>
          <a:p>
            <a:r>
              <a:rPr lang="en-US" sz="1400"/>
              <a:t>It is a group of farmer-producers that supports small farmers by offering end-to-end services that essentially cover every part of farming, from inputs and technical assistance through processing and selling.</a:t>
            </a:r>
            <a:endParaRPr lang="en-US" sz="1400"/>
          </a:p>
        </p:txBody>
      </p:sp>
      <p:pic>
        <p:nvPicPr>
          <p:cNvPr id="4" name="Picture 3"/>
          <p:cNvPicPr>
            <a:picLocks noChangeAspect="1"/>
          </p:cNvPicPr>
          <p:nvPr/>
        </p:nvPicPr>
        <p:blipFill>
          <a:blip r:embed="rId1"/>
          <a:stretch>
            <a:fillRect/>
          </a:stretch>
        </p:blipFill>
        <p:spPr>
          <a:xfrm>
            <a:off x="5660390" y="370205"/>
            <a:ext cx="1962150" cy="1534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IMD(INDIA METEOROLOGICAL DEPARTMENT)</a:t>
            </a:r>
            <a:endParaRPr lang="en-US"/>
          </a:p>
        </p:txBody>
      </p:sp>
      <p:sp>
        <p:nvSpPr>
          <p:cNvPr id="3" name="Text Placeholder 2"/>
          <p:cNvSpPr/>
          <p:nvPr>
            <p:ph type="body" idx="1"/>
          </p:nvPr>
        </p:nvSpPr>
        <p:spPr/>
        <p:txBody>
          <a:bodyPr/>
          <a:p>
            <a:r>
              <a:rPr lang="en-US" sz="1600"/>
              <a:t>The Ministry of Earth Sciences of the Indian government oversees the India Meteorological Department. It is the main organisation in charge of seismology, meteorological observations, and weather forecasting.</a:t>
            </a:r>
            <a:endParaRPr lang="en-US" sz="1600"/>
          </a:p>
          <a:p>
            <a:r>
              <a:rPr lang="en-US" sz="1600"/>
              <a:t>We have taken help of this department to get yield details based on the climate forcast whether it is normal,above normal or below normal.</a:t>
            </a:r>
            <a:endParaRPr lang="en-US" sz="1600"/>
          </a:p>
        </p:txBody>
      </p:sp>
      <p:pic>
        <p:nvPicPr>
          <p:cNvPr id="106" name="Picture 105"/>
          <p:cNvPicPr/>
          <p:nvPr/>
        </p:nvPicPr>
        <p:blipFill>
          <a:blip r:embed="rId1"/>
          <a:stretch>
            <a:fillRect/>
          </a:stretch>
        </p:blipFill>
        <p:spPr>
          <a:xfrm>
            <a:off x="7228205" y="286385"/>
            <a:ext cx="1315085" cy="18173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p:nvPr>
            <p:ph type="title"/>
          </p:nvPr>
        </p:nvSpPr>
        <p:spPr>
          <a:xfrm>
            <a:off x="520065" y="1949865"/>
            <a:ext cx="7505700" cy="954600"/>
          </a:xfrm>
        </p:spPr>
        <p:txBody>
          <a:bodyPr>
            <a:normAutofit fontScale="90000"/>
          </a:bodyPr>
          <a:p>
            <a:r>
              <a:rPr lang="en-US"/>
              <a:t>Our Project Front-End</a:t>
            </a:r>
            <a:br>
              <a:rPr lang="en-US"/>
            </a:br>
            <a:endParaRPr lang="en-US"/>
          </a:p>
        </p:txBody>
      </p:sp>
      <p:pic>
        <p:nvPicPr>
          <p:cNvPr id="4" name="Picture 3"/>
          <p:cNvPicPr>
            <a:picLocks noChangeAspect="1"/>
          </p:cNvPicPr>
          <p:nvPr/>
        </p:nvPicPr>
        <p:blipFill>
          <a:blip r:embed="rId2"/>
          <a:stretch>
            <a:fillRect/>
          </a:stretch>
        </p:blipFill>
        <p:spPr>
          <a:xfrm>
            <a:off x="4150360" y="336550"/>
            <a:ext cx="4515485" cy="4326255"/>
          </a:xfrm>
          <a:prstGeom prst="rect">
            <a:avLst/>
          </a:prstGeom>
        </p:spPr>
      </p:pic>
      <p:pic>
        <p:nvPicPr>
          <p:cNvPr id="100" name="Picture 99"/>
          <p:cNvPicPr/>
          <p:nvPr/>
        </p:nvPicPr>
        <p:blipFill>
          <a:blip r:embed="rId1"/>
          <a:stretch>
            <a:fillRect/>
          </a:stretch>
        </p:blipFill>
        <p:spPr>
          <a:xfrm>
            <a:off x="1043305" y="2715895"/>
            <a:ext cx="2292985" cy="15944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t>Technologies Used in the Tool</a:t>
            </a:r>
            <a:endParaRPr lang="en-US"/>
          </a:p>
        </p:txBody>
      </p:sp>
      <p:sp>
        <p:nvSpPr>
          <p:cNvPr id="3" name="Text Placeholder 2"/>
          <p:cNvSpPr/>
          <p:nvPr>
            <p:ph type="body" idx="1"/>
          </p:nvPr>
        </p:nvSpPr>
        <p:spPr>
          <a:xfrm>
            <a:off x="697865" y="1800225"/>
            <a:ext cx="7505700" cy="2448000"/>
          </a:xfrm>
        </p:spPr>
        <p:txBody>
          <a:bodyPr>
            <a:normAutofit lnSpcReduction="20000"/>
          </a:bodyPr>
          <a:p>
            <a:r>
              <a:rPr lang="en-US" sz="3600"/>
              <a:t>Tkinter</a:t>
            </a:r>
            <a:endParaRPr lang="en-US" sz="3600"/>
          </a:p>
          <a:p>
            <a:r>
              <a:rPr lang="en-US" sz="3600"/>
              <a:t>Matplotlib</a:t>
            </a:r>
            <a:endParaRPr lang="en-US" sz="3600"/>
          </a:p>
          <a:p>
            <a:r>
              <a:rPr lang="en-US" sz="3600"/>
              <a:t>Pandas</a:t>
            </a:r>
            <a:endParaRPr lang="en-US" sz="3600"/>
          </a:p>
          <a:p>
            <a:r>
              <a:rPr lang="en-US" sz="3600"/>
              <a:t>openpyxl</a:t>
            </a:r>
            <a:endParaRPr lang="en-US" sz="3600"/>
          </a:p>
        </p:txBody>
      </p:sp>
      <p:pic>
        <p:nvPicPr>
          <p:cNvPr id="103" name="Picture 102"/>
          <p:cNvPicPr/>
          <p:nvPr/>
        </p:nvPicPr>
        <p:blipFill>
          <a:blip r:embed="rId1"/>
          <a:stretch>
            <a:fillRect/>
          </a:stretch>
        </p:blipFill>
        <p:spPr>
          <a:xfrm>
            <a:off x="6700520" y="1169670"/>
            <a:ext cx="2004695" cy="1181100"/>
          </a:xfrm>
          <a:prstGeom prst="rect">
            <a:avLst/>
          </a:prstGeom>
          <a:noFill/>
          <a:ln w="9525">
            <a:noFill/>
          </a:ln>
        </p:spPr>
      </p:pic>
      <p:pic>
        <p:nvPicPr>
          <p:cNvPr id="4" name="Picture 3"/>
          <p:cNvPicPr>
            <a:picLocks noChangeAspect="1"/>
          </p:cNvPicPr>
          <p:nvPr/>
        </p:nvPicPr>
        <p:blipFill>
          <a:blip r:embed="rId2"/>
          <a:srcRect r="1127" b="13965"/>
          <a:stretch>
            <a:fillRect/>
          </a:stretch>
        </p:blipFill>
        <p:spPr>
          <a:xfrm>
            <a:off x="6701155" y="2814320"/>
            <a:ext cx="2004695" cy="1216660"/>
          </a:xfrm>
          <a:prstGeom prst="rect">
            <a:avLst/>
          </a:prstGeom>
        </p:spPr>
      </p:pic>
      <p:pic>
        <p:nvPicPr>
          <p:cNvPr id="104" name="Picture 103"/>
          <p:cNvPicPr/>
          <p:nvPr/>
        </p:nvPicPr>
        <p:blipFill>
          <a:blip r:embed="rId3"/>
          <a:stretch>
            <a:fillRect/>
          </a:stretch>
        </p:blipFill>
        <p:spPr>
          <a:xfrm>
            <a:off x="4264660" y="2814320"/>
            <a:ext cx="2126615" cy="1362075"/>
          </a:xfrm>
          <a:prstGeom prst="rect">
            <a:avLst/>
          </a:prstGeom>
          <a:noFill/>
          <a:ln w="9525">
            <a:noFill/>
          </a:ln>
        </p:spPr>
      </p:pic>
      <p:pic>
        <p:nvPicPr>
          <p:cNvPr id="105" name="Picture 104"/>
          <p:cNvPicPr/>
          <p:nvPr/>
        </p:nvPicPr>
        <p:blipFill>
          <a:blip r:embed="rId4"/>
          <a:stretch>
            <a:fillRect/>
          </a:stretch>
        </p:blipFill>
        <p:spPr>
          <a:xfrm>
            <a:off x="4775200" y="1449705"/>
            <a:ext cx="1493520" cy="15735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84835" y="401100"/>
            <a:ext cx="7505700" cy="954600"/>
          </a:xfrm>
        </p:spPr>
        <p:txBody>
          <a:bodyPr>
            <a:normAutofit/>
          </a:bodyPr>
          <a:p>
            <a:r>
              <a:rPr lang="en-US"/>
              <a:t>Major Steps in our Project</a:t>
            </a:r>
            <a:endParaRPr lang="en-US"/>
          </a:p>
        </p:txBody>
      </p:sp>
      <p:sp>
        <p:nvSpPr>
          <p:cNvPr id="5" name="Text Placeholder 4"/>
          <p:cNvSpPr/>
          <p:nvPr>
            <p:ph type="body" idx="1"/>
          </p:nvPr>
        </p:nvSpPr>
        <p:spPr>
          <a:xfrm>
            <a:off x="447040" y="1223010"/>
            <a:ext cx="8144510" cy="3571240"/>
          </a:xfrm>
        </p:spPr>
        <p:txBody>
          <a:bodyPr>
            <a:normAutofit fontScale="90000" lnSpcReduction="10000"/>
          </a:bodyPr>
          <a:p>
            <a:pPr marL="285750" indent="-285750"/>
            <a:r>
              <a:rPr lang="en-US" sz="1665">
                <a:sym typeface="+mn-ea"/>
              </a:rPr>
              <a:t>The programme calculates the fertilizer coating in the first stage using the fertilizer dose recommendations provided by the Agricultural University.Additionally, it determines the overall cost of cultivation per unit area, including the cost of initial field preparation and harvest.</a:t>
            </a:r>
            <a:endParaRPr lang="en-US" sz="1665">
              <a:sym typeface="+mn-ea"/>
            </a:endParaRPr>
          </a:p>
          <a:p>
            <a:pPr marL="285750" indent="-285750"/>
            <a:endParaRPr lang="en-US" sz="1665"/>
          </a:p>
          <a:p>
            <a:pPr marL="285750" indent="-285750"/>
            <a:r>
              <a:rPr lang="en-US" sz="1665">
                <a:sym typeface="+mn-ea"/>
              </a:rPr>
              <a:t>According to the India Meteorological Department's (IMD) seasonal forecast, the tool questions if the seasonal climate would be normal, above normal, or below normal.</a:t>
            </a:r>
            <a:endParaRPr lang="en-US" sz="1665">
              <a:sym typeface="+mn-ea"/>
            </a:endParaRPr>
          </a:p>
          <a:p>
            <a:pPr marL="285750" indent="-285750"/>
            <a:endParaRPr lang="en-US" sz="1665"/>
          </a:p>
          <a:p>
            <a:pPr marL="285750" indent="-285750"/>
            <a:r>
              <a:rPr lang="en-US" sz="1665"/>
              <a:t>Crop models determine crop yields based on climate forecasts and will be sent to the tool.</a:t>
            </a:r>
            <a:endParaRPr lang="en-US" sz="1665"/>
          </a:p>
          <a:p>
            <a:pPr marL="285750" indent="-285750"/>
            <a:endParaRPr lang="en-US" sz="1665"/>
          </a:p>
          <a:p>
            <a:pPr marL="285750" indent="-285750"/>
            <a:r>
              <a:rPr lang="en-US" sz="1665"/>
              <a:t>Predictions from the ANGRAU economic model will be utilised to determine crop out prices.</a:t>
            </a:r>
            <a:endParaRPr lang="en-US" sz="1665"/>
          </a:p>
          <a:p>
            <a:pPr marL="285750" indent="-285750"/>
            <a:endParaRPr lang="en-US" sz="1665"/>
          </a:p>
          <a:p>
            <a:pPr marL="285750" indent="-285750"/>
            <a:r>
              <a:rPr lang="en-US" sz="1665"/>
              <a:t>Finally, the net benefit for each crop will be determined using all the data. Actual recommended area for each crop will be provided as an output using the linear programming and optimization procedure in order to optimise the earnings.</a:t>
            </a:r>
            <a:endParaRPr lang="en-US" sz="1665"/>
          </a:p>
          <a:p>
            <a:pPr>
              <a:buNone/>
            </a:pPr>
            <a:endParaRPr lang="en-US" sz="1665"/>
          </a:p>
        </p:txBody>
      </p:sp>
    </p:spTree>
  </p:cSld>
  <p:clrMapOvr>
    <a:masterClrMapping/>
  </p:clrMapOvr>
  <mc:AlternateContent xmlns:mc="http://schemas.openxmlformats.org/markup-compatibility/2006">
    <mc:Choice xmlns:p14="http://schemas.microsoft.com/office/powerpoint/2010/main" Requires="p14">
      <p:transition spd="slow" p14:dur="1000">
        <p14:flip dir="l"/>
      </p:transition>
    </mc:Choice>
    <mc:Fallback>
      <p:transition spd="slow">
        <p:fade/>
      </p:transition>
    </mc:Fallback>
  </mc:AlternateContent>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6217</Words>
  <Application>WPS Presentation</Application>
  <PresentationFormat/>
  <Paragraphs>134</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Arial</vt:lpstr>
      <vt:lpstr>Nunito</vt:lpstr>
      <vt:lpstr>Calibri</vt:lpstr>
      <vt:lpstr>Microsoft YaHei</vt:lpstr>
      <vt:lpstr>Arial Unicode MS</vt:lpstr>
      <vt:lpstr>Georgia</vt:lpstr>
      <vt:lpstr>Roboto</vt:lpstr>
      <vt:lpstr>Shift</vt:lpstr>
      <vt:lpstr>INTERNSHIP</vt:lpstr>
      <vt:lpstr>Internship Firm Name: KALGUDI PVT LIMITED</vt:lpstr>
      <vt:lpstr>Our Work</vt:lpstr>
      <vt:lpstr>TASK-1</vt:lpstr>
      <vt:lpstr>What are FPO’s</vt:lpstr>
      <vt:lpstr>IMD(INDIA METEOROLOGICAL DEPARTMENT)</vt:lpstr>
      <vt:lpstr>Our Project Front-End </vt:lpstr>
      <vt:lpstr>Technologies Used in the Tool</vt:lpstr>
      <vt:lpstr>Major Steps in our Project</vt:lpstr>
      <vt:lpstr>TASK-2</vt:lpstr>
      <vt:lpstr>What is Neo4j</vt:lpstr>
      <vt:lpstr>Use Cases for Neo4j</vt:lpstr>
      <vt:lpstr>Graph Database </vt:lpstr>
      <vt:lpstr>Knowledge Graph</vt:lpstr>
      <vt:lpstr>PowerPoint 演示文稿</vt:lpstr>
      <vt:lpstr>Cypher Query Language (CQL)</vt:lpstr>
      <vt:lpstr>PowerPoint 演示文稿</vt:lpstr>
      <vt:lpstr>Neo4j Sandbox</vt:lpstr>
      <vt:lpstr>Neo4j Bloom</vt:lpstr>
      <vt:lpstr>Neo4j and Python</vt:lpstr>
      <vt:lpstr>Project Management Tools</vt:lpstr>
      <vt:lpstr>Trello</vt:lpstr>
      <vt:lpstr>Bitbucket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dc:title>
  <dc:creator/>
  <cp:lastModifiedBy>user</cp:lastModifiedBy>
  <cp:revision>7</cp:revision>
  <dcterms:created xsi:type="dcterms:W3CDTF">2022-10-31T15:59:00Z</dcterms:created>
  <dcterms:modified xsi:type="dcterms:W3CDTF">2022-11-04T06:48:05Z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51C676D16D4147E2BD90FDB1651E73A0</vt:lpwstr>
  </property>
  <property fmtid="{D5CDD505-2E9C-101B-9397-08002B2CF9AE}" pid="3" name="KSOProductBuildVer">
    <vt:lpwstr>1033-11.2.0.11380</vt:lpwstr>
  </property>
</Properties>
</file>