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59" r:id="rId7"/>
    <p:sldId id="271" r:id="rId8"/>
    <p:sldId id="260" r:id="rId9"/>
    <p:sldId id="261" r:id="rId10"/>
    <p:sldId id="272" r:id="rId11"/>
    <p:sldId id="263" r:id="rId12"/>
    <p:sldId id="267" r:id="rId13"/>
    <p:sldId id="273" r:id="rId14"/>
    <p:sldId id="268" r:id="rId15"/>
    <p:sldId id="269" r:id="rId16"/>
    <p:sldId id="270"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F552-237A-4DEF-AD75-2EC7725D0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592C7A-F9E0-412F-A099-6397900A7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C0B2F9-0CFE-4354-ADEA-6C9CF4460751}"/>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F1926C7D-0A71-461C-AD67-A3B0A3C2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95DC3-D55F-4A30-BA78-FE3D11B79ACC}"/>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165551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719C-F4BD-4D66-B6FE-FE53E3EC31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3BACC6-4C92-453B-9362-CD5F116C9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D9B84-385A-455B-9B10-31EEB17D66BC}"/>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E9E29CB9-79E3-4A71-A4FC-AE30E04E2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FAB52-CF90-44A5-8680-E2186F6370C4}"/>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301130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B83FD-E084-4841-AD29-4053BCA70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9B9621-D6AB-4666-B7E3-B2AF537FB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8C95B-97E9-4B82-BF7C-1481365111D4}"/>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A28D3491-6627-4DD4-BDD1-69E911978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4EF21-E934-4FCC-BA63-6765C8D92E2D}"/>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426643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538B-58F6-4F9E-8BFC-EDD35E8FC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3037E-F6BA-4258-BE77-91B6ED4EC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AF508-BE4E-49FB-88DF-9197334F97E0}"/>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9B74B850-EB07-463B-87E4-8CF5DD31B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E2C52-1B42-45F6-8CC0-8A940100CB27}"/>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424514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5B9D-6E97-4BBB-9F16-917C0A792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609114-07ED-4D82-B9C5-A36386271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D56F1-F9A5-4085-89A0-281811330B0F}"/>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2FF61A6E-31FF-4A0B-B703-3769D88C9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4CACE-6662-4CD1-93D9-AD806711DC27}"/>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180708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74B5-7358-4AEB-AF56-30FB1BB4E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60DFD0-DA61-4924-9B19-A177E6BBB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2C20C-7286-46B3-B96C-78D2F05E6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748DE-5389-4F1E-BC62-DA581AD62100}"/>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6" name="Footer Placeholder 5">
            <a:extLst>
              <a:ext uri="{FF2B5EF4-FFF2-40B4-BE49-F238E27FC236}">
                <a16:creationId xmlns:a16="http://schemas.microsoft.com/office/drawing/2014/main" id="{13AC357D-F644-4CD3-86E6-59B8B895F0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46E94A-8DE5-4C4C-8D43-B558EF5588B6}"/>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181431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977E-247C-47B7-B784-424B018366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F1D4C3-6D60-402E-AB87-374702F85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0CD36-BAFC-45EB-B069-56E0F3A1D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6FC587-1C2B-4FE5-BBE6-9A7DBEB42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CB1AF-E01F-45F5-8060-3527DA52E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6B7D2F-598D-4F8E-B3A7-2CDEDBA3229D}"/>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8" name="Footer Placeholder 7">
            <a:extLst>
              <a:ext uri="{FF2B5EF4-FFF2-40B4-BE49-F238E27FC236}">
                <a16:creationId xmlns:a16="http://schemas.microsoft.com/office/drawing/2014/main" id="{27BBB569-A503-4F2A-B25D-E42179161B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80E66B-037E-4DBF-82F1-221D5B90F39C}"/>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4304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CD8E-F5DB-4973-965D-16BF16AC8E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E660EF-BE9F-4934-A897-FDB02A5586CC}"/>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4" name="Footer Placeholder 3">
            <a:extLst>
              <a:ext uri="{FF2B5EF4-FFF2-40B4-BE49-F238E27FC236}">
                <a16:creationId xmlns:a16="http://schemas.microsoft.com/office/drawing/2014/main" id="{F7522AC1-5BA0-48D7-A09F-40EB893BA3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A9810C-5041-4E02-95AE-651A5F1D4D75}"/>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332804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3B386-C224-4A2C-8AEF-2AFEFD05B574}"/>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3" name="Footer Placeholder 2">
            <a:extLst>
              <a:ext uri="{FF2B5EF4-FFF2-40B4-BE49-F238E27FC236}">
                <a16:creationId xmlns:a16="http://schemas.microsoft.com/office/drawing/2014/main" id="{4AF43103-E6AA-4FC2-A23E-37EC1507A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639E2C-7349-45E9-B037-210DB59C9ED7}"/>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342120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88D0-5240-4DD7-A081-2B287B0A3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C7E132-829B-4D1C-81F2-7413E8AC1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1C9E83-CF77-4844-AF35-04AC5838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36A88-E8F0-4EC1-B91D-7DE427538EBD}"/>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6" name="Footer Placeholder 5">
            <a:extLst>
              <a:ext uri="{FF2B5EF4-FFF2-40B4-BE49-F238E27FC236}">
                <a16:creationId xmlns:a16="http://schemas.microsoft.com/office/drawing/2014/main" id="{7C2D2E1B-E285-41E4-9B3A-3D18FA8FA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0EA1A-A29A-4FBB-BEEB-B848BBA9561E}"/>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788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223D-450F-4F6B-972E-6B43CA4B0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FD7F9-056A-4416-926D-FC3145B53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D26A93-5568-43F0-A040-242648292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78E30-E7F3-4A1B-B2D7-BB0944887DD2}"/>
              </a:ext>
            </a:extLst>
          </p:cNvPr>
          <p:cNvSpPr>
            <a:spLocks noGrp="1"/>
          </p:cNvSpPr>
          <p:nvPr>
            <p:ph type="dt" sz="half" idx="10"/>
          </p:nvPr>
        </p:nvSpPr>
        <p:spPr/>
        <p:txBody>
          <a:bodyPr/>
          <a:lstStyle/>
          <a:p>
            <a:fld id="{1AD496B1-E93C-4E97-B27C-149CB90EC2DE}" type="datetimeFigureOut">
              <a:rPr lang="en-IN" smtClean="0"/>
              <a:t>21/04/2022</a:t>
            </a:fld>
            <a:endParaRPr lang="en-IN"/>
          </a:p>
        </p:txBody>
      </p:sp>
      <p:sp>
        <p:nvSpPr>
          <p:cNvPr id="6" name="Footer Placeholder 5">
            <a:extLst>
              <a:ext uri="{FF2B5EF4-FFF2-40B4-BE49-F238E27FC236}">
                <a16:creationId xmlns:a16="http://schemas.microsoft.com/office/drawing/2014/main" id="{87A96A01-3DE2-4254-837F-656F3CCAB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F3A21-1A5A-4399-91C4-963175885186}"/>
              </a:ext>
            </a:extLst>
          </p:cNvPr>
          <p:cNvSpPr>
            <a:spLocks noGrp="1"/>
          </p:cNvSpPr>
          <p:nvPr>
            <p:ph type="sldNum" sz="quarter" idx="12"/>
          </p:nvPr>
        </p:nvSpPr>
        <p:spPr/>
        <p:txBody>
          <a:bodyPr/>
          <a:lstStyle/>
          <a:p>
            <a:fld id="{62446B8B-807A-453E-A0AA-C5C5ACE07440}" type="slidenum">
              <a:rPr lang="en-IN" smtClean="0"/>
              <a:t>‹#›</a:t>
            </a:fld>
            <a:endParaRPr lang="en-IN"/>
          </a:p>
        </p:txBody>
      </p:sp>
    </p:spTree>
    <p:extLst>
      <p:ext uri="{BB962C8B-B14F-4D97-AF65-F5344CB8AC3E}">
        <p14:creationId xmlns:p14="http://schemas.microsoft.com/office/powerpoint/2010/main" val="64598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3ED89-92ED-4FE3-B13D-7BBEED067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406C0-93EB-413B-998E-E17DA56AE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11BEC-6E1F-4DCA-B5F9-A5EF0B06E3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496B1-E93C-4E97-B27C-149CB90EC2DE}" type="datetimeFigureOut">
              <a:rPr lang="en-IN" smtClean="0"/>
              <a:t>21/04/2022</a:t>
            </a:fld>
            <a:endParaRPr lang="en-IN"/>
          </a:p>
        </p:txBody>
      </p:sp>
      <p:sp>
        <p:nvSpPr>
          <p:cNvPr id="5" name="Footer Placeholder 4">
            <a:extLst>
              <a:ext uri="{FF2B5EF4-FFF2-40B4-BE49-F238E27FC236}">
                <a16:creationId xmlns:a16="http://schemas.microsoft.com/office/drawing/2014/main" id="{52D45190-E084-4A94-8ADA-2C75F8FE0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E9AF54-387F-4E66-8E8F-B22A117D0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46B8B-807A-453E-A0AA-C5C5ACE07440}" type="slidenum">
              <a:rPr lang="en-IN" smtClean="0"/>
              <a:t>‹#›</a:t>
            </a:fld>
            <a:endParaRPr lang="en-IN"/>
          </a:p>
        </p:txBody>
      </p:sp>
    </p:spTree>
    <p:extLst>
      <p:ext uri="{BB962C8B-B14F-4D97-AF65-F5344CB8AC3E}">
        <p14:creationId xmlns:p14="http://schemas.microsoft.com/office/powerpoint/2010/main" val="48013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F0E1F7-8CCE-47A0-8410-A49E9F21FAAF}"/>
              </a:ext>
            </a:extLst>
          </p:cNvPr>
          <p:cNvSpPr>
            <a:spLocks noGrp="1"/>
          </p:cNvSpPr>
          <p:nvPr>
            <p:ph type="subTitle" idx="1"/>
          </p:nvPr>
        </p:nvSpPr>
        <p:spPr>
          <a:xfrm>
            <a:off x="1524000" y="3602038"/>
            <a:ext cx="9144000" cy="2575738"/>
          </a:xfrm>
        </p:spPr>
        <p:txBody>
          <a:bodyPr>
            <a:normAutofit/>
          </a:bodyPr>
          <a:lstStyle/>
          <a:p>
            <a:pPr algn="l"/>
            <a:r>
              <a:rPr lang="en-IN" sz="2400" b="1" dirty="0">
                <a:latin typeface="Times New Roman" panose="02020603050405020304" pitchFamily="18" charset="0"/>
                <a:cs typeface="Times New Roman" panose="02020603050405020304" pitchFamily="18" charset="0"/>
              </a:rPr>
              <a:t>Student 1: </a:t>
            </a:r>
            <a:r>
              <a:rPr lang="en-IN" sz="2400" dirty="0">
                <a:latin typeface="Times New Roman" panose="02020603050405020304" pitchFamily="18" charset="0"/>
                <a:cs typeface="Times New Roman" panose="02020603050405020304" pitchFamily="18" charset="0"/>
              </a:rPr>
              <a:t>Arman Budhrani – 9</a:t>
            </a:r>
          </a:p>
          <a:p>
            <a:pPr algn="l"/>
            <a:endParaRPr lang="en-IN" dirty="0">
              <a:latin typeface="Times New Roman" panose="02020603050405020304" pitchFamily="18" charset="0"/>
              <a:cs typeface="Times New Roman" panose="02020603050405020304" pitchFamily="18" charset="0"/>
            </a:endParaRPr>
          </a:p>
          <a:p>
            <a:pPr algn="l"/>
            <a:r>
              <a:rPr lang="en-IN" sz="2400" b="1" dirty="0">
                <a:latin typeface="Times New Roman" panose="02020603050405020304" pitchFamily="18" charset="0"/>
                <a:cs typeface="Times New Roman" panose="02020603050405020304" pitchFamily="18" charset="0"/>
              </a:rPr>
              <a:t>Student 2: </a:t>
            </a:r>
            <a:r>
              <a:rPr lang="en-IN" sz="2400" dirty="0">
                <a:latin typeface="Times New Roman" panose="02020603050405020304" pitchFamily="18" charset="0"/>
                <a:cs typeface="Times New Roman" panose="02020603050405020304" pitchFamily="18" charset="0"/>
              </a:rPr>
              <a:t>Prakash Sewani - 50</a:t>
            </a:r>
          </a:p>
          <a:p>
            <a:pPr algn="l"/>
            <a:endParaRPr lang="en-IN" b="1" dirty="0">
              <a:latin typeface="Times New Roman" panose="02020603050405020304" pitchFamily="18" charset="0"/>
              <a:cs typeface="Times New Roman" panose="02020603050405020304" pitchFamily="18" charset="0"/>
            </a:endParaRPr>
          </a:p>
          <a:p>
            <a:pPr algn="l"/>
            <a:r>
              <a:rPr lang="en-IN" sz="2400" b="1" dirty="0">
                <a:latin typeface="Times New Roman" panose="02020603050405020304" pitchFamily="18" charset="0"/>
                <a:cs typeface="Times New Roman" panose="02020603050405020304" pitchFamily="18" charset="0"/>
              </a:rPr>
              <a:t>Student 3:</a:t>
            </a:r>
            <a:r>
              <a:rPr lang="en-IN" sz="2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Bhavesh Thadani - 60</a:t>
            </a:r>
            <a:endParaRPr lang="en-IN" sz="2400" dirty="0">
              <a:latin typeface="Times New Roman" panose="02020603050405020304" pitchFamily="18" charset="0"/>
              <a:cs typeface="Times New Roman" panose="02020603050405020304" pitchFamily="18" charset="0"/>
            </a:endParaRPr>
          </a:p>
          <a:p>
            <a:pPr algn="l"/>
            <a:endParaRPr lang="en-IN" dirty="0"/>
          </a:p>
        </p:txBody>
      </p:sp>
      <p:sp>
        <p:nvSpPr>
          <p:cNvPr id="4" name="TextBox 3">
            <a:extLst>
              <a:ext uri="{FF2B5EF4-FFF2-40B4-BE49-F238E27FC236}">
                <a16:creationId xmlns:a16="http://schemas.microsoft.com/office/drawing/2014/main" id="{FEEAF8B1-8892-4BBE-82E6-998835638F68}"/>
              </a:ext>
            </a:extLst>
          </p:cNvPr>
          <p:cNvSpPr txBox="1"/>
          <p:nvPr/>
        </p:nvSpPr>
        <p:spPr>
          <a:xfrm>
            <a:off x="1568605" y="199291"/>
            <a:ext cx="9054790" cy="830997"/>
          </a:xfrm>
          <a:prstGeom prst="rect">
            <a:avLst/>
          </a:prstGeom>
          <a:noFill/>
        </p:spPr>
        <p:txBody>
          <a:bodyPr wrap="square">
            <a:spAutoFit/>
          </a:bodyPr>
          <a:lstStyle/>
          <a:p>
            <a:pPr algn="ctr"/>
            <a:r>
              <a:rPr lang="en-US" sz="2400" b="1" dirty="0">
                <a:solidFill>
                  <a:srgbClr val="FF0000"/>
                </a:solidFill>
                <a:latin typeface="Times New Roman" pitchFamily="18" charset="0"/>
                <a:cs typeface="Times New Roman" pitchFamily="18" charset="0"/>
              </a:rPr>
              <a:t>WATUMULL INSTITUTE – DEPARTMENT OF COMPUTER ENGINEERING</a:t>
            </a:r>
            <a:endParaRPr lang="en-IN" sz="2400" b="1" dirty="0">
              <a:solidFill>
                <a:srgbClr val="FF0000"/>
              </a:solidFill>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id="{51648B63-3365-4C2A-AA46-28557D791D1F}"/>
              </a:ext>
            </a:extLst>
          </p:cNvPr>
          <p:cNvSpPr txBox="1">
            <a:spLocks/>
          </p:cNvSpPr>
          <p:nvPr/>
        </p:nvSpPr>
        <p:spPr>
          <a:xfrm>
            <a:off x="1524000" y="1083036"/>
            <a:ext cx="9144000" cy="24662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latin typeface="Times New Roman" panose="02020603050405020304" pitchFamily="18" charset="0"/>
                <a:cs typeface="Times New Roman" panose="02020603050405020304" pitchFamily="18" charset="0"/>
              </a:rPr>
              <a:t>Group number</a:t>
            </a:r>
            <a:r>
              <a:rPr lang="en-IN" dirty="0">
                <a:latin typeface="Times New Roman" panose="02020603050405020304" pitchFamily="18" charset="0"/>
                <a:cs typeface="Times New Roman" panose="02020603050405020304" pitchFamily="18" charset="0"/>
              </a:rPr>
              <a:t>: 1</a:t>
            </a:r>
          </a:p>
          <a:p>
            <a:pPr algn="l"/>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Title of Project: </a:t>
            </a:r>
            <a:r>
              <a:rPr lang="en-US" sz="2400" dirty="0">
                <a:solidFill>
                  <a:schemeClr val="tx1"/>
                </a:solidFill>
                <a:latin typeface="Century" panose="02040604050505020304" pitchFamily="18" charset="0"/>
              </a:rPr>
              <a:t>Smart Education Bot</a:t>
            </a:r>
            <a:endParaRPr lang="en-IN" dirty="0">
              <a:latin typeface="Times New Roman" panose="02020603050405020304" pitchFamily="18" charset="0"/>
              <a:cs typeface="Times New Roman" panose="02020603050405020304" pitchFamily="18" charset="0"/>
            </a:endParaRPr>
          </a:p>
          <a:p>
            <a:pPr algn="l"/>
            <a:endParaRPr lang="en-IN" b="1"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Data Analysis</a:t>
            </a:r>
          </a:p>
          <a:p>
            <a:pPr algn="l"/>
            <a:endParaRPr lang="en-IN" dirty="0"/>
          </a:p>
        </p:txBody>
      </p:sp>
      <p:sp>
        <p:nvSpPr>
          <p:cNvPr id="6" name="TextBox 5">
            <a:extLst>
              <a:ext uri="{FF2B5EF4-FFF2-40B4-BE49-F238E27FC236}">
                <a16:creationId xmlns:a16="http://schemas.microsoft.com/office/drawing/2014/main" id="{476048C8-2689-42B6-8388-2FA9B38AB8AA}"/>
              </a:ext>
            </a:extLst>
          </p:cNvPr>
          <p:cNvSpPr txBox="1"/>
          <p:nvPr/>
        </p:nvSpPr>
        <p:spPr>
          <a:xfrm>
            <a:off x="7946035" y="5999162"/>
            <a:ext cx="3902725" cy="461665"/>
          </a:xfrm>
          <a:prstGeom prst="rect">
            <a:avLst/>
          </a:prstGeom>
          <a:noFill/>
        </p:spPr>
        <p:txBody>
          <a:bodyPr wrap="square">
            <a:spAutoFit/>
          </a:bodyPr>
          <a:lstStyle/>
          <a:p>
            <a:pPr algn="l"/>
            <a:r>
              <a:rPr lang="en-IN" sz="2400" b="1" dirty="0">
                <a:latin typeface="Times New Roman" panose="02020603050405020304" pitchFamily="18" charset="0"/>
                <a:cs typeface="Times New Roman" panose="02020603050405020304" pitchFamily="18" charset="0"/>
              </a:rPr>
              <a:t>Guide: </a:t>
            </a:r>
            <a:r>
              <a:rPr lang="en-IN" sz="2400" dirty="0">
                <a:latin typeface="Times New Roman" panose="02020603050405020304" pitchFamily="18" charset="0"/>
                <a:cs typeface="Times New Roman" panose="02020603050405020304" pitchFamily="18" charset="0"/>
              </a:rPr>
              <a:t>Prof. Sandeep More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81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C42A-2788-459F-BE5C-548A24BDB669}"/>
              </a:ext>
            </a:extLst>
          </p:cNvPr>
          <p:cNvSpPr>
            <a:spLocks noGrp="1"/>
          </p:cNvSpPr>
          <p:nvPr>
            <p:ph type="title"/>
          </p:nvPr>
        </p:nvSpPr>
        <p:spPr>
          <a:xfrm>
            <a:off x="6178" y="1825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Proposed Methodology: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4CA2C1-64D9-4726-9CE3-99EECC3E881E}"/>
              </a:ext>
            </a:extLst>
          </p:cNvPr>
          <p:cNvSpPr>
            <a:spLocks noGrp="1"/>
          </p:cNvSpPr>
          <p:nvPr>
            <p:ph idx="1"/>
          </p:nvPr>
        </p:nvSpPr>
        <p:spPr/>
        <p:txBody>
          <a:bodyPr/>
          <a:lstStyle/>
          <a:p>
            <a:pPr marL="0" indent="0">
              <a:buNone/>
            </a:pPr>
            <a:r>
              <a:rPr lang="en-IN" dirty="0"/>
              <a:t>Framework / Algorithm Used:</a:t>
            </a:r>
          </a:p>
          <a:p>
            <a:pPr marL="0" indent="0">
              <a:buNone/>
            </a:pPr>
            <a:endParaRPr lang="en-IN" sz="2800" dirty="0"/>
          </a:p>
          <a:p>
            <a:r>
              <a:rPr lang="en-IN" sz="2800" dirty="0">
                <a:latin typeface="Times New Roman" panose="02020603050405020304" pitchFamily="18" charset="0"/>
                <a:cs typeface="Times New Roman" panose="02020603050405020304" pitchFamily="18" charset="0"/>
              </a:rPr>
              <a:t>Python</a:t>
            </a:r>
          </a:p>
          <a:p>
            <a:r>
              <a:rPr lang="en-IN" dirty="0">
                <a:latin typeface="Times New Roman" panose="02020603050405020304" pitchFamily="18" charset="0"/>
                <a:cs typeface="Times New Roman" panose="02020603050405020304" pitchFamily="18" charset="0"/>
              </a:rPr>
              <a:t>Flask</a:t>
            </a:r>
            <a:endParaRPr lang="en-IN"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NLP</a:t>
            </a:r>
            <a:endParaRPr lang="en-US"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BERT Algorithm</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Html, CSS</a:t>
            </a:r>
          </a:p>
          <a:p>
            <a:r>
              <a:rPr lang="en-US" dirty="0">
                <a:latin typeface="Times New Roman" panose="02020603050405020304" pitchFamily="18" charset="0"/>
                <a:cs typeface="Times New Roman" panose="02020603050405020304" pitchFamily="18" charset="0"/>
              </a:rPr>
              <a:t>JavaScript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6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F066-0767-4550-84A8-2A1E92BD09C3}"/>
              </a:ext>
            </a:extLst>
          </p:cNvPr>
          <p:cNvSpPr>
            <a:spLocks noGrp="1"/>
          </p:cNvSpPr>
          <p:nvPr>
            <p:ph type="title"/>
          </p:nvPr>
        </p:nvSpPr>
        <p:spPr>
          <a:xfrm>
            <a:off x="0" y="225083"/>
            <a:ext cx="10515600" cy="705392"/>
          </a:xfrm>
        </p:spPr>
        <p:txBody>
          <a:bodyPr>
            <a:normAutofit/>
          </a:bodyPr>
          <a:lstStyle/>
          <a:p>
            <a:r>
              <a:rPr lang="en-US" sz="3600" b="1" dirty="0">
                <a:latin typeface="Times New Roman" panose="02020603050405020304" pitchFamily="18" charset="0"/>
                <a:cs typeface="Times New Roman" panose="02020603050405020304" pitchFamily="18" charset="0"/>
              </a:rPr>
              <a:t>Proposed Methodology:</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407E81D-E0DA-428D-B144-9075BF924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843" y="1825625"/>
            <a:ext cx="5060313" cy="4351338"/>
          </a:xfrm>
        </p:spPr>
      </p:pic>
    </p:spTree>
    <p:extLst>
      <p:ext uri="{BB962C8B-B14F-4D97-AF65-F5344CB8AC3E}">
        <p14:creationId xmlns:p14="http://schemas.microsoft.com/office/powerpoint/2010/main" val="66581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4B7F-7409-4B7A-8DB5-7A307C007F61}"/>
              </a:ext>
            </a:extLst>
          </p:cNvPr>
          <p:cNvSpPr>
            <a:spLocks noGrp="1"/>
          </p:cNvSpPr>
          <p:nvPr>
            <p:ph type="title"/>
          </p:nvPr>
        </p:nvSpPr>
        <p:spPr>
          <a:xfrm>
            <a:off x="105032" y="290985"/>
            <a:ext cx="10515600" cy="615178"/>
          </a:xfrm>
        </p:spPr>
        <p:txBody>
          <a:bodyPr>
            <a:normAutofit/>
          </a:bodyPr>
          <a:lstStyle/>
          <a:p>
            <a:r>
              <a:rPr lang="en-US" sz="3600" b="1" dirty="0">
                <a:latin typeface="Times New Roman" panose="02020603050405020304" pitchFamily="18" charset="0"/>
                <a:cs typeface="Times New Roman" panose="02020603050405020304" pitchFamily="18" charset="0"/>
              </a:rPr>
              <a:t>Proposed Methodology:</a:t>
            </a:r>
            <a:endParaRPr lang="en-IN" sz="3600" dirty="0"/>
          </a:p>
        </p:txBody>
      </p:sp>
      <p:sp>
        <p:nvSpPr>
          <p:cNvPr id="3" name="Content Placeholder 2">
            <a:extLst>
              <a:ext uri="{FF2B5EF4-FFF2-40B4-BE49-F238E27FC236}">
                <a16:creationId xmlns:a16="http://schemas.microsoft.com/office/drawing/2014/main" id="{C6AC24DE-54FF-4516-8F74-A7BAFB3FA286}"/>
              </a:ext>
            </a:extLst>
          </p:cNvPr>
          <p:cNvSpPr>
            <a:spLocks noGrp="1"/>
          </p:cNvSpPr>
          <p:nvPr>
            <p:ph idx="1"/>
          </p:nvPr>
        </p:nvSpPr>
        <p:spPr>
          <a:xfrm>
            <a:off x="187411" y="1005018"/>
            <a:ext cx="10515600"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Major aspects of our project:</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Interface</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PDF Parsing Algorithm</a:t>
            </a:r>
          </a:p>
          <a:p>
            <a:pPr marL="457200" lvl="1" indent="0">
              <a:buNone/>
            </a:pP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Keyword Extraction Algorithm</a:t>
            </a:r>
          </a:p>
          <a:p>
            <a:pPr marL="457200" lvl="1" indent="0">
              <a:buNone/>
            </a:pP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BERT Algorithm</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Web Scraping</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Backend Linking</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Final Testing</a:t>
            </a:r>
          </a:p>
        </p:txBody>
      </p:sp>
    </p:spTree>
    <p:extLst>
      <p:ext uri="{BB962C8B-B14F-4D97-AF65-F5344CB8AC3E}">
        <p14:creationId xmlns:p14="http://schemas.microsoft.com/office/powerpoint/2010/main" val="359225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4B7F-7409-4B7A-8DB5-7A307C007F61}"/>
              </a:ext>
            </a:extLst>
          </p:cNvPr>
          <p:cNvSpPr>
            <a:spLocks noGrp="1"/>
          </p:cNvSpPr>
          <p:nvPr>
            <p:ph type="title"/>
          </p:nvPr>
        </p:nvSpPr>
        <p:spPr>
          <a:xfrm>
            <a:off x="105032" y="290985"/>
            <a:ext cx="10515600" cy="615178"/>
          </a:xfrm>
        </p:spPr>
        <p:txBody>
          <a:bodyPr>
            <a:normAutofit/>
          </a:bodyPr>
          <a:lstStyle/>
          <a:p>
            <a:r>
              <a:rPr lang="en-US" sz="3600" b="1" dirty="0">
                <a:latin typeface="Times New Roman" panose="02020603050405020304" pitchFamily="18" charset="0"/>
                <a:cs typeface="Times New Roman" panose="02020603050405020304" pitchFamily="18" charset="0"/>
              </a:rPr>
              <a:t>Interface</a:t>
            </a:r>
            <a:endParaRPr lang="en-IN" sz="3600" dirty="0"/>
          </a:p>
        </p:txBody>
      </p:sp>
      <p:pic>
        <p:nvPicPr>
          <p:cNvPr id="5" name="Content Placeholder 4">
            <a:extLst>
              <a:ext uri="{FF2B5EF4-FFF2-40B4-BE49-F238E27FC236}">
                <a16:creationId xmlns:a16="http://schemas.microsoft.com/office/drawing/2014/main" id="{CA8EC297-3C38-4B79-9039-117FB4B5BD97}"/>
              </a:ext>
            </a:extLst>
          </p:cNvPr>
          <p:cNvPicPr>
            <a:picLocks noGrp="1" noChangeAspect="1"/>
          </p:cNvPicPr>
          <p:nvPr>
            <p:ph idx="1"/>
          </p:nvPr>
        </p:nvPicPr>
        <p:blipFill>
          <a:blip r:embed="rId2"/>
          <a:stretch>
            <a:fillRect/>
          </a:stretch>
        </p:blipFill>
        <p:spPr>
          <a:xfrm>
            <a:off x="3816272" y="1680390"/>
            <a:ext cx="4015586" cy="4351337"/>
          </a:xfrm>
        </p:spPr>
      </p:pic>
    </p:spTree>
    <p:extLst>
      <p:ext uri="{BB962C8B-B14F-4D97-AF65-F5344CB8AC3E}">
        <p14:creationId xmlns:p14="http://schemas.microsoft.com/office/powerpoint/2010/main" val="50639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0D84-4F8C-49E0-BD54-432063CB4304}"/>
              </a:ext>
            </a:extLst>
          </p:cNvPr>
          <p:cNvSpPr>
            <a:spLocks noGrp="1"/>
          </p:cNvSpPr>
          <p:nvPr>
            <p:ph type="title"/>
          </p:nvPr>
        </p:nvSpPr>
        <p:spPr>
          <a:xfrm>
            <a:off x="0" y="365209"/>
            <a:ext cx="10515600" cy="631653"/>
          </a:xfrm>
        </p:spPr>
        <p:txBody>
          <a:bodyPr/>
          <a:lstStyle/>
          <a:p>
            <a:r>
              <a:rPr lang="en-US" sz="3600" b="1" dirty="0">
                <a:latin typeface="Times New Roman" panose="02020603050405020304" pitchFamily="18" charset="0"/>
                <a:cs typeface="Times New Roman" panose="02020603050405020304" pitchFamily="18" charset="0"/>
              </a:rPr>
              <a:t>Implementation</a:t>
            </a:r>
            <a:endParaRPr lang="en-IN" dirty="0">
              <a:latin typeface="Century" panose="02040604050505020304" pitchFamily="18" charset="0"/>
            </a:endParaRPr>
          </a:p>
        </p:txBody>
      </p:sp>
      <p:sp>
        <p:nvSpPr>
          <p:cNvPr id="3" name="Content Placeholder 2">
            <a:extLst>
              <a:ext uri="{FF2B5EF4-FFF2-40B4-BE49-F238E27FC236}">
                <a16:creationId xmlns:a16="http://schemas.microsoft.com/office/drawing/2014/main" id="{E36D8611-4611-46BD-995B-97209B15D2E6}"/>
              </a:ext>
            </a:extLst>
          </p:cNvPr>
          <p:cNvSpPr>
            <a:spLocks noGrp="1"/>
          </p:cNvSpPr>
          <p:nvPr>
            <p:ph idx="1"/>
          </p:nvPr>
        </p:nvSpPr>
        <p:spPr>
          <a:xfrm>
            <a:off x="176463" y="996778"/>
            <a:ext cx="11806990" cy="5496013"/>
          </a:xfrm>
        </p:spPr>
        <p:txBody>
          <a:bodyPr>
            <a:normAutofit/>
          </a:bodyPr>
          <a:lstStyle/>
          <a:p>
            <a:pPr algn="just"/>
            <a:r>
              <a:rPr lang="en-US" dirty="0">
                <a:latin typeface="Times New Roman" panose="02020603050405020304" pitchFamily="18" charset="0"/>
                <a:cs typeface="Times New Roman" panose="02020603050405020304" pitchFamily="18" charset="0"/>
              </a:rPr>
              <a:t>User Query is fetched from the website using $GET method in Flask.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User Query is passed through YAKE! Keyword Extraction Algorithm which extracts the necessary keywords from the Query.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keywords are then passed through the PDFs to extract the necessary context from the database.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022909-CDDA-4D87-8C94-3F955771FD1C}"/>
              </a:ext>
            </a:extLst>
          </p:cNvPr>
          <p:cNvPicPr>
            <a:picLocks noChangeAspect="1"/>
          </p:cNvPicPr>
          <p:nvPr/>
        </p:nvPicPr>
        <p:blipFill>
          <a:blip r:embed="rId2"/>
          <a:stretch>
            <a:fillRect/>
          </a:stretch>
        </p:blipFill>
        <p:spPr>
          <a:xfrm>
            <a:off x="1023229" y="3573379"/>
            <a:ext cx="10145541" cy="733527"/>
          </a:xfrm>
          <a:prstGeom prst="rect">
            <a:avLst/>
          </a:prstGeom>
        </p:spPr>
      </p:pic>
    </p:spTree>
    <p:extLst>
      <p:ext uri="{BB962C8B-B14F-4D97-AF65-F5344CB8AC3E}">
        <p14:creationId xmlns:p14="http://schemas.microsoft.com/office/powerpoint/2010/main" val="321950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01E6-F4E1-4D89-A552-381048243E5C}"/>
              </a:ext>
            </a:extLst>
          </p:cNvPr>
          <p:cNvSpPr>
            <a:spLocks noGrp="1"/>
          </p:cNvSpPr>
          <p:nvPr>
            <p:ph type="title"/>
          </p:nvPr>
        </p:nvSpPr>
        <p:spPr>
          <a:xfrm>
            <a:off x="0" y="358273"/>
            <a:ext cx="10515600" cy="645528"/>
          </a:xfrm>
        </p:spPr>
        <p:txBody>
          <a:bodyPr>
            <a:normAutofit/>
          </a:bodyPr>
          <a:lstStyle/>
          <a:p>
            <a:r>
              <a:rPr lang="en-US" sz="3600" b="1" dirty="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B3E1E1-87AE-4DA7-823C-F2C12A2EF029}"/>
              </a:ext>
            </a:extLst>
          </p:cNvPr>
          <p:cNvSpPr>
            <a:spLocks noGrp="1"/>
          </p:cNvSpPr>
          <p:nvPr>
            <p:ph idx="1"/>
          </p:nvPr>
        </p:nvSpPr>
        <p:spPr>
          <a:xfrm>
            <a:off x="164431" y="1003801"/>
            <a:ext cx="11883190" cy="5495926"/>
          </a:xfrm>
        </p:spPr>
        <p:txBody>
          <a:bodyPr/>
          <a:lstStyle/>
          <a:p>
            <a:pPr algn="just"/>
            <a:r>
              <a:rPr lang="en-US" dirty="0">
                <a:latin typeface="Times New Roman" panose="02020603050405020304" pitchFamily="18" charset="0"/>
                <a:cs typeface="Times New Roman" panose="02020603050405020304" pitchFamily="18" charset="0"/>
              </a:rPr>
              <a:t>Context Extraction yields the following result:</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context this then passed on to the BERT Algorithm along with the user query to return an appropriate answer.</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E9B228-2A26-4F9F-B7EC-E6E43113D9D1}"/>
              </a:ext>
            </a:extLst>
          </p:cNvPr>
          <p:cNvPicPr>
            <a:picLocks noChangeAspect="1"/>
          </p:cNvPicPr>
          <p:nvPr/>
        </p:nvPicPr>
        <p:blipFill>
          <a:blip r:embed="rId2"/>
          <a:stretch>
            <a:fillRect/>
          </a:stretch>
        </p:blipFill>
        <p:spPr>
          <a:xfrm>
            <a:off x="251660" y="1777666"/>
            <a:ext cx="11688679" cy="1106025"/>
          </a:xfrm>
          <a:prstGeom prst="rect">
            <a:avLst/>
          </a:prstGeom>
        </p:spPr>
      </p:pic>
      <p:pic>
        <p:nvPicPr>
          <p:cNvPr id="7" name="Picture 6">
            <a:extLst>
              <a:ext uri="{FF2B5EF4-FFF2-40B4-BE49-F238E27FC236}">
                <a16:creationId xmlns:a16="http://schemas.microsoft.com/office/drawing/2014/main" id="{C283B2E4-D0F4-46F5-B1D4-BAFA17C00F3B}"/>
              </a:ext>
            </a:extLst>
          </p:cNvPr>
          <p:cNvPicPr>
            <a:picLocks noChangeAspect="1"/>
          </p:cNvPicPr>
          <p:nvPr/>
        </p:nvPicPr>
        <p:blipFill>
          <a:blip r:embed="rId3"/>
          <a:stretch>
            <a:fillRect/>
          </a:stretch>
        </p:blipFill>
        <p:spPr>
          <a:xfrm>
            <a:off x="2009704" y="4707972"/>
            <a:ext cx="8192643" cy="1933845"/>
          </a:xfrm>
          <a:prstGeom prst="rect">
            <a:avLst/>
          </a:prstGeom>
        </p:spPr>
      </p:pic>
    </p:spTree>
    <p:extLst>
      <p:ext uri="{BB962C8B-B14F-4D97-AF65-F5344CB8AC3E}">
        <p14:creationId xmlns:p14="http://schemas.microsoft.com/office/powerpoint/2010/main" val="428516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1CC9-B3A3-4A02-BD5C-A430F712E3BD}"/>
              </a:ext>
            </a:extLst>
          </p:cNvPr>
          <p:cNvSpPr>
            <a:spLocks noGrp="1"/>
          </p:cNvSpPr>
          <p:nvPr>
            <p:ph type="title"/>
          </p:nvPr>
        </p:nvSpPr>
        <p:spPr>
          <a:xfrm>
            <a:off x="0" y="349646"/>
            <a:ext cx="10515600" cy="662782"/>
          </a:xfrm>
        </p:spPr>
        <p:txBody>
          <a:bodyPr>
            <a:normAutofit/>
          </a:bodyPr>
          <a:lstStyle/>
          <a:p>
            <a:r>
              <a:rPr lang="en-US" sz="3600" b="1" dirty="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932CD5-4EC9-4173-9C6D-A561404AEB43}"/>
              </a:ext>
            </a:extLst>
          </p:cNvPr>
          <p:cNvSpPr>
            <a:spLocks noGrp="1"/>
          </p:cNvSpPr>
          <p:nvPr>
            <p:ph idx="1"/>
          </p:nvPr>
        </p:nvSpPr>
        <p:spPr>
          <a:xfrm>
            <a:off x="115329" y="1012428"/>
            <a:ext cx="11944865" cy="5495926"/>
          </a:xfrm>
        </p:spPr>
        <p:txBody>
          <a:bodyPr>
            <a:normAutofit/>
          </a:bodyPr>
          <a:lstStyle/>
          <a:p>
            <a:pPr algn="just"/>
            <a:r>
              <a:rPr lang="en-US" dirty="0">
                <a:latin typeface="Times New Roman" panose="02020603050405020304" pitchFamily="18" charset="0"/>
                <a:cs typeface="Times New Roman" panose="02020603050405020304" pitchFamily="18" charset="0"/>
              </a:rPr>
              <a:t>If the answer is not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your expectations you can press the “No” button.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will automatically revert your previous query to Web Scraping Algorithm which will return the text extracted from top websites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36EAE8-74DE-4ADA-A9EF-64182137AD7E}"/>
              </a:ext>
            </a:extLst>
          </p:cNvPr>
          <p:cNvPicPr>
            <a:picLocks noChangeAspect="1"/>
          </p:cNvPicPr>
          <p:nvPr/>
        </p:nvPicPr>
        <p:blipFill>
          <a:blip r:embed="rId2"/>
          <a:stretch>
            <a:fillRect/>
          </a:stretch>
        </p:blipFill>
        <p:spPr>
          <a:xfrm>
            <a:off x="2000965" y="3311568"/>
            <a:ext cx="8173591" cy="2534004"/>
          </a:xfrm>
          <a:prstGeom prst="rect">
            <a:avLst/>
          </a:prstGeom>
        </p:spPr>
      </p:pic>
    </p:spTree>
    <p:extLst>
      <p:ext uri="{BB962C8B-B14F-4D97-AF65-F5344CB8AC3E}">
        <p14:creationId xmlns:p14="http://schemas.microsoft.com/office/powerpoint/2010/main" val="151389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81CD-AEA3-4A89-B791-77829731BF4B}"/>
              </a:ext>
            </a:extLst>
          </p:cNvPr>
          <p:cNvSpPr>
            <a:spLocks noGrp="1"/>
          </p:cNvSpPr>
          <p:nvPr>
            <p:ph type="title"/>
          </p:nvPr>
        </p:nvSpPr>
        <p:spPr>
          <a:xfrm>
            <a:off x="838200" y="365126"/>
            <a:ext cx="10515600" cy="738846"/>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EBFF7-B240-49B6-9D91-548E50324937}"/>
              </a:ext>
            </a:extLst>
          </p:cNvPr>
          <p:cNvSpPr>
            <a:spLocks noGrp="1"/>
          </p:cNvSpPr>
          <p:nvPr>
            <p:ph idx="1"/>
          </p:nvPr>
        </p:nvSpPr>
        <p:spPr>
          <a:xfrm>
            <a:off x="838200" y="1103972"/>
            <a:ext cx="10515600" cy="5072991"/>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From the research conducted above we aim towards creating a perfect Smart Student Assistant. We are using advanced data parsing libraries such as PyPDF2 to extract information from various PDFs and send it to our backend. We are also using Wikipedia API and some Educational APIs that shall also provide data to our backend. Concepts of Web Scraping will also help enhance our Backend. By using this Bot, we assure that the student will be able to find both short and brief answers for the asked question.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39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67D3-F875-4ABE-90C2-A80924FB2A29}"/>
              </a:ext>
            </a:extLst>
          </p:cNvPr>
          <p:cNvSpPr>
            <a:spLocks noGrp="1"/>
          </p:cNvSpPr>
          <p:nvPr>
            <p:ph type="title"/>
          </p:nvPr>
        </p:nvSpPr>
        <p:spPr>
          <a:xfrm>
            <a:off x="838200" y="365125"/>
            <a:ext cx="10515600" cy="605031"/>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3BE47-E3D9-403B-8EB1-DA297723B58E}"/>
              </a:ext>
            </a:extLst>
          </p:cNvPr>
          <p:cNvSpPr>
            <a:spLocks noGrp="1"/>
          </p:cNvSpPr>
          <p:nvPr>
            <p:ph idx="1"/>
          </p:nvPr>
        </p:nvSpPr>
        <p:spPr>
          <a:xfrm>
            <a:off x="838200" y="1059366"/>
            <a:ext cx="10515600" cy="5117597"/>
          </a:xfrm>
        </p:spPr>
        <p:txBody>
          <a:bodyPr>
            <a:normAutofit fontScale="92500" lnSpcReduction="10000"/>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 M. Farhan, I. M. Munwar, M. Aslam, A. M. Martinez Enriquez, A. Farooq, S. Tanveer, and P. A. Mejia “Automated reply to students’ queries in e-learning environment using Web-BOT,” Eleventh Mexican International Conference on Artificial Intelligence: Advances in Artificial Intelligence and Applications, Special Session - Revised Paper, 2012.</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 Satu, H. Parvez, and Shamim-AI-Mamun “Review of integrated applications with AIML based chatbot,” First International Conference on Computer and Information Engineering (ICCIE), 2015.</a:t>
            </a:r>
          </a:p>
          <a:p>
            <a:pPr algn="just"/>
            <a:r>
              <a:rPr lang="en-US" sz="2000" dirty="0">
                <a:latin typeface="Times New Roman" panose="02020603050405020304" pitchFamily="18" charset="0"/>
                <a:cs typeface="Times New Roman" panose="02020603050405020304" pitchFamily="18" charset="0"/>
              </a:rPr>
              <a:t>[3]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Rana, Muhammad,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EagleBot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chatbot based on Multi-Tier Question Answering Systems for Retrieving Answers from Heterogenous Sources Using BERT” (2019). Electronic Theses and Dissertations.</a:t>
            </a:r>
          </a:p>
          <a:p>
            <a:pPr algn="just"/>
            <a:r>
              <a:rPr lang="en-US" sz="2000" dirty="0">
                <a:latin typeface="Times New Roman" panose="02020603050405020304" pitchFamily="18" charset="0"/>
                <a:cs typeface="Times New Roman" panose="02020603050405020304" pitchFamily="18" charset="0"/>
              </a:rPr>
              <a:t>[4] : Anurag Gautam ,Harshit Maheshwari Advisor :Dr. Amitabha Mukherjee, “Question Answering System using PLSA”, Dept. of Computer Science and Engineering IIT-Kanpur ,India</a:t>
            </a:r>
          </a:p>
          <a:p>
            <a:pPr algn="just"/>
            <a:r>
              <a:rPr lang="en-US" sz="2000" dirty="0">
                <a:latin typeface="Times New Roman" panose="02020603050405020304" pitchFamily="18" charset="0"/>
                <a:cs typeface="Times New Roman" panose="02020603050405020304" pitchFamily="18" charset="0"/>
              </a:rPr>
              <a:t>Anjana Tiha, “Intelligent Chatbot using Deep Learning”, UID : U00619942 University of Memphis Spring, 2018</a:t>
            </a:r>
          </a:p>
          <a:p>
            <a:pPr algn="just"/>
            <a:r>
              <a:rPr lang="en-IN" sz="2000" dirty="0">
                <a:latin typeface="Times New Roman" panose="02020603050405020304" pitchFamily="18" charset="0"/>
                <a:cs typeface="Times New Roman" panose="02020603050405020304" pitchFamily="18" charset="0"/>
              </a:rPr>
              <a:t>Garcia Brustenga, G., Fuertes-</a:t>
            </a:r>
            <a:r>
              <a:rPr lang="en-IN" sz="2000" dirty="0" err="1">
                <a:latin typeface="Times New Roman" panose="02020603050405020304" pitchFamily="18" charset="0"/>
                <a:cs typeface="Times New Roman" panose="02020603050405020304" pitchFamily="18" charset="0"/>
              </a:rPr>
              <a:t>Alpiste</a:t>
            </a:r>
            <a:r>
              <a:rPr lang="en-IN" sz="2000" dirty="0">
                <a:latin typeface="Times New Roman" panose="02020603050405020304" pitchFamily="18" charset="0"/>
                <a:cs typeface="Times New Roman" panose="02020603050405020304" pitchFamily="18" charset="0"/>
              </a:rPr>
              <a:t>, M., Molas-Castells, N. (2018). Briefing paper: “Chatbots in Education.” Barcelona: eLearn Center. Universitat Oberta de Catalunya. ISBN: 978-84-09-03944-9</a:t>
            </a:r>
          </a:p>
          <a:p>
            <a:pPr algn="just"/>
            <a:r>
              <a:rPr lang="en-US" sz="2000" dirty="0">
                <a:latin typeface="Times New Roman" panose="02020603050405020304" pitchFamily="18" charset="0"/>
                <a:cs typeface="Times New Roman" panose="02020603050405020304" pitchFamily="18" charset="0"/>
              </a:rPr>
              <a:t>Eric Hsiao-</a:t>
            </a:r>
            <a:r>
              <a:rPr lang="en-US" sz="2000" dirty="0" err="1">
                <a:latin typeface="Times New Roman" panose="02020603050405020304" pitchFamily="18" charset="0"/>
                <a:cs typeface="Times New Roman" panose="02020603050405020304" pitchFamily="18" charset="0"/>
              </a:rPr>
              <a:t>Kuang</a:t>
            </a:r>
            <a:r>
              <a:rPr lang="en-US" sz="2000" dirty="0">
                <a:latin typeface="Times New Roman" panose="02020603050405020304" pitchFamily="18" charset="0"/>
                <a:cs typeface="Times New Roman" panose="02020603050405020304" pitchFamily="18" charset="0"/>
              </a:rPr>
              <a:t> Wu, Chun-Han Lin, Yu-Yen Ou, Chen-Zhong Liu, Wei-Kai Wang, Chi-Yun Chao “Advantages and Constraints of a Hybrid Model K-12 E-Learning Assistant Chatbot” Ministry of Science, Taiwan, Grant ID 108-2221-E-008-034.</a:t>
            </a:r>
          </a:p>
          <a:p>
            <a:pPr algn="just"/>
            <a:r>
              <a:rPr lang="en-US" sz="2000" dirty="0">
                <a:latin typeface="Times New Roman" panose="02020603050405020304" pitchFamily="18" charset="0"/>
                <a:cs typeface="Times New Roman" panose="02020603050405020304" pitchFamily="18" charset="0"/>
              </a:rPr>
              <a:t>Chinedu Wilfred Okonkwo, Abejide Ade-</a:t>
            </a:r>
            <a:r>
              <a:rPr lang="en-US" sz="2000" dirty="0" err="1">
                <a:latin typeface="Times New Roman" panose="02020603050405020304" pitchFamily="18" charset="0"/>
                <a:cs typeface="Times New Roman" panose="02020603050405020304" pitchFamily="18" charset="0"/>
              </a:rPr>
              <a:t>Ibijola</a:t>
            </a:r>
            <a:r>
              <a:rPr lang="en-US" sz="2000" dirty="0">
                <a:latin typeface="Times New Roman" panose="02020603050405020304" pitchFamily="18" charset="0"/>
                <a:cs typeface="Times New Roman" panose="02020603050405020304" pitchFamily="18" charset="0"/>
              </a:rPr>
              <a:t> “Computers and Education: Artificial Intelligence” </a:t>
            </a:r>
          </a:p>
        </p:txBody>
      </p:sp>
    </p:spTree>
    <p:extLst>
      <p:ext uri="{BB962C8B-B14F-4D97-AF65-F5344CB8AC3E}">
        <p14:creationId xmlns:p14="http://schemas.microsoft.com/office/powerpoint/2010/main" val="305401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5E17-677C-49EA-8921-94B4D40040BD}"/>
              </a:ext>
            </a:extLst>
          </p:cNvPr>
          <p:cNvSpPr>
            <a:spLocks noGrp="1"/>
          </p:cNvSpPr>
          <p:nvPr>
            <p:ph type="title"/>
          </p:nvPr>
        </p:nvSpPr>
        <p:spPr>
          <a:xfrm>
            <a:off x="838200" y="365126"/>
            <a:ext cx="10515600" cy="894962"/>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8CE0AE-95CC-49A8-B442-7FCE2C142737}"/>
              </a:ext>
            </a:extLst>
          </p:cNvPr>
          <p:cNvSpPr>
            <a:spLocks noGrp="1"/>
          </p:cNvSpPr>
          <p:nvPr>
            <p:ph idx="1"/>
          </p:nvPr>
        </p:nvSpPr>
        <p:spPr>
          <a:xfrm>
            <a:off x="838200" y="1260088"/>
            <a:ext cx="10515600" cy="4916875"/>
          </a:xfrm>
        </p:spPr>
        <p:txBody>
          <a:bodyPr>
            <a:normAutofit/>
          </a:bodyPr>
          <a:lstStyle/>
          <a:p>
            <a:pPr algn="just"/>
            <a:r>
              <a:rPr lang="en-US" sz="2400" dirty="0">
                <a:latin typeface="Times New Roman" panose="02020603050405020304" pitchFamily="18" charset="0"/>
                <a:cs typeface="Times New Roman" panose="02020603050405020304" pitchFamily="18" charset="0"/>
              </a:rPr>
              <a:t>A chatbot is a computer program that simulates human conversation through voice commands or text chats or both.</a:t>
            </a:r>
          </a:p>
          <a:p>
            <a:pPr algn="just"/>
            <a:r>
              <a:rPr lang="en-US" sz="2400" dirty="0">
                <a:latin typeface="Times New Roman" panose="02020603050405020304" pitchFamily="18" charset="0"/>
                <a:cs typeface="Times New Roman" panose="02020603050405020304" pitchFamily="18" charset="0"/>
              </a:rPr>
              <a:t>Use of Chatbots is very popular in a large scale of applications especially in systems that provide an intelligence support to the user.</a:t>
            </a:r>
          </a:p>
          <a:p>
            <a:pPr algn="just"/>
            <a:r>
              <a:rPr lang="en-US" sz="2400" dirty="0">
                <a:latin typeface="Times New Roman" panose="02020603050405020304" pitchFamily="18" charset="0"/>
                <a:cs typeface="Times New Roman" panose="02020603050405020304" pitchFamily="18" charset="0"/>
              </a:rPr>
              <a:t>Our project presents the realization of a prototype of a Chatbot in educational domain.</a:t>
            </a:r>
          </a:p>
          <a:p>
            <a:pPr algn="just"/>
            <a:r>
              <a:rPr lang="en-US" sz="2400" dirty="0">
                <a:latin typeface="Times New Roman" panose="02020603050405020304" pitchFamily="18" charset="0"/>
                <a:cs typeface="Times New Roman" panose="02020603050405020304" pitchFamily="18" charset="0"/>
              </a:rPr>
              <a:t>Our Chatbot also aims to improve communication, increase productivity, and minimize ambiguity from interactions.</a:t>
            </a:r>
          </a:p>
        </p:txBody>
      </p:sp>
    </p:spTree>
    <p:extLst>
      <p:ext uri="{BB962C8B-B14F-4D97-AF65-F5344CB8AC3E}">
        <p14:creationId xmlns:p14="http://schemas.microsoft.com/office/powerpoint/2010/main" val="317322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A349-09B7-4134-8CD7-8FF21E9617E3}"/>
              </a:ext>
            </a:extLst>
          </p:cNvPr>
          <p:cNvSpPr>
            <a:spLocks noGrp="1"/>
          </p:cNvSpPr>
          <p:nvPr>
            <p:ph type="title"/>
          </p:nvPr>
        </p:nvSpPr>
        <p:spPr>
          <a:xfrm>
            <a:off x="838200" y="365126"/>
            <a:ext cx="10515600" cy="794602"/>
          </a:xfrm>
        </p:spPr>
        <p:txBody>
          <a:bodyPr/>
          <a:lstStyle/>
          <a:p>
            <a:r>
              <a:rPr lang="en-US" sz="44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55B7D7FC-B5B1-4619-BF6C-CA4E830EC4D3}"/>
              </a:ext>
            </a:extLst>
          </p:cNvPr>
          <p:cNvSpPr>
            <a:spLocks noGrp="1"/>
          </p:cNvSpPr>
          <p:nvPr>
            <p:ph idx="1"/>
          </p:nvPr>
        </p:nvSpPr>
        <p:spPr>
          <a:xfrm>
            <a:off x="838200" y="1271239"/>
            <a:ext cx="10515600" cy="4905724"/>
          </a:xfrm>
        </p:spPr>
        <p:txBody>
          <a:bodyPr>
            <a:noAutofit/>
          </a:bodyPr>
          <a:lstStyle/>
          <a:p>
            <a:pPr algn="just"/>
            <a:r>
              <a:rPr lang="en-US" sz="2400" dirty="0">
                <a:latin typeface="Times New Roman" panose="02020603050405020304" pitchFamily="18" charset="0"/>
                <a:cs typeface="Times New Roman" panose="02020603050405020304" pitchFamily="18" charset="0"/>
              </a:rPr>
              <a:t>A student has to visit various websites in order to complete their assignments, projects, experiments etc. and filter out the content that is needed to be written in the respective papers.</a:t>
            </a:r>
          </a:p>
          <a:p>
            <a:pPr algn="just"/>
            <a:r>
              <a:rPr lang="en-US" sz="2400" dirty="0">
                <a:latin typeface="Times New Roman" panose="02020603050405020304" pitchFamily="18" charset="0"/>
                <a:cs typeface="Times New Roman" panose="02020603050405020304" pitchFamily="18" charset="0"/>
              </a:rPr>
              <a:t>We aim at centralizing the workload of students to a single website (our website) to accomplish these tasks. This will help reduce the stress on students.</a:t>
            </a:r>
          </a:p>
          <a:p>
            <a:pPr algn="just"/>
            <a:r>
              <a:rPr lang="en-US" sz="2400" dirty="0">
                <a:latin typeface="Times New Roman" panose="02020603050405020304" pitchFamily="18" charset="0"/>
                <a:cs typeface="Times New Roman" panose="02020603050405020304" pitchFamily="18" charset="0"/>
              </a:rPr>
              <a:t>Since the 1990s, students per teacher have increased tremendously, this increases the workload on teachers. Doubt solving efficiency is on the decline due to increasing students. This project aims to bring the efficiency up to its standards by helping students along with their teachers individually instead of group discussions.</a:t>
            </a:r>
          </a:p>
          <a:p>
            <a:pPr algn="just"/>
            <a:r>
              <a:rPr lang="en-US" sz="2400" dirty="0">
                <a:latin typeface="Times New Roman" panose="02020603050405020304" pitchFamily="18" charset="0"/>
                <a:cs typeface="Times New Roman" panose="02020603050405020304" pitchFamily="18" charset="0"/>
              </a:rPr>
              <a:t>We understand that more than one answers can be correct for a given question, Our Chatbot is built to handle various queries of students ranging from straight forward answers to long answers.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89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A349-09B7-4134-8CD7-8FF21E9617E3}"/>
              </a:ext>
            </a:extLst>
          </p:cNvPr>
          <p:cNvSpPr>
            <a:spLocks noGrp="1"/>
          </p:cNvSpPr>
          <p:nvPr>
            <p:ph type="title"/>
          </p:nvPr>
        </p:nvSpPr>
        <p:spPr>
          <a:xfrm>
            <a:off x="838200" y="365126"/>
            <a:ext cx="10515600" cy="794602"/>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dirty="0"/>
          </a:p>
        </p:txBody>
      </p:sp>
      <p:sp>
        <p:nvSpPr>
          <p:cNvPr id="3" name="Content Placeholder 2">
            <a:extLst>
              <a:ext uri="{FF2B5EF4-FFF2-40B4-BE49-F238E27FC236}">
                <a16:creationId xmlns:a16="http://schemas.microsoft.com/office/drawing/2014/main" id="{55B7D7FC-B5B1-4619-BF6C-CA4E830EC4D3}"/>
              </a:ext>
            </a:extLst>
          </p:cNvPr>
          <p:cNvSpPr>
            <a:spLocks noGrp="1"/>
          </p:cNvSpPr>
          <p:nvPr>
            <p:ph idx="1"/>
          </p:nvPr>
        </p:nvSpPr>
        <p:spPr>
          <a:xfrm>
            <a:off x="838200" y="1271239"/>
            <a:ext cx="10515600" cy="4905724"/>
          </a:xfrm>
        </p:spPr>
        <p:txBody>
          <a:bodyPr>
            <a:noAutofit/>
          </a:bodyPr>
          <a:lstStyle/>
          <a:p>
            <a:pPr algn="just"/>
            <a:r>
              <a:rPr lang="en-US" sz="2400" dirty="0">
                <a:latin typeface="Times New Roman" panose="02020603050405020304" pitchFamily="18" charset="0"/>
                <a:cs typeface="Times New Roman" panose="02020603050405020304" pitchFamily="18" charset="0"/>
              </a:rPr>
              <a:t>YAKE! Algorithm:</a:t>
            </a:r>
          </a:p>
          <a:p>
            <a:pPr lvl="1" algn="just"/>
            <a:r>
              <a:rPr lang="en-IN" sz="1600" dirty="0">
                <a:latin typeface="Times New Roman" panose="02020603050405020304" pitchFamily="18" charset="0"/>
                <a:cs typeface="Times New Roman" panose="02020603050405020304" pitchFamily="18" charset="0"/>
              </a:rPr>
              <a:t>YAKE! stands for Yet Another Keyword Extractor.</a:t>
            </a:r>
          </a:p>
          <a:p>
            <a:pPr lvl="1" algn="just"/>
            <a:endParaRPr lang="en-IN" sz="1600" dirty="0">
              <a:latin typeface="Times New Roman" panose="02020603050405020304" pitchFamily="18" charset="0"/>
              <a:cs typeface="Times New Roman" panose="02020603050405020304" pitchFamily="18" charset="0"/>
            </a:endParaRPr>
          </a:p>
          <a:p>
            <a:pPr lvl="1" algn="just"/>
            <a:r>
              <a:rPr lang="en-IN" sz="1600" dirty="0">
                <a:latin typeface="Times New Roman" panose="02020603050405020304" pitchFamily="18" charset="0"/>
                <a:cs typeface="Times New Roman" panose="02020603050405020304" pitchFamily="18" charset="0"/>
              </a:rPr>
              <a:t>YAKE! extracts keywords from a given query without the use of a in-built vocabulary.</a:t>
            </a:r>
          </a:p>
          <a:p>
            <a:pPr lvl="1" algn="just"/>
            <a:endParaRPr lang="en-IN" sz="1600" dirty="0">
              <a:latin typeface="Times New Roman" panose="02020603050405020304" pitchFamily="18" charset="0"/>
              <a:cs typeface="Times New Roman" panose="02020603050405020304" pitchFamily="18" charset="0"/>
            </a:endParaRPr>
          </a:p>
          <a:p>
            <a:pPr lvl="1" algn="just"/>
            <a:r>
              <a:rPr lang="en-IN" sz="1600" dirty="0">
                <a:latin typeface="Times New Roman" panose="02020603050405020304" pitchFamily="18" charset="0"/>
                <a:cs typeface="Times New Roman" panose="02020603050405020304" pitchFamily="18" charset="0"/>
              </a:rPr>
              <a:t>YAKE! can also be used for context identification</a:t>
            </a:r>
          </a:p>
          <a:p>
            <a:pPr lvl="1" algn="just"/>
            <a:endParaRPr lang="en-IN" sz="1600" dirty="0">
              <a:latin typeface="Times New Roman" panose="02020603050405020304" pitchFamily="18" charset="0"/>
              <a:cs typeface="Times New Roman" panose="02020603050405020304" pitchFamily="18" charset="0"/>
            </a:endParaRPr>
          </a:p>
          <a:p>
            <a:pPr lvl="1"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D5D03F-2DCE-4C0C-8A89-6D6C82ACE567}"/>
              </a:ext>
            </a:extLst>
          </p:cNvPr>
          <p:cNvPicPr>
            <a:picLocks noChangeAspect="1"/>
          </p:cNvPicPr>
          <p:nvPr/>
        </p:nvPicPr>
        <p:blipFill>
          <a:blip r:embed="rId2"/>
          <a:stretch>
            <a:fillRect/>
          </a:stretch>
        </p:blipFill>
        <p:spPr>
          <a:xfrm>
            <a:off x="966071" y="3226517"/>
            <a:ext cx="10259857" cy="2019582"/>
          </a:xfrm>
          <a:prstGeom prst="rect">
            <a:avLst/>
          </a:prstGeom>
        </p:spPr>
      </p:pic>
      <p:pic>
        <p:nvPicPr>
          <p:cNvPr id="7" name="Picture 6">
            <a:extLst>
              <a:ext uri="{FF2B5EF4-FFF2-40B4-BE49-F238E27FC236}">
                <a16:creationId xmlns:a16="http://schemas.microsoft.com/office/drawing/2014/main" id="{9B607A1A-0CC4-4FE9-A551-8A3EC3079D12}"/>
              </a:ext>
            </a:extLst>
          </p:cNvPr>
          <p:cNvPicPr>
            <a:picLocks noChangeAspect="1"/>
          </p:cNvPicPr>
          <p:nvPr/>
        </p:nvPicPr>
        <p:blipFill>
          <a:blip r:embed="rId3"/>
          <a:stretch>
            <a:fillRect/>
          </a:stretch>
        </p:blipFill>
        <p:spPr>
          <a:xfrm>
            <a:off x="966071" y="5421578"/>
            <a:ext cx="10259856" cy="866896"/>
          </a:xfrm>
          <a:prstGeom prst="rect">
            <a:avLst/>
          </a:prstGeom>
        </p:spPr>
      </p:pic>
    </p:spTree>
    <p:extLst>
      <p:ext uri="{BB962C8B-B14F-4D97-AF65-F5344CB8AC3E}">
        <p14:creationId xmlns:p14="http://schemas.microsoft.com/office/powerpoint/2010/main" val="65438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A349-09B7-4134-8CD7-8FF21E9617E3}"/>
              </a:ext>
            </a:extLst>
          </p:cNvPr>
          <p:cNvSpPr>
            <a:spLocks noGrp="1"/>
          </p:cNvSpPr>
          <p:nvPr>
            <p:ph type="title"/>
          </p:nvPr>
        </p:nvSpPr>
        <p:spPr>
          <a:xfrm>
            <a:off x="838200" y="365126"/>
            <a:ext cx="10515600" cy="794602"/>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dirty="0"/>
          </a:p>
        </p:txBody>
      </p:sp>
      <p:sp>
        <p:nvSpPr>
          <p:cNvPr id="3" name="Content Placeholder 2">
            <a:extLst>
              <a:ext uri="{FF2B5EF4-FFF2-40B4-BE49-F238E27FC236}">
                <a16:creationId xmlns:a16="http://schemas.microsoft.com/office/drawing/2014/main" id="{55B7D7FC-B5B1-4619-BF6C-CA4E830EC4D3}"/>
              </a:ext>
            </a:extLst>
          </p:cNvPr>
          <p:cNvSpPr>
            <a:spLocks noGrp="1"/>
          </p:cNvSpPr>
          <p:nvPr>
            <p:ph idx="1"/>
          </p:nvPr>
        </p:nvSpPr>
        <p:spPr>
          <a:xfrm>
            <a:off x="838200" y="1271239"/>
            <a:ext cx="10515600" cy="4905724"/>
          </a:xfrm>
        </p:spPr>
        <p:txBody>
          <a:bodyPr>
            <a:noAutofit/>
          </a:bodyPr>
          <a:lstStyle/>
          <a:p>
            <a:pPr algn="just"/>
            <a:r>
              <a:rPr lang="en-US" sz="2400" dirty="0">
                <a:latin typeface="Times New Roman" panose="02020603050405020304" pitchFamily="18" charset="0"/>
                <a:cs typeface="Times New Roman" panose="02020603050405020304" pitchFamily="18" charset="0"/>
              </a:rPr>
              <a:t>BERT Algorithm:</a:t>
            </a:r>
          </a:p>
          <a:p>
            <a:pPr lvl="1" algn="just"/>
            <a:r>
              <a:rPr lang="en-US" sz="2000" dirty="0">
                <a:latin typeface="Times New Roman" panose="02020603050405020304" pitchFamily="18" charset="0"/>
                <a:cs typeface="Times New Roman" panose="02020603050405020304" pitchFamily="18" charset="0"/>
              </a:rPr>
              <a:t>BERT stands for Bidirectional Encoder Representations from Transformers.</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BERT is a Deep-Learning Model</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BERT can read text from both directions, hence Bidirectional.</a:t>
            </a: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BERT is trained on the two NLP related tasks:</a:t>
            </a:r>
          </a:p>
          <a:p>
            <a:pPr lvl="2" algn="just"/>
            <a:r>
              <a:rPr lang="en-US" sz="1600" dirty="0">
                <a:latin typeface="Times New Roman" panose="02020603050405020304" pitchFamily="18" charset="0"/>
                <a:cs typeface="Times New Roman" panose="02020603050405020304" pitchFamily="18" charset="0"/>
              </a:rPr>
              <a:t>Masked Language Modeling</a:t>
            </a:r>
          </a:p>
          <a:p>
            <a:pPr lvl="2" algn="just"/>
            <a:r>
              <a:rPr lang="en-US" sz="1600" dirty="0">
                <a:latin typeface="Times New Roman" panose="02020603050405020304" pitchFamily="18" charset="0"/>
                <a:cs typeface="Times New Roman" panose="02020603050405020304" pitchFamily="18" charset="0"/>
              </a:rPr>
              <a:t>Next Sentence Prediction</a:t>
            </a:r>
          </a:p>
          <a:p>
            <a:pPr lvl="1" algn="just"/>
            <a:endParaRPr lang="en-IN" sz="2000" dirty="0">
              <a:latin typeface="Times New Roman" panose="02020603050405020304" pitchFamily="18" charset="0"/>
              <a:cs typeface="Times New Roman" panose="02020603050405020304" pitchFamily="18" charset="0"/>
            </a:endParaRPr>
          </a:p>
          <a:p>
            <a:pPr lvl="1" algn="just"/>
            <a:r>
              <a:rPr lang="en-IN" sz="2000" dirty="0">
                <a:latin typeface="Times New Roman" panose="02020603050405020304" pitchFamily="18" charset="0"/>
                <a:cs typeface="Times New Roman" panose="02020603050405020304" pitchFamily="18" charset="0"/>
              </a:rPr>
              <a:t>We utilise the latter, Next Sentence Prediction Model which is a token based algorithm that links two or more words to form sentences using NLP.</a:t>
            </a:r>
          </a:p>
        </p:txBody>
      </p:sp>
    </p:spTree>
    <p:extLst>
      <p:ext uri="{BB962C8B-B14F-4D97-AF65-F5344CB8AC3E}">
        <p14:creationId xmlns:p14="http://schemas.microsoft.com/office/powerpoint/2010/main" val="361907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5FFF-36FD-4715-A358-4C656A8C8AA9}"/>
              </a:ext>
            </a:extLst>
          </p:cNvPr>
          <p:cNvSpPr>
            <a:spLocks noGrp="1"/>
          </p:cNvSpPr>
          <p:nvPr>
            <p:ph type="title"/>
          </p:nvPr>
        </p:nvSpPr>
        <p:spPr>
          <a:xfrm>
            <a:off x="838200" y="365126"/>
            <a:ext cx="10515600" cy="683090"/>
          </a:xfrm>
        </p:spPr>
        <p:txBody>
          <a:bodyPr>
            <a:normAutofit/>
          </a:body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4F66A7-2A73-4CF2-99A5-C89CCE98C07A}"/>
              </a:ext>
            </a:extLst>
          </p:cNvPr>
          <p:cNvSpPr>
            <a:spLocks noGrp="1"/>
          </p:cNvSpPr>
          <p:nvPr>
            <p:ph idx="1"/>
          </p:nvPr>
        </p:nvSpPr>
        <p:spPr>
          <a:xfrm>
            <a:off x="838200" y="1137424"/>
            <a:ext cx="10515600" cy="5039539"/>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Survey Existing System</a:t>
            </a:r>
          </a:p>
          <a:p>
            <a:pPr lvl="1" algn="just"/>
            <a:r>
              <a:rPr lang="en-US" dirty="0">
                <a:latin typeface="Times New Roman" panose="02020603050405020304" pitchFamily="18" charset="0"/>
                <a:cs typeface="Times New Roman" panose="02020603050405020304" pitchFamily="18" charset="0"/>
              </a:rPr>
              <a:t>In [1], Farhan M. et al. implemented a web-bot using retrieval based model that a bot that stores the questions and answers it on XML style language i.e., Artificial Intelligence Markup Language (AIML). This bot is trained with a series of questions and answers. When it cannot provide a response to a question, a human user is responsible for responding. This was an interesting approach to an Educational Chatbot as it utilized the essentials of Machine as well as Human together.</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In [2], Satu S., Chatbot is called </a:t>
            </a:r>
            <a:r>
              <a:rPr lang="en-US" dirty="0" err="1">
                <a:latin typeface="Times New Roman" panose="02020603050405020304" pitchFamily="18" charset="0"/>
                <a:cs typeface="Times New Roman" panose="02020603050405020304" pitchFamily="18" charset="0"/>
              </a:rPr>
              <a:t>Tutorbot</a:t>
            </a:r>
            <a:r>
              <a:rPr lang="en-US" dirty="0">
                <a:latin typeface="Times New Roman" panose="02020603050405020304" pitchFamily="18" charset="0"/>
                <a:cs typeface="Times New Roman" panose="02020603050405020304" pitchFamily="18" charset="0"/>
              </a:rPr>
              <a:t> because it is functionality backing of didactics done in e-learning environments. It contains some features as natural language management, presentation of contents, and interaction with search engine. Besides, e-learning platforms work is linked to indispensable services to web service. This project utilizes various Educational Website APIs, search engines and backend data to provide an appropriate answer to the students.</a:t>
            </a:r>
          </a:p>
          <a:p>
            <a:pPr lvl="1" algn="just"/>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40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62E1-000C-461C-8A94-EA706EA9F6A5}"/>
              </a:ext>
            </a:extLst>
          </p:cNvPr>
          <p:cNvSpPr>
            <a:spLocks noGrp="1"/>
          </p:cNvSpPr>
          <p:nvPr>
            <p:ph type="title"/>
          </p:nvPr>
        </p:nvSpPr>
        <p:spPr>
          <a:xfrm>
            <a:off x="838200" y="1825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C3F3A-0E87-4383-81D0-B11702ECED07}"/>
              </a:ext>
            </a:extLst>
          </p:cNvPr>
          <p:cNvSpPr>
            <a:spLocks noGrp="1"/>
          </p:cNvSpPr>
          <p:nvPr>
            <p:ph idx="1"/>
          </p:nvPr>
        </p:nvSpPr>
        <p:spPr>
          <a:xfrm>
            <a:off x="838200" y="930442"/>
            <a:ext cx="10515600" cy="5502442"/>
          </a:xfrm>
        </p:spPr>
        <p:txBody>
          <a:bodyPr/>
          <a:lstStyle/>
          <a:p>
            <a:pPr lvl="1" algn="just"/>
            <a:r>
              <a:rPr lang="en-US" sz="2600" dirty="0">
                <a:latin typeface="Times New Roman" panose="02020603050405020304" pitchFamily="18" charset="0"/>
                <a:cs typeface="Times New Roman" panose="02020603050405020304" pitchFamily="18" charset="0"/>
              </a:rPr>
              <a:t>In [3], Rana Muhammad tackled traditional rules based chatbots by categorizing user queries into three parts: 1) QA on Structured Data, 2) QA on FAQ data and 3) QA on Unstructured Data. This was achieved by </a:t>
            </a:r>
            <a:r>
              <a:rPr lang="en-US" sz="2600" dirty="0" err="1">
                <a:latin typeface="Times New Roman" panose="02020603050405020304" pitchFamily="18" charset="0"/>
                <a:cs typeface="Times New Roman" panose="02020603050405020304" pitchFamily="18" charset="0"/>
              </a:rPr>
              <a:t>Dialogflow</a:t>
            </a:r>
            <a:r>
              <a:rPr lang="en-US" sz="2600" dirty="0">
                <a:latin typeface="Times New Roman" panose="02020603050405020304" pitchFamily="18" charset="0"/>
                <a:cs typeface="Times New Roman" panose="02020603050405020304" pitchFamily="18" charset="0"/>
              </a:rPr>
              <a:t>. For QA on Structured Data, he fetched it from a readymade information database into the backend, for QA on FAQ he utilized </a:t>
            </a:r>
            <a:r>
              <a:rPr lang="en-US" sz="2600" dirty="0" err="1">
                <a:latin typeface="Times New Roman" panose="02020603050405020304" pitchFamily="18" charset="0"/>
                <a:cs typeface="Times New Roman" panose="02020603050405020304" pitchFamily="18" charset="0"/>
              </a:rPr>
              <a:t>webscraping</a:t>
            </a:r>
            <a:r>
              <a:rPr lang="en-US" sz="2600" dirty="0">
                <a:latin typeface="Times New Roman" panose="02020603050405020304" pitchFamily="18" charset="0"/>
                <a:cs typeface="Times New Roman" panose="02020603050405020304" pitchFamily="18" charset="0"/>
              </a:rPr>
              <a:t> to answer similar questions asked on their official University website and for Unstructured Data he applied </a:t>
            </a:r>
            <a:r>
              <a:rPr lang="en-US" sz="2600" dirty="0" err="1">
                <a:latin typeface="Times New Roman" panose="02020603050405020304" pitchFamily="18" charset="0"/>
                <a:cs typeface="Times New Roman" panose="02020603050405020304" pitchFamily="18" charset="0"/>
              </a:rPr>
              <a:t>webscraping</a:t>
            </a:r>
            <a:r>
              <a:rPr lang="en-US" sz="2600" dirty="0">
                <a:latin typeface="Times New Roman" panose="02020603050405020304" pitchFamily="18" charset="0"/>
                <a:cs typeface="Times New Roman" panose="02020603050405020304" pitchFamily="18" charset="0"/>
              </a:rPr>
              <a:t> to fetch data from various website in terms of ‘Context’ and feed it into BERT Algorithm to find the answers</a:t>
            </a:r>
          </a:p>
          <a:p>
            <a:pPr marL="457200" lvl="1" indent="0" algn="just">
              <a:buNone/>
            </a:pPr>
            <a:endParaRPr lang="en-US" sz="2600" dirty="0">
              <a:latin typeface="Times New Roman" panose="02020603050405020304" pitchFamily="18" charset="0"/>
              <a:cs typeface="Times New Roman" panose="02020603050405020304" pitchFamily="18" charset="0"/>
            </a:endParaRPr>
          </a:p>
          <a:p>
            <a:pPr lvl="1" algn="just"/>
            <a:r>
              <a:rPr lang="en-US" sz="2600" dirty="0">
                <a:latin typeface="Times New Roman" panose="02020603050405020304" pitchFamily="18" charset="0"/>
                <a:cs typeface="Times New Roman" panose="02020603050405020304" pitchFamily="18" charset="0"/>
              </a:rPr>
              <a:t>In [4], Utilizes Latent Dirichlet Allocation Algorithm and Workflow Manager to provide information about the courses offered by the said University using their Knowledge Base consisting </a:t>
            </a:r>
            <a:r>
              <a:rPr lang="en-US" dirty="0">
                <a:latin typeface="Times New Roman" panose="02020603050405020304" pitchFamily="18" charset="0"/>
                <a:cs typeface="Times New Roman" panose="02020603050405020304" pitchFamily="18" charset="0"/>
              </a:rPr>
              <a:t>of articles, user queries and answers based on the University Website</a:t>
            </a:r>
          </a:p>
        </p:txBody>
      </p:sp>
    </p:spTree>
    <p:extLst>
      <p:ext uri="{BB962C8B-B14F-4D97-AF65-F5344CB8AC3E}">
        <p14:creationId xmlns:p14="http://schemas.microsoft.com/office/powerpoint/2010/main" val="364720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223B-F547-4736-A154-9DB9B0E8AEAC}"/>
              </a:ext>
            </a:extLst>
          </p:cNvPr>
          <p:cNvSpPr>
            <a:spLocks noGrp="1"/>
          </p:cNvSpPr>
          <p:nvPr>
            <p:ph type="title"/>
          </p:nvPr>
        </p:nvSpPr>
        <p:spPr>
          <a:xfrm>
            <a:off x="838200" y="365125"/>
            <a:ext cx="10515600" cy="783451"/>
          </a:xfrm>
        </p:spPr>
        <p:txBody>
          <a:bodyPr>
            <a:normAutofit/>
          </a:bodyPr>
          <a:lstStyle/>
          <a:p>
            <a:r>
              <a:rPr lang="en-US" sz="3600" b="1" dirty="0">
                <a:latin typeface="Times New Roman" panose="02020603050405020304" pitchFamily="18" charset="0"/>
                <a:cs typeface="Times New Roman" panose="02020603050405020304" pitchFamily="18" charset="0"/>
              </a:rPr>
              <a:t>Limitations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16FFE-C5FA-4029-9295-14D4713F2CFC}"/>
              </a:ext>
            </a:extLst>
          </p:cNvPr>
          <p:cNvSpPr>
            <a:spLocks noGrp="1"/>
          </p:cNvSpPr>
          <p:nvPr>
            <p:ph idx="1"/>
          </p:nvPr>
        </p:nvSpPr>
        <p:spPr>
          <a:xfrm>
            <a:off x="838200" y="1148576"/>
            <a:ext cx="10515600" cy="5028387"/>
          </a:xfrm>
        </p:spPr>
        <p:txBody>
          <a:bodyPr>
            <a:noAutofit/>
          </a:bodyPr>
          <a:lstStyle/>
          <a:p>
            <a:pPr algn="just"/>
            <a:r>
              <a:rPr lang="en-US" dirty="0">
                <a:latin typeface="Times New Roman" panose="02020603050405020304" pitchFamily="18" charset="0"/>
                <a:cs typeface="Times New Roman" panose="02020603050405020304" pitchFamily="18" charset="0"/>
              </a:rPr>
              <a:t>PDF parsing algorithms only work if there is text present in a PDF file, it cannot extract data from images which were merged to form the PDF.</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there are equations in the PDF we need to change the encoding of the PDF Parsing Algorithm to read it properly but in doing so, symbols such as “ ‘ ”, “ ^ ” and other characters are misinterpreted and cause issues while searching for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Bert Algorithm requires Context which contains tokens that are less than or equal to 512 only. Anything above will produce an error which will result in a blank answer.</a:t>
            </a:r>
          </a:p>
        </p:txBody>
      </p:sp>
    </p:spTree>
    <p:extLst>
      <p:ext uri="{BB962C8B-B14F-4D97-AF65-F5344CB8AC3E}">
        <p14:creationId xmlns:p14="http://schemas.microsoft.com/office/powerpoint/2010/main" val="401610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F8B7-866F-4372-AA1F-3B0D33C6B116}"/>
              </a:ext>
            </a:extLst>
          </p:cNvPr>
          <p:cNvSpPr>
            <a:spLocks noGrp="1"/>
          </p:cNvSpPr>
          <p:nvPr>
            <p:ph type="title"/>
          </p:nvPr>
        </p:nvSpPr>
        <p:spPr>
          <a:xfrm>
            <a:off x="838200" y="365125"/>
            <a:ext cx="10515600" cy="582729"/>
          </a:xfrm>
        </p:spPr>
        <p:txBody>
          <a:bodyPr>
            <a:normAutofit fontScale="90000"/>
          </a:bodyPr>
          <a:lstStyle/>
          <a:p>
            <a:r>
              <a:rPr lang="en-US" sz="3600" b="1" dirty="0">
                <a:latin typeface="Times New Roman" panose="02020603050405020304" pitchFamily="18" charset="0"/>
                <a:cs typeface="Times New Roman" panose="02020603050405020304" pitchFamily="18" charset="0"/>
              </a:rPr>
              <a:t>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D6E51D-AA70-4B43-904F-DC4C57B6623D}"/>
              </a:ext>
            </a:extLst>
          </p:cNvPr>
          <p:cNvSpPr>
            <a:spLocks noGrp="1"/>
          </p:cNvSpPr>
          <p:nvPr>
            <p:ph idx="1"/>
          </p:nvPr>
        </p:nvSpPr>
        <p:spPr>
          <a:xfrm>
            <a:off x="838200" y="1070517"/>
            <a:ext cx="10515600" cy="5106446"/>
          </a:xfrm>
        </p:spPr>
        <p:txBody>
          <a:bodyPr>
            <a:normAutofit/>
          </a:bodyPr>
          <a:lstStyle/>
          <a:p>
            <a:pPr algn="just"/>
            <a:r>
              <a:rPr lang="en-US" dirty="0">
                <a:latin typeface="Times New Roman" panose="02020603050405020304" pitchFamily="18" charset="0"/>
                <a:cs typeface="Times New Roman" panose="02020603050405020304" pitchFamily="18" charset="0"/>
              </a:rPr>
              <a:t>We aim to extend our initial scope (i.e. 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12</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students) to every university level student by making this Bot a general purpose Education Bot.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306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1421</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vt:lpstr>
      <vt:lpstr>Times New Roman</vt:lpstr>
      <vt:lpstr>Office Theme</vt:lpstr>
      <vt:lpstr>PowerPoint Presentation</vt:lpstr>
      <vt:lpstr>Introduction:</vt:lpstr>
      <vt:lpstr>Abstract:</vt:lpstr>
      <vt:lpstr>Literature Review</vt:lpstr>
      <vt:lpstr>Literature Review</vt:lpstr>
      <vt:lpstr>Literature Survey:</vt:lpstr>
      <vt:lpstr>Literature Survey:</vt:lpstr>
      <vt:lpstr>Limitations</vt:lpstr>
      <vt:lpstr>Scope:</vt:lpstr>
      <vt:lpstr>Proposed Methodology:</vt:lpstr>
      <vt:lpstr>Proposed Methodology:</vt:lpstr>
      <vt:lpstr>Proposed Methodology:</vt:lpstr>
      <vt:lpstr>Interface</vt:lpstr>
      <vt:lpstr>Implementation</vt:lpstr>
      <vt:lpstr>Implementation</vt:lpstr>
      <vt:lpstr>Implementation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Shah</dc:creator>
  <cp:lastModifiedBy>prakash sewani</cp:lastModifiedBy>
  <cp:revision>93</cp:revision>
  <dcterms:created xsi:type="dcterms:W3CDTF">2021-10-20T13:53:30Z</dcterms:created>
  <dcterms:modified xsi:type="dcterms:W3CDTF">2022-04-21T01:55:55Z</dcterms:modified>
</cp:coreProperties>
</file>