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21"/>
  </p:notesMasterIdLst>
  <p:sldIdLst>
    <p:sldId id="256" r:id="rId2"/>
    <p:sldId id="261" r:id="rId3"/>
    <p:sldId id="262" r:id="rId4"/>
    <p:sldId id="263" r:id="rId5"/>
    <p:sldId id="264"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65"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A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3">
            <a:extLst>
              <a:ext uri="{FF2B5EF4-FFF2-40B4-BE49-F238E27FC236}">
                <a16:creationId xmlns:a16="http://schemas.microsoft.com/office/drawing/2014/main" id="{7329E7D7-BE8D-6EA0-4F10-34EC77A2A1A7}"/>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F65D8B51-8CCB-1985-FF43-5CB536FC8608}"/>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26A0C9E-F263-5EA3-9D54-E8FA94094F87}"/>
              </a:ext>
            </a:extLst>
          </p:cNvPr>
          <p:cNvSpPr>
            <a:spLocks noGrp="1"/>
          </p:cNvSpPr>
          <p:nvPr>
            <p:ph type="subTitle" idx="1" hasCustomPrompt="1"/>
          </p:nvPr>
        </p:nvSpPr>
        <p:spPr>
          <a:xfrm>
            <a:off x="0" y="5228364"/>
            <a:ext cx="12192000" cy="1655762"/>
          </a:xfrm>
          <a:solidFill>
            <a:srgbClr val="F7A600"/>
          </a:solidFill>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32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Course Name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32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Week # – Week Name</a:t>
            </a:r>
            <a:endParaRPr kumimoji="0" lang="en-IN" altLang="en-US" sz="32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a:p>
            <a:endParaRPr lang="en-GB"/>
          </a:p>
        </p:txBody>
      </p:sp>
      <p:pic>
        <p:nvPicPr>
          <p:cNvPr id="14340" name="Picture 4" descr="The Logo of IIT Palakkad | IIT Palakkad">
            <a:extLst>
              <a:ext uri="{FF2B5EF4-FFF2-40B4-BE49-F238E27FC236}">
                <a16:creationId xmlns:a16="http://schemas.microsoft.com/office/drawing/2014/main" id="{BEF57E08-EA51-570B-01E4-DCA23B63E1F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55339" y="763311"/>
            <a:ext cx="3681321" cy="361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776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BF95-C902-4AF2-8FBA-E6B424313A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BFE96EB-995C-0379-0E6A-8F832D4C1B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5242130-26D9-67D9-F34A-57ABA6CD3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F4E8F-4DA6-D57E-592C-BF88592CC685}"/>
              </a:ext>
            </a:extLst>
          </p:cNvPr>
          <p:cNvSpPr>
            <a:spLocks noGrp="1"/>
          </p:cNvSpPr>
          <p:nvPr>
            <p:ph type="dt" sz="half" idx="10"/>
          </p:nvPr>
        </p:nvSpPr>
        <p:spPr/>
        <p:txBody>
          <a:bodyPr/>
          <a:lstStyle/>
          <a:p>
            <a:fld id="{EC5950F6-BF6A-4970-8B1C-04F66281D8F3}" type="datetimeFigureOut">
              <a:rPr lang="en-GB" smtClean="0"/>
              <a:t>20/01/2023</a:t>
            </a:fld>
            <a:endParaRPr lang="en-GB"/>
          </a:p>
        </p:txBody>
      </p:sp>
      <p:sp>
        <p:nvSpPr>
          <p:cNvPr id="6" name="Footer Placeholder 5">
            <a:extLst>
              <a:ext uri="{FF2B5EF4-FFF2-40B4-BE49-F238E27FC236}">
                <a16:creationId xmlns:a16="http://schemas.microsoft.com/office/drawing/2014/main" id="{4DFD6FBE-3820-E326-1E60-7B58503642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FF4C93-66C4-6964-9591-95ADC7437D01}"/>
              </a:ext>
            </a:extLst>
          </p:cNvPr>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18955989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99DA-CCD0-DC95-3922-E23596D06D0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0C357F-AA7A-70DF-A84B-EAC5910A16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24E130-4EE7-89AA-8405-EBC260ED5D23}"/>
              </a:ext>
            </a:extLst>
          </p:cNvPr>
          <p:cNvSpPr>
            <a:spLocks noGrp="1"/>
          </p:cNvSpPr>
          <p:nvPr>
            <p:ph type="dt" sz="half" idx="10"/>
          </p:nvPr>
        </p:nvSpPr>
        <p:spPr/>
        <p:txBody>
          <a:bodyPr/>
          <a:lstStyle/>
          <a:p>
            <a:fld id="{EC5950F6-BF6A-4970-8B1C-04F66281D8F3}" type="datetimeFigureOut">
              <a:rPr lang="en-GB" smtClean="0"/>
              <a:t>20/01/2023</a:t>
            </a:fld>
            <a:endParaRPr lang="en-GB"/>
          </a:p>
        </p:txBody>
      </p:sp>
      <p:sp>
        <p:nvSpPr>
          <p:cNvPr id="5" name="Footer Placeholder 4">
            <a:extLst>
              <a:ext uri="{FF2B5EF4-FFF2-40B4-BE49-F238E27FC236}">
                <a16:creationId xmlns:a16="http://schemas.microsoft.com/office/drawing/2014/main" id="{F4BD41A5-D511-65F5-FCAC-24075F3951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B6FABC-063C-6F9A-5C92-B01881C678F4}"/>
              </a:ext>
            </a:extLst>
          </p:cNvPr>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39500985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008EC5-A0C3-6E83-67A8-42C2A70A74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DCC5319-33D5-E72C-8A5E-FDAD9155A3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04BA2B-88EC-2999-8864-3785E125E0BE}"/>
              </a:ext>
            </a:extLst>
          </p:cNvPr>
          <p:cNvSpPr>
            <a:spLocks noGrp="1"/>
          </p:cNvSpPr>
          <p:nvPr>
            <p:ph type="dt" sz="half" idx="10"/>
          </p:nvPr>
        </p:nvSpPr>
        <p:spPr/>
        <p:txBody>
          <a:bodyPr/>
          <a:lstStyle/>
          <a:p>
            <a:fld id="{EC5950F6-BF6A-4970-8B1C-04F66281D8F3}" type="datetimeFigureOut">
              <a:rPr lang="en-GB" smtClean="0"/>
              <a:t>20/01/2023</a:t>
            </a:fld>
            <a:endParaRPr lang="en-GB"/>
          </a:p>
        </p:txBody>
      </p:sp>
      <p:sp>
        <p:nvSpPr>
          <p:cNvPr id="5" name="Footer Placeholder 4">
            <a:extLst>
              <a:ext uri="{FF2B5EF4-FFF2-40B4-BE49-F238E27FC236}">
                <a16:creationId xmlns:a16="http://schemas.microsoft.com/office/drawing/2014/main" id="{BF3543F2-CA11-35A3-D104-A368B98F1C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57C395-3FDF-C014-EF0E-17BCB7F1D074}"/>
              </a:ext>
            </a:extLst>
          </p:cNvPr>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80027265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26C6-4974-7771-6DF0-2C3A337FFA5D}"/>
              </a:ext>
            </a:extLst>
          </p:cNvPr>
          <p:cNvSpPr>
            <a:spLocks noGrp="1"/>
          </p:cNvSpPr>
          <p:nvPr>
            <p:ph type="title"/>
          </p:nvPr>
        </p:nvSpPr>
        <p:spPr>
          <a:xfrm>
            <a:off x="838200" y="338999"/>
            <a:ext cx="10515600" cy="891123"/>
          </a:xfrm>
          <a:solidFill>
            <a:srgbClr val="F7A600"/>
          </a:solidFill>
        </p:spPr>
        <p:txBody>
          <a:bodyPr>
            <a:normAutofit/>
          </a:bodyPr>
          <a:lstStyle>
            <a:lvl1pPr algn="ctr">
              <a:defRPr sz="32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BB8B305-501E-5C75-7239-7E6B0570F612}"/>
              </a:ext>
            </a:extLst>
          </p:cNvPr>
          <p:cNvSpPr>
            <a:spLocks noGrp="1"/>
          </p:cNvSpPr>
          <p:nvPr>
            <p:ph idx="1"/>
          </p:nvPr>
        </p:nvSpPr>
        <p:spPr>
          <a:xfrm>
            <a:off x="838200" y="1358537"/>
            <a:ext cx="10515600" cy="4604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5362" name="Picture 2" descr="The Logo of IIT Palakkad | IIT Palakkad">
            <a:extLst>
              <a:ext uri="{FF2B5EF4-FFF2-40B4-BE49-F238E27FC236}">
                <a16:creationId xmlns:a16="http://schemas.microsoft.com/office/drawing/2014/main" id="{FA5647BD-6682-5937-7FF3-7E4539EAD93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41804" y="5976056"/>
            <a:ext cx="911996" cy="895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32401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6386" name="Picture 2" descr="The Logo of IIT Palakkad | IIT Palakkad">
            <a:extLst>
              <a:ext uri="{FF2B5EF4-FFF2-40B4-BE49-F238E27FC236}">
                <a16:creationId xmlns:a16="http://schemas.microsoft.com/office/drawing/2014/main" id="{0F335FC6-8A67-9FFA-F85C-32D6119B555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06253" y="789358"/>
            <a:ext cx="5379493" cy="5279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70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C6306-4026-4296-DDB4-12B1CFD989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BEE8AB7-116C-6EEF-3740-1E7EBD8853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5DFF6A-A72C-623A-CBE1-B720758C97BC}"/>
              </a:ext>
            </a:extLst>
          </p:cNvPr>
          <p:cNvSpPr>
            <a:spLocks noGrp="1"/>
          </p:cNvSpPr>
          <p:nvPr>
            <p:ph type="dt" sz="half" idx="10"/>
          </p:nvPr>
        </p:nvSpPr>
        <p:spPr/>
        <p:txBody>
          <a:bodyPr/>
          <a:lstStyle/>
          <a:p>
            <a:fld id="{EC5950F6-BF6A-4970-8B1C-04F66281D8F3}" type="datetimeFigureOut">
              <a:rPr lang="en-GB" smtClean="0"/>
              <a:t>20/01/2023</a:t>
            </a:fld>
            <a:endParaRPr lang="en-GB"/>
          </a:p>
        </p:txBody>
      </p:sp>
      <p:sp>
        <p:nvSpPr>
          <p:cNvPr id="5" name="Footer Placeholder 4">
            <a:extLst>
              <a:ext uri="{FF2B5EF4-FFF2-40B4-BE49-F238E27FC236}">
                <a16:creationId xmlns:a16="http://schemas.microsoft.com/office/drawing/2014/main" id="{F0738F63-FC31-B950-56DA-3461122882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E0A3A9-7891-70DA-99DE-706709BDC2DC}"/>
              </a:ext>
            </a:extLst>
          </p:cNvPr>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22433457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67F6-4501-25E9-E722-76FBB45423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FDB7D29-46D6-DA12-EC71-DD6366424C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20312C1-9D98-7755-75CF-B74462FCAC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0BC7397-F745-71F8-6255-E1CA63F3D3FC}"/>
              </a:ext>
            </a:extLst>
          </p:cNvPr>
          <p:cNvSpPr>
            <a:spLocks noGrp="1"/>
          </p:cNvSpPr>
          <p:nvPr>
            <p:ph type="dt" sz="half" idx="10"/>
          </p:nvPr>
        </p:nvSpPr>
        <p:spPr/>
        <p:txBody>
          <a:bodyPr/>
          <a:lstStyle/>
          <a:p>
            <a:fld id="{EC5950F6-BF6A-4970-8B1C-04F66281D8F3}" type="datetimeFigureOut">
              <a:rPr lang="en-GB" smtClean="0"/>
              <a:t>20/01/2023</a:t>
            </a:fld>
            <a:endParaRPr lang="en-GB"/>
          </a:p>
        </p:txBody>
      </p:sp>
      <p:sp>
        <p:nvSpPr>
          <p:cNvPr id="6" name="Footer Placeholder 5">
            <a:extLst>
              <a:ext uri="{FF2B5EF4-FFF2-40B4-BE49-F238E27FC236}">
                <a16:creationId xmlns:a16="http://schemas.microsoft.com/office/drawing/2014/main" id="{BE6A21FF-4FCF-F711-93F8-534D22EB8F3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3826DF-3A8E-D21F-9E1A-2311FFE3B227}"/>
              </a:ext>
            </a:extLst>
          </p:cNvPr>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6021508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B2C4-EDF6-667F-61AC-C8C9236C204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CD02273-0771-E56F-F374-5B9C3FDCDC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75348D-64E8-CA67-985E-48D2B07D09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3199AB1-FAE9-24D1-0502-2B8C22844B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2F12F-AC07-6F4C-7096-77E66BC636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397E1D5-3D45-1D0D-F7C6-14F1DEDE61EC}"/>
              </a:ext>
            </a:extLst>
          </p:cNvPr>
          <p:cNvSpPr>
            <a:spLocks noGrp="1"/>
          </p:cNvSpPr>
          <p:nvPr>
            <p:ph type="dt" sz="half" idx="10"/>
          </p:nvPr>
        </p:nvSpPr>
        <p:spPr/>
        <p:txBody>
          <a:bodyPr/>
          <a:lstStyle/>
          <a:p>
            <a:fld id="{EC5950F6-BF6A-4970-8B1C-04F66281D8F3}" type="datetimeFigureOut">
              <a:rPr lang="en-GB" smtClean="0"/>
              <a:t>20/01/2023</a:t>
            </a:fld>
            <a:endParaRPr lang="en-GB"/>
          </a:p>
        </p:txBody>
      </p:sp>
      <p:sp>
        <p:nvSpPr>
          <p:cNvPr id="8" name="Footer Placeholder 7">
            <a:extLst>
              <a:ext uri="{FF2B5EF4-FFF2-40B4-BE49-F238E27FC236}">
                <a16:creationId xmlns:a16="http://schemas.microsoft.com/office/drawing/2014/main" id="{0C26BCA1-B9D3-8D88-59D4-166F8EAFCA1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CF8A87A-6DEA-DE12-F8F9-A0F7BC0C4558}"/>
              </a:ext>
            </a:extLst>
          </p:cNvPr>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297895697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45B4-9150-7832-EBBF-106AB251717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F6F1758-0CD4-2C1D-87E2-E4489A99995E}"/>
              </a:ext>
            </a:extLst>
          </p:cNvPr>
          <p:cNvSpPr>
            <a:spLocks noGrp="1"/>
          </p:cNvSpPr>
          <p:nvPr>
            <p:ph type="dt" sz="half" idx="10"/>
          </p:nvPr>
        </p:nvSpPr>
        <p:spPr/>
        <p:txBody>
          <a:bodyPr/>
          <a:lstStyle/>
          <a:p>
            <a:fld id="{EC5950F6-BF6A-4970-8B1C-04F66281D8F3}" type="datetimeFigureOut">
              <a:rPr lang="en-GB" smtClean="0"/>
              <a:t>20/01/2023</a:t>
            </a:fld>
            <a:endParaRPr lang="en-GB"/>
          </a:p>
        </p:txBody>
      </p:sp>
      <p:sp>
        <p:nvSpPr>
          <p:cNvPr id="4" name="Footer Placeholder 3">
            <a:extLst>
              <a:ext uri="{FF2B5EF4-FFF2-40B4-BE49-F238E27FC236}">
                <a16:creationId xmlns:a16="http://schemas.microsoft.com/office/drawing/2014/main" id="{0642BBB7-2148-C7DE-59F9-1D6DEE02FE1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D3628A7-F271-98F5-E01E-D6E83347DDCA}"/>
              </a:ext>
            </a:extLst>
          </p:cNvPr>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385515105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BBA018-B6E9-8913-FC74-885C9EE7E87C}"/>
              </a:ext>
            </a:extLst>
          </p:cNvPr>
          <p:cNvSpPr>
            <a:spLocks noGrp="1"/>
          </p:cNvSpPr>
          <p:nvPr>
            <p:ph type="dt" sz="half" idx="10"/>
          </p:nvPr>
        </p:nvSpPr>
        <p:spPr/>
        <p:txBody>
          <a:bodyPr/>
          <a:lstStyle/>
          <a:p>
            <a:fld id="{EC5950F6-BF6A-4970-8B1C-04F66281D8F3}" type="datetimeFigureOut">
              <a:rPr lang="en-GB" smtClean="0"/>
              <a:t>20/01/2023</a:t>
            </a:fld>
            <a:endParaRPr lang="en-GB"/>
          </a:p>
        </p:txBody>
      </p:sp>
      <p:sp>
        <p:nvSpPr>
          <p:cNvPr id="3" name="Footer Placeholder 2">
            <a:extLst>
              <a:ext uri="{FF2B5EF4-FFF2-40B4-BE49-F238E27FC236}">
                <a16:creationId xmlns:a16="http://schemas.microsoft.com/office/drawing/2014/main" id="{B8238609-148E-7CDE-E0F6-2E595E2D30E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BE505CE-1B84-16CA-CB38-AEB8E9FDE321}"/>
              </a:ext>
            </a:extLst>
          </p:cNvPr>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26073363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F3E4-4835-41FE-DD09-A22D2946B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2F3F190-D0CD-18AE-C8B4-DFC77E4005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CF0DCA4-555E-D9E4-1925-D8AC69DD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A4FB8-FE11-83F4-1D58-7828C80636C0}"/>
              </a:ext>
            </a:extLst>
          </p:cNvPr>
          <p:cNvSpPr>
            <a:spLocks noGrp="1"/>
          </p:cNvSpPr>
          <p:nvPr>
            <p:ph type="dt" sz="half" idx="10"/>
          </p:nvPr>
        </p:nvSpPr>
        <p:spPr/>
        <p:txBody>
          <a:bodyPr/>
          <a:lstStyle/>
          <a:p>
            <a:fld id="{EC5950F6-BF6A-4970-8B1C-04F66281D8F3}" type="datetimeFigureOut">
              <a:rPr lang="en-GB" smtClean="0"/>
              <a:t>20/01/2023</a:t>
            </a:fld>
            <a:endParaRPr lang="en-GB"/>
          </a:p>
        </p:txBody>
      </p:sp>
      <p:sp>
        <p:nvSpPr>
          <p:cNvPr id="6" name="Footer Placeholder 5">
            <a:extLst>
              <a:ext uri="{FF2B5EF4-FFF2-40B4-BE49-F238E27FC236}">
                <a16:creationId xmlns:a16="http://schemas.microsoft.com/office/drawing/2014/main" id="{E896A865-3AD3-D0C0-7D73-6A02DDF77E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05EFDB-3C6B-6497-38D5-937BE7DF540E}"/>
              </a:ext>
            </a:extLst>
          </p:cNvPr>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28964476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61DD1A-6A81-F487-ED95-0855601E73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42CE03-12AA-B4A8-699F-A37476BD1B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5564FC-27D6-4A61-C6B0-80EC800882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950F6-BF6A-4970-8B1C-04F66281D8F3}" type="datetimeFigureOut">
              <a:rPr lang="en-GB" smtClean="0"/>
              <a:t>20/01/2023</a:t>
            </a:fld>
            <a:endParaRPr lang="en-GB"/>
          </a:p>
        </p:txBody>
      </p:sp>
      <p:sp>
        <p:nvSpPr>
          <p:cNvPr id="5" name="Footer Placeholder 4">
            <a:extLst>
              <a:ext uri="{FF2B5EF4-FFF2-40B4-BE49-F238E27FC236}">
                <a16:creationId xmlns:a16="http://schemas.microsoft.com/office/drawing/2014/main" id="{CB8DFEF8-4051-A134-762C-889B5773E4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025D8FE-0F4D-B849-CA7B-88B5678A4E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751F5-D216-4673-8224-34D3F045CE5D}" type="slidenum">
              <a:rPr lang="en-GB" smtClean="0"/>
              <a:t>‹#›</a:t>
            </a:fld>
            <a:endParaRPr lang="en-GB"/>
          </a:p>
        </p:txBody>
      </p:sp>
    </p:spTree>
    <p:extLst>
      <p:ext uri="{BB962C8B-B14F-4D97-AF65-F5344CB8AC3E}">
        <p14:creationId xmlns:p14="http://schemas.microsoft.com/office/powerpoint/2010/main" val="3596754673"/>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1.jp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2C9EF3C-F3CC-068B-577B-F585B017C3C2}"/>
              </a:ext>
            </a:extLst>
          </p:cNvPr>
          <p:cNvSpPr>
            <a:spLocks noGrp="1"/>
          </p:cNvSpPr>
          <p:nvPr>
            <p:ph type="subTitle" idx="1"/>
          </p:nvPr>
        </p:nvSpPr>
        <p:spPr>
          <a:xfrm>
            <a:off x="0" y="4895557"/>
            <a:ext cx="12192000" cy="1962444"/>
          </a:xfrm>
        </p:spPr>
        <p:txBody>
          <a:bodyPr>
            <a:normAutofit/>
          </a:bodyPr>
          <a:lstStyle/>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altLang="en-US"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Applied Data Science</a:t>
            </a:r>
          </a:p>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altLang="en-US"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Capstone Project – Healthcare</a:t>
            </a:r>
            <a:endParaRPr lang="en-GB" sz="2800" dirty="0"/>
          </a:p>
        </p:txBody>
      </p:sp>
    </p:spTree>
    <p:extLst>
      <p:ext uri="{BB962C8B-B14F-4D97-AF65-F5344CB8AC3E}">
        <p14:creationId xmlns:p14="http://schemas.microsoft.com/office/powerpoint/2010/main" val="1414444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4AA3-03B9-DE15-0745-3B6DD0D2A111}"/>
              </a:ext>
            </a:extLst>
          </p:cNvPr>
          <p:cNvSpPr txBox="1">
            <a:spLocks/>
          </p:cNvSpPr>
          <p:nvPr/>
        </p:nvSpPr>
        <p:spPr>
          <a:xfrm>
            <a:off x="838200" y="195399"/>
            <a:ext cx="5257800" cy="879212"/>
          </a:xfrm>
          <a:prstGeom prst="rect">
            <a:avLst/>
          </a:prstGeom>
          <a:solidFill>
            <a:srgbClr val="F7A600"/>
          </a:solidFill>
        </p:spPr>
        <p:txBody>
          <a:bodyPr numCol="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IN" sz="2600" b="1" dirty="0">
                <a:latin typeface="Arial" panose="020B0604020202020204" pitchFamily="34" charset="0"/>
                <a:cs typeface="Arial" panose="020B0604020202020204" pitchFamily="34" charset="0"/>
              </a:rPr>
              <a:t>Correlated Features</a:t>
            </a:r>
          </a:p>
        </p:txBody>
      </p:sp>
      <p:sp>
        <p:nvSpPr>
          <p:cNvPr id="3" name="TextBox 2">
            <a:extLst>
              <a:ext uri="{FF2B5EF4-FFF2-40B4-BE49-F238E27FC236}">
                <a16:creationId xmlns:a16="http://schemas.microsoft.com/office/drawing/2014/main" id="{1530A108-2A92-EA96-817B-A955524AFD0A}"/>
              </a:ext>
            </a:extLst>
          </p:cNvPr>
          <p:cNvSpPr txBox="1"/>
          <p:nvPr/>
        </p:nvSpPr>
        <p:spPr>
          <a:xfrm>
            <a:off x="838200" y="1607057"/>
            <a:ext cx="3886200" cy="369332"/>
          </a:xfrm>
          <a:prstGeom prst="rect">
            <a:avLst/>
          </a:prstGeom>
          <a:noFill/>
        </p:spPr>
        <p:txBody>
          <a:bodyPr wrap="square" rtlCol="0">
            <a:spAutoFit/>
          </a:bodyPr>
          <a:lstStyle/>
          <a:p>
            <a:r>
              <a:rPr lang="en-IN" b="1" dirty="0"/>
              <a:t>2.  Death Event vs Ejection Fraction</a:t>
            </a:r>
          </a:p>
        </p:txBody>
      </p:sp>
      <p:pic>
        <p:nvPicPr>
          <p:cNvPr id="5" name="Picture 4" descr="Chart, box and whisker chart&#10;&#10;Description automatically generated">
            <a:extLst>
              <a:ext uri="{FF2B5EF4-FFF2-40B4-BE49-F238E27FC236}">
                <a16:creationId xmlns:a16="http://schemas.microsoft.com/office/drawing/2014/main" id="{B4628723-0C56-BBFF-73EE-F12B56484B9C}"/>
              </a:ext>
            </a:extLst>
          </p:cNvPr>
          <p:cNvPicPr>
            <a:picLocks noChangeAspect="1"/>
          </p:cNvPicPr>
          <p:nvPr/>
        </p:nvPicPr>
        <p:blipFill>
          <a:blip r:embed="rId2"/>
          <a:stretch>
            <a:fillRect/>
          </a:stretch>
        </p:blipFill>
        <p:spPr>
          <a:xfrm>
            <a:off x="838200" y="2262425"/>
            <a:ext cx="5848350" cy="3757122"/>
          </a:xfrm>
          <a:prstGeom prst="rect">
            <a:avLst/>
          </a:prstGeom>
        </p:spPr>
      </p:pic>
      <p:sp>
        <p:nvSpPr>
          <p:cNvPr id="6" name="TextBox 5">
            <a:extLst>
              <a:ext uri="{FF2B5EF4-FFF2-40B4-BE49-F238E27FC236}">
                <a16:creationId xmlns:a16="http://schemas.microsoft.com/office/drawing/2014/main" id="{9F56D858-6C7B-DD12-C69D-11E9D9D12910}"/>
              </a:ext>
            </a:extLst>
          </p:cNvPr>
          <p:cNvSpPr txBox="1"/>
          <p:nvPr/>
        </p:nvSpPr>
        <p:spPr>
          <a:xfrm>
            <a:off x="7177797" y="5001946"/>
            <a:ext cx="4680828" cy="923330"/>
          </a:xfrm>
          <a:prstGeom prst="rect">
            <a:avLst/>
          </a:prstGeom>
          <a:noFill/>
        </p:spPr>
        <p:txBody>
          <a:bodyPr wrap="square" rtlCol="0">
            <a:spAutoFit/>
          </a:bodyPr>
          <a:lstStyle/>
          <a:p>
            <a:pPr algn="just"/>
            <a:r>
              <a:rPr lang="en-IN" b="1" dirty="0"/>
              <a:t>Observation :</a:t>
            </a:r>
          </a:p>
          <a:p>
            <a:pPr marL="285750" indent="-285750" algn="just">
              <a:buFont typeface="Arial" panose="020B0604020202020204" pitchFamily="34" charset="0"/>
              <a:buChar char="•"/>
            </a:pPr>
            <a:r>
              <a:rPr lang="en-IN" dirty="0"/>
              <a:t>The person who is having low ejection fraction cause death.</a:t>
            </a:r>
          </a:p>
        </p:txBody>
      </p:sp>
      <p:sp>
        <p:nvSpPr>
          <p:cNvPr id="7" name="TextBox 6">
            <a:extLst>
              <a:ext uri="{FF2B5EF4-FFF2-40B4-BE49-F238E27FC236}">
                <a16:creationId xmlns:a16="http://schemas.microsoft.com/office/drawing/2014/main" id="{22B89BA8-93D4-648C-0BE9-9CC9DDFB69D0}"/>
              </a:ext>
            </a:extLst>
          </p:cNvPr>
          <p:cNvSpPr txBox="1"/>
          <p:nvPr/>
        </p:nvSpPr>
        <p:spPr>
          <a:xfrm>
            <a:off x="7086600" y="1523761"/>
            <a:ext cx="4772025" cy="1477328"/>
          </a:xfrm>
          <a:prstGeom prst="rect">
            <a:avLst/>
          </a:prstGeom>
          <a:noFill/>
        </p:spPr>
        <p:txBody>
          <a:bodyPr wrap="square" rtlCol="0">
            <a:spAutoFit/>
          </a:bodyPr>
          <a:lstStyle/>
          <a:p>
            <a:r>
              <a:rPr lang="en-US" b="1" i="0" dirty="0">
                <a:solidFill>
                  <a:srgbClr val="343536"/>
                </a:solidFill>
                <a:effectLst/>
                <a:latin typeface="Source Sans Pro" panose="020B0503030403020204" pitchFamily="34" charset="0"/>
              </a:rPr>
              <a:t>Ejection fraction :</a:t>
            </a:r>
          </a:p>
          <a:p>
            <a:pPr marL="285750" indent="-285750" algn="just">
              <a:buFont typeface="Arial" panose="020B0604020202020204" pitchFamily="34" charset="0"/>
              <a:buChar char="•"/>
            </a:pPr>
            <a:r>
              <a:rPr lang="en-US" i="0" dirty="0">
                <a:solidFill>
                  <a:srgbClr val="343536"/>
                </a:solidFill>
                <a:effectLst/>
                <a:ea typeface="Source Sans Pro" panose="020B0503030403020204" pitchFamily="34" charset="0"/>
              </a:rPr>
              <a:t>Ejection fraction </a:t>
            </a:r>
            <a:r>
              <a:rPr lang="en-US" b="0" i="0" dirty="0">
                <a:solidFill>
                  <a:srgbClr val="343536"/>
                </a:solidFill>
                <a:effectLst/>
                <a:ea typeface="Source Sans Pro" panose="020B0503030403020204" pitchFamily="34" charset="0"/>
              </a:rPr>
              <a:t>refers to how well your heart pumps blood. It is the amount of blood pumped out of your heart’s lower chambers (ventricles) each time it contracts.</a:t>
            </a:r>
            <a:endParaRPr lang="en-IN" dirty="0">
              <a:ea typeface="Source Sans Pro" panose="020B0503030403020204" pitchFamily="34" charset="0"/>
            </a:endParaRPr>
          </a:p>
        </p:txBody>
      </p:sp>
      <p:pic>
        <p:nvPicPr>
          <p:cNvPr id="9" name="Picture 8" descr="Table&#10;&#10;Description automatically generated">
            <a:extLst>
              <a:ext uri="{FF2B5EF4-FFF2-40B4-BE49-F238E27FC236}">
                <a16:creationId xmlns:a16="http://schemas.microsoft.com/office/drawing/2014/main" id="{1D04BFEC-A2C8-AD88-B92C-91888F5776AD}"/>
              </a:ext>
            </a:extLst>
          </p:cNvPr>
          <p:cNvPicPr>
            <a:picLocks noChangeAspect="1"/>
          </p:cNvPicPr>
          <p:nvPr/>
        </p:nvPicPr>
        <p:blipFill>
          <a:blip r:embed="rId3"/>
          <a:stretch>
            <a:fillRect/>
          </a:stretch>
        </p:blipFill>
        <p:spPr>
          <a:xfrm>
            <a:off x="7013257" y="3326261"/>
            <a:ext cx="4918710" cy="1350513"/>
          </a:xfrm>
          <a:prstGeom prst="rect">
            <a:avLst/>
          </a:prstGeom>
        </p:spPr>
      </p:pic>
      <p:pic>
        <p:nvPicPr>
          <p:cNvPr id="10" name="Picture 9">
            <a:extLst>
              <a:ext uri="{FF2B5EF4-FFF2-40B4-BE49-F238E27FC236}">
                <a16:creationId xmlns:a16="http://schemas.microsoft.com/office/drawing/2014/main" id="{D6BE3C17-5D24-52C9-18BC-CB487A511EE3}"/>
              </a:ext>
            </a:extLst>
          </p:cNvPr>
          <p:cNvPicPr>
            <a:picLocks noChangeAspect="1"/>
          </p:cNvPicPr>
          <p:nvPr/>
        </p:nvPicPr>
        <p:blipFill>
          <a:blip r:embed="rId4"/>
          <a:stretch>
            <a:fillRect/>
          </a:stretch>
        </p:blipFill>
        <p:spPr>
          <a:xfrm>
            <a:off x="10364714" y="6024427"/>
            <a:ext cx="951215" cy="796564"/>
          </a:xfrm>
          <a:prstGeom prst="rect">
            <a:avLst/>
          </a:prstGeom>
          <a:solidFill>
            <a:schemeClr val="bg1"/>
          </a:solidFill>
        </p:spPr>
      </p:pic>
    </p:spTree>
    <p:extLst>
      <p:ext uri="{BB962C8B-B14F-4D97-AF65-F5344CB8AC3E}">
        <p14:creationId xmlns:p14="http://schemas.microsoft.com/office/powerpoint/2010/main" val="987015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03A10-2381-3997-B0D8-6FFB196D9611}"/>
              </a:ext>
            </a:extLst>
          </p:cNvPr>
          <p:cNvSpPr txBox="1">
            <a:spLocks/>
          </p:cNvSpPr>
          <p:nvPr/>
        </p:nvSpPr>
        <p:spPr>
          <a:xfrm>
            <a:off x="838200" y="290649"/>
            <a:ext cx="5257800" cy="879212"/>
          </a:xfrm>
          <a:prstGeom prst="rect">
            <a:avLst/>
          </a:prstGeom>
          <a:solidFill>
            <a:srgbClr val="F7A600"/>
          </a:solidFill>
        </p:spPr>
        <p:txBody>
          <a:bodyPr numCol="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IN" sz="2600" b="1" dirty="0">
                <a:latin typeface="Arial" panose="020B0604020202020204" pitchFamily="34" charset="0"/>
                <a:cs typeface="Arial" panose="020B0604020202020204" pitchFamily="34" charset="0"/>
              </a:rPr>
              <a:t>Correlated Features</a:t>
            </a:r>
          </a:p>
        </p:txBody>
      </p:sp>
      <p:sp>
        <p:nvSpPr>
          <p:cNvPr id="3" name="TextBox 2">
            <a:extLst>
              <a:ext uri="{FF2B5EF4-FFF2-40B4-BE49-F238E27FC236}">
                <a16:creationId xmlns:a16="http://schemas.microsoft.com/office/drawing/2014/main" id="{85415517-389D-6EC7-6409-CEEF6439038D}"/>
              </a:ext>
            </a:extLst>
          </p:cNvPr>
          <p:cNvSpPr txBox="1"/>
          <p:nvPr/>
        </p:nvSpPr>
        <p:spPr>
          <a:xfrm>
            <a:off x="838199" y="1607057"/>
            <a:ext cx="4314825" cy="369332"/>
          </a:xfrm>
          <a:prstGeom prst="rect">
            <a:avLst/>
          </a:prstGeom>
          <a:noFill/>
        </p:spPr>
        <p:txBody>
          <a:bodyPr wrap="square" rtlCol="0">
            <a:spAutoFit/>
          </a:bodyPr>
          <a:lstStyle/>
          <a:p>
            <a:r>
              <a:rPr lang="en-IN" b="1" dirty="0"/>
              <a:t>3.  Death Event vs Time(Follow-up Period)</a:t>
            </a:r>
          </a:p>
        </p:txBody>
      </p:sp>
      <p:pic>
        <p:nvPicPr>
          <p:cNvPr id="5" name="Picture 4" descr="Chart, box and whisker chart&#10;&#10;Description automatically generated">
            <a:extLst>
              <a:ext uri="{FF2B5EF4-FFF2-40B4-BE49-F238E27FC236}">
                <a16:creationId xmlns:a16="http://schemas.microsoft.com/office/drawing/2014/main" id="{3C60DF88-C2A8-22B2-8910-09BB82FE96B3}"/>
              </a:ext>
            </a:extLst>
          </p:cNvPr>
          <p:cNvPicPr>
            <a:picLocks noChangeAspect="1"/>
          </p:cNvPicPr>
          <p:nvPr/>
        </p:nvPicPr>
        <p:blipFill>
          <a:blip r:embed="rId2"/>
          <a:stretch>
            <a:fillRect/>
          </a:stretch>
        </p:blipFill>
        <p:spPr>
          <a:xfrm>
            <a:off x="838199" y="2327860"/>
            <a:ext cx="5600982" cy="3562224"/>
          </a:xfrm>
          <a:prstGeom prst="rect">
            <a:avLst/>
          </a:prstGeom>
        </p:spPr>
      </p:pic>
      <p:sp>
        <p:nvSpPr>
          <p:cNvPr id="6" name="TextBox 5">
            <a:extLst>
              <a:ext uri="{FF2B5EF4-FFF2-40B4-BE49-F238E27FC236}">
                <a16:creationId xmlns:a16="http://schemas.microsoft.com/office/drawing/2014/main" id="{DF9F0281-CA91-7515-9300-45A3A99204BF}"/>
              </a:ext>
            </a:extLst>
          </p:cNvPr>
          <p:cNvSpPr txBox="1"/>
          <p:nvPr/>
        </p:nvSpPr>
        <p:spPr>
          <a:xfrm>
            <a:off x="7111122" y="2820721"/>
            <a:ext cx="4680828" cy="923330"/>
          </a:xfrm>
          <a:prstGeom prst="rect">
            <a:avLst/>
          </a:prstGeom>
          <a:noFill/>
        </p:spPr>
        <p:txBody>
          <a:bodyPr wrap="square" rtlCol="0">
            <a:spAutoFit/>
          </a:bodyPr>
          <a:lstStyle/>
          <a:p>
            <a:pPr algn="just"/>
            <a:r>
              <a:rPr lang="en-IN" b="1" dirty="0"/>
              <a:t>Observation :</a:t>
            </a:r>
          </a:p>
          <a:p>
            <a:pPr marL="285750" indent="-285750" algn="just">
              <a:buFont typeface="Arial" panose="020B0604020202020204" pitchFamily="34" charset="0"/>
              <a:buChar char="•"/>
            </a:pPr>
            <a:r>
              <a:rPr lang="en-IN" dirty="0"/>
              <a:t>The person who done regular check-up in hospital lives more. </a:t>
            </a:r>
          </a:p>
        </p:txBody>
      </p:sp>
      <p:pic>
        <p:nvPicPr>
          <p:cNvPr id="7" name="Picture 6">
            <a:extLst>
              <a:ext uri="{FF2B5EF4-FFF2-40B4-BE49-F238E27FC236}">
                <a16:creationId xmlns:a16="http://schemas.microsoft.com/office/drawing/2014/main" id="{25FA078E-9E19-9D6D-4C82-CA837C48F80B}"/>
              </a:ext>
            </a:extLst>
          </p:cNvPr>
          <p:cNvPicPr>
            <a:picLocks noChangeAspect="1"/>
          </p:cNvPicPr>
          <p:nvPr/>
        </p:nvPicPr>
        <p:blipFill>
          <a:blip r:embed="rId3"/>
          <a:stretch>
            <a:fillRect/>
          </a:stretch>
        </p:blipFill>
        <p:spPr>
          <a:xfrm>
            <a:off x="10364714" y="6014902"/>
            <a:ext cx="951215" cy="796564"/>
          </a:xfrm>
          <a:prstGeom prst="rect">
            <a:avLst/>
          </a:prstGeom>
          <a:solidFill>
            <a:schemeClr val="bg1"/>
          </a:solidFill>
        </p:spPr>
      </p:pic>
    </p:spTree>
    <p:extLst>
      <p:ext uri="{BB962C8B-B14F-4D97-AF65-F5344CB8AC3E}">
        <p14:creationId xmlns:p14="http://schemas.microsoft.com/office/powerpoint/2010/main" val="507447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DFCF3-51AC-73AF-451F-11261FD17924}"/>
              </a:ext>
            </a:extLst>
          </p:cNvPr>
          <p:cNvSpPr txBox="1">
            <a:spLocks/>
          </p:cNvSpPr>
          <p:nvPr/>
        </p:nvSpPr>
        <p:spPr>
          <a:xfrm>
            <a:off x="838200" y="290649"/>
            <a:ext cx="5257800" cy="879212"/>
          </a:xfrm>
          <a:prstGeom prst="rect">
            <a:avLst/>
          </a:prstGeom>
          <a:solidFill>
            <a:srgbClr val="F7A600"/>
          </a:solidFill>
        </p:spPr>
        <p:txBody>
          <a:bodyPr numCol="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IN" sz="2600" b="1" dirty="0">
                <a:latin typeface="Arial" panose="020B0604020202020204" pitchFamily="34" charset="0"/>
                <a:cs typeface="Arial" panose="020B0604020202020204" pitchFamily="34" charset="0"/>
              </a:rPr>
              <a:t>Correlated Features</a:t>
            </a:r>
          </a:p>
        </p:txBody>
      </p:sp>
      <p:sp>
        <p:nvSpPr>
          <p:cNvPr id="3" name="TextBox 2">
            <a:extLst>
              <a:ext uri="{FF2B5EF4-FFF2-40B4-BE49-F238E27FC236}">
                <a16:creationId xmlns:a16="http://schemas.microsoft.com/office/drawing/2014/main" id="{344FCB47-60A0-BD95-2E72-58F15467F044}"/>
              </a:ext>
            </a:extLst>
          </p:cNvPr>
          <p:cNvSpPr txBox="1"/>
          <p:nvPr/>
        </p:nvSpPr>
        <p:spPr>
          <a:xfrm>
            <a:off x="838199" y="1607057"/>
            <a:ext cx="4314825" cy="369332"/>
          </a:xfrm>
          <a:prstGeom prst="rect">
            <a:avLst/>
          </a:prstGeom>
          <a:noFill/>
        </p:spPr>
        <p:txBody>
          <a:bodyPr wrap="square" rtlCol="0">
            <a:spAutoFit/>
          </a:bodyPr>
          <a:lstStyle/>
          <a:p>
            <a:r>
              <a:rPr lang="en-IN" b="1" dirty="0"/>
              <a:t>4.  Death Event vs Serum Creatinine</a:t>
            </a:r>
          </a:p>
        </p:txBody>
      </p:sp>
      <p:pic>
        <p:nvPicPr>
          <p:cNvPr id="5" name="Picture 4" descr="Chart&#10;&#10;Description automatically generated">
            <a:extLst>
              <a:ext uri="{FF2B5EF4-FFF2-40B4-BE49-F238E27FC236}">
                <a16:creationId xmlns:a16="http://schemas.microsoft.com/office/drawing/2014/main" id="{4D62CB10-76A3-7A1B-1B8C-F8EBB5C9A149}"/>
              </a:ext>
            </a:extLst>
          </p:cNvPr>
          <p:cNvPicPr>
            <a:picLocks noChangeAspect="1"/>
          </p:cNvPicPr>
          <p:nvPr/>
        </p:nvPicPr>
        <p:blipFill>
          <a:blip r:embed="rId2"/>
          <a:stretch>
            <a:fillRect/>
          </a:stretch>
        </p:blipFill>
        <p:spPr>
          <a:xfrm>
            <a:off x="838199" y="2337385"/>
            <a:ext cx="5445168" cy="3758615"/>
          </a:xfrm>
          <a:prstGeom prst="rect">
            <a:avLst/>
          </a:prstGeom>
        </p:spPr>
      </p:pic>
      <p:sp>
        <p:nvSpPr>
          <p:cNvPr id="6" name="TextBox 5">
            <a:extLst>
              <a:ext uri="{FF2B5EF4-FFF2-40B4-BE49-F238E27FC236}">
                <a16:creationId xmlns:a16="http://schemas.microsoft.com/office/drawing/2014/main" id="{2AB8BE11-8BEF-C907-3348-395220CFF435}"/>
              </a:ext>
            </a:extLst>
          </p:cNvPr>
          <p:cNvSpPr txBox="1"/>
          <p:nvPr/>
        </p:nvSpPr>
        <p:spPr>
          <a:xfrm>
            <a:off x="7120647" y="4316146"/>
            <a:ext cx="4680828" cy="1200329"/>
          </a:xfrm>
          <a:prstGeom prst="rect">
            <a:avLst/>
          </a:prstGeom>
          <a:noFill/>
        </p:spPr>
        <p:txBody>
          <a:bodyPr wrap="square" rtlCol="0">
            <a:spAutoFit/>
          </a:bodyPr>
          <a:lstStyle/>
          <a:p>
            <a:pPr algn="just"/>
            <a:r>
              <a:rPr lang="en-IN" b="1" dirty="0"/>
              <a:t>Observation :</a:t>
            </a:r>
          </a:p>
          <a:p>
            <a:pPr marL="285750" indent="-285750" algn="just">
              <a:buFont typeface="Arial" panose="020B0604020202020204" pitchFamily="34" charset="0"/>
              <a:buChar char="•"/>
            </a:pPr>
            <a:r>
              <a:rPr lang="en-IN" dirty="0"/>
              <a:t>The person who is having high serum creatinine level cause death compared to low serum creatine level.</a:t>
            </a:r>
          </a:p>
        </p:txBody>
      </p:sp>
      <p:sp>
        <p:nvSpPr>
          <p:cNvPr id="7" name="TextBox 6">
            <a:extLst>
              <a:ext uri="{FF2B5EF4-FFF2-40B4-BE49-F238E27FC236}">
                <a16:creationId xmlns:a16="http://schemas.microsoft.com/office/drawing/2014/main" id="{17F8ABB8-501A-9293-C4A1-4E85E9E966D4}"/>
              </a:ext>
            </a:extLst>
          </p:cNvPr>
          <p:cNvSpPr txBox="1"/>
          <p:nvPr/>
        </p:nvSpPr>
        <p:spPr>
          <a:xfrm>
            <a:off x="7067550" y="2469487"/>
            <a:ext cx="4733925" cy="1846659"/>
          </a:xfrm>
          <a:prstGeom prst="rect">
            <a:avLst/>
          </a:prstGeom>
          <a:noFill/>
        </p:spPr>
        <p:txBody>
          <a:bodyPr wrap="square" rtlCol="0">
            <a:spAutoFit/>
          </a:bodyPr>
          <a:lstStyle/>
          <a:p>
            <a:r>
              <a:rPr lang="en-US" b="1" i="0" dirty="0">
                <a:solidFill>
                  <a:srgbClr val="202124"/>
                </a:solidFill>
                <a:effectLst/>
                <a:latin typeface="arial" panose="020B0604020202020204" pitchFamily="34" charset="0"/>
              </a:rPr>
              <a:t>Serum creatinine</a:t>
            </a:r>
          </a:p>
          <a:p>
            <a:pPr marL="285750" indent="-285750" algn="just">
              <a:buFont typeface="Arial" panose="020B0604020202020204" pitchFamily="34" charset="0"/>
              <a:buChar char="•"/>
            </a:pPr>
            <a:r>
              <a:rPr lang="en-US" sz="1600" b="0" i="0" dirty="0">
                <a:solidFill>
                  <a:srgbClr val="202124"/>
                </a:solidFill>
                <a:effectLst/>
                <a:cs typeface="Arial" panose="020B0604020202020204" pitchFamily="34" charset="0"/>
              </a:rPr>
              <a:t>Serum creatinine is reported as </a:t>
            </a:r>
            <a:r>
              <a:rPr lang="en-US" sz="1600" b="1" i="0" dirty="0">
                <a:solidFill>
                  <a:srgbClr val="202124"/>
                </a:solidFill>
                <a:effectLst/>
                <a:cs typeface="Arial" panose="020B0604020202020204" pitchFamily="34" charset="0"/>
              </a:rPr>
              <a:t>milligrams of creatinine to a deciliter of blood (mg/dL) or micromoles of creatinine to a liter of blood (micromoles/L)</a:t>
            </a:r>
            <a:r>
              <a:rPr lang="en-US" sz="1600" b="0" i="0" dirty="0">
                <a:solidFill>
                  <a:srgbClr val="202124"/>
                </a:solidFill>
                <a:effectLst/>
                <a:cs typeface="Arial" panose="020B0604020202020204" pitchFamily="34" charset="0"/>
              </a:rPr>
              <a:t>. The typical range for serum creatinine is: For adult men, 0.74 to 1.35 mg/dL (65.4 to 119.3 micromoles/L).</a:t>
            </a:r>
            <a:endParaRPr lang="en-IN" sz="1600" dirty="0">
              <a:cs typeface="Arial" panose="020B0604020202020204" pitchFamily="34" charset="0"/>
            </a:endParaRPr>
          </a:p>
        </p:txBody>
      </p:sp>
      <p:pic>
        <p:nvPicPr>
          <p:cNvPr id="8" name="Picture 7">
            <a:extLst>
              <a:ext uri="{FF2B5EF4-FFF2-40B4-BE49-F238E27FC236}">
                <a16:creationId xmlns:a16="http://schemas.microsoft.com/office/drawing/2014/main" id="{54A56D58-9B42-54D4-30FD-3CD8CDBBF395}"/>
              </a:ext>
            </a:extLst>
          </p:cNvPr>
          <p:cNvPicPr>
            <a:picLocks noChangeAspect="1"/>
          </p:cNvPicPr>
          <p:nvPr/>
        </p:nvPicPr>
        <p:blipFill>
          <a:blip r:embed="rId3"/>
          <a:stretch>
            <a:fillRect/>
          </a:stretch>
        </p:blipFill>
        <p:spPr>
          <a:xfrm>
            <a:off x="10364714" y="6005377"/>
            <a:ext cx="951215" cy="796564"/>
          </a:xfrm>
          <a:prstGeom prst="rect">
            <a:avLst/>
          </a:prstGeom>
          <a:solidFill>
            <a:schemeClr val="bg1"/>
          </a:solidFill>
        </p:spPr>
      </p:pic>
    </p:spTree>
    <p:extLst>
      <p:ext uri="{BB962C8B-B14F-4D97-AF65-F5344CB8AC3E}">
        <p14:creationId xmlns:p14="http://schemas.microsoft.com/office/powerpoint/2010/main" val="2439030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BF97B4CB-432B-5573-6CE4-CFB0340BD61A}"/>
              </a:ext>
            </a:extLst>
          </p:cNvPr>
          <p:cNvPicPr>
            <a:picLocks noChangeAspect="1"/>
          </p:cNvPicPr>
          <p:nvPr/>
        </p:nvPicPr>
        <p:blipFill>
          <a:blip r:embed="rId2"/>
          <a:stretch>
            <a:fillRect/>
          </a:stretch>
        </p:blipFill>
        <p:spPr>
          <a:xfrm>
            <a:off x="771525" y="1886797"/>
            <a:ext cx="5734050" cy="4097857"/>
          </a:xfrm>
          <a:prstGeom prst="rect">
            <a:avLst/>
          </a:prstGeom>
        </p:spPr>
      </p:pic>
      <p:sp>
        <p:nvSpPr>
          <p:cNvPr id="4" name="Title 1">
            <a:extLst>
              <a:ext uri="{FF2B5EF4-FFF2-40B4-BE49-F238E27FC236}">
                <a16:creationId xmlns:a16="http://schemas.microsoft.com/office/drawing/2014/main" id="{1A6E5DA3-F982-63AD-0636-092E5F3186B5}"/>
              </a:ext>
            </a:extLst>
          </p:cNvPr>
          <p:cNvSpPr txBox="1">
            <a:spLocks/>
          </p:cNvSpPr>
          <p:nvPr/>
        </p:nvSpPr>
        <p:spPr>
          <a:xfrm>
            <a:off x="838200" y="290649"/>
            <a:ext cx="5257800" cy="879212"/>
          </a:xfrm>
          <a:prstGeom prst="rect">
            <a:avLst/>
          </a:prstGeom>
          <a:solidFill>
            <a:srgbClr val="F7A600"/>
          </a:solidFill>
        </p:spPr>
        <p:txBody>
          <a:bodyPr numCol="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IN" sz="2600" b="1" dirty="0">
                <a:latin typeface="Arial" panose="020B0604020202020204" pitchFamily="34" charset="0"/>
                <a:cs typeface="Arial" panose="020B0604020202020204" pitchFamily="34" charset="0"/>
              </a:rPr>
              <a:t>Analysis on Gender</a:t>
            </a:r>
          </a:p>
        </p:txBody>
      </p:sp>
      <p:sp>
        <p:nvSpPr>
          <p:cNvPr id="5" name="TextBox 4">
            <a:extLst>
              <a:ext uri="{FF2B5EF4-FFF2-40B4-BE49-F238E27FC236}">
                <a16:creationId xmlns:a16="http://schemas.microsoft.com/office/drawing/2014/main" id="{4E4DEDE4-5B20-2DF4-E305-F2C52F64AF7A}"/>
              </a:ext>
            </a:extLst>
          </p:cNvPr>
          <p:cNvSpPr txBox="1"/>
          <p:nvPr/>
        </p:nvSpPr>
        <p:spPr>
          <a:xfrm>
            <a:off x="6739647" y="2904946"/>
            <a:ext cx="4680828" cy="1754326"/>
          </a:xfrm>
          <a:prstGeom prst="rect">
            <a:avLst/>
          </a:prstGeom>
          <a:noFill/>
        </p:spPr>
        <p:txBody>
          <a:bodyPr wrap="square" rtlCol="0">
            <a:spAutoFit/>
          </a:bodyPr>
          <a:lstStyle/>
          <a:p>
            <a:pPr algn="just"/>
            <a:r>
              <a:rPr lang="en-IN" b="1" dirty="0"/>
              <a:t>Observation :</a:t>
            </a:r>
          </a:p>
          <a:p>
            <a:pPr marL="285750" indent="-285750" algn="just">
              <a:buFont typeface="Arial" panose="020B0604020202020204" pitchFamily="34" charset="0"/>
              <a:buChar char="•"/>
            </a:pPr>
            <a:r>
              <a:rPr lang="en-IN" dirty="0"/>
              <a:t>Death events are more happened for male compared to female. And male is more affected by heart disease.</a:t>
            </a:r>
          </a:p>
          <a:p>
            <a:pPr marL="285750" indent="-285750" algn="just">
              <a:buFont typeface="Arial" panose="020B0604020202020204" pitchFamily="34" charset="0"/>
              <a:buChar char="•"/>
            </a:pPr>
            <a:r>
              <a:rPr lang="en-IN" dirty="0"/>
              <a:t>Around 90 people were died because of heart disease.</a:t>
            </a:r>
          </a:p>
        </p:txBody>
      </p:sp>
      <p:pic>
        <p:nvPicPr>
          <p:cNvPr id="6" name="Picture 5">
            <a:extLst>
              <a:ext uri="{FF2B5EF4-FFF2-40B4-BE49-F238E27FC236}">
                <a16:creationId xmlns:a16="http://schemas.microsoft.com/office/drawing/2014/main" id="{2412446D-70BB-BC7B-4865-EE24CF1BC316}"/>
              </a:ext>
            </a:extLst>
          </p:cNvPr>
          <p:cNvPicPr>
            <a:picLocks noChangeAspect="1"/>
          </p:cNvPicPr>
          <p:nvPr/>
        </p:nvPicPr>
        <p:blipFill>
          <a:blip r:embed="rId3"/>
          <a:stretch>
            <a:fillRect/>
          </a:stretch>
        </p:blipFill>
        <p:spPr>
          <a:xfrm>
            <a:off x="10364714" y="6005377"/>
            <a:ext cx="951215" cy="796564"/>
          </a:xfrm>
          <a:prstGeom prst="rect">
            <a:avLst/>
          </a:prstGeom>
          <a:solidFill>
            <a:schemeClr val="bg1"/>
          </a:solidFill>
        </p:spPr>
      </p:pic>
    </p:spTree>
    <p:extLst>
      <p:ext uri="{BB962C8B-B14F-4D97-AF65-F5344CB8AC3E}">
        <p14:creationId xmlns:p14="http://schemas.microsoft.com/office/powerpoint/2010/main" val="3492810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7F16-E6D3-C159-8381-D6F431236BC3}"/>
              </a:ext>
            </a:extLst>
          </p:cNvPr>
          <p:cNvSpPr txBox="1">
            <a:spLocks/>
          </p:cNvSpPr>
          <p:nvPr/>
        </p:nvSpPr>
        <p:spPr>
          <a:xfrm>
            <a:off x="838200" y="262074"/>
            <a:ext cx="5257800" cy="879212"/>
          </a:xfrm>
          <a:prstGeom prst="rect">
            <a:avLst/>
          </a:prstGeom>
          <a:solidFill>
            <a:srgbClr val="F7A600"/>
          </a:solidFill>
        </p:spPr>
        <p:txBody>
          <a:bodyPr numCol="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IN" sz="2600" b="1" dirty="0">
                <a:latin typeface="Arial" panose="020B0604020202020204" pitchFamily="34" charset="0"/>
                <a:cs typeface="Arial" panose="020B0604020202020204" pitchFamily="34" charset="0"/>
              </a:rPr>
              <a:t>ML Model 1</a:t>
            </a:r>
          </a:p>
        </p:txBody>
      </p:sp>
      <p:sp>
        <p:nvSpPr>
          <p:cNvPr id="3" name="TextBox 2">
            <a:extLst>
              <a:ext uri="{FF2B5EF4-FFF2-40B4-BE49-F238E27FC236}">
                <a16:creationId xmlns:a16="http://schemas.microsoft.com/office/drawing/2014/main" id="{BB40E33A-CCDD-3C70-F20A-1ACA04811063}"/>
              </a:ext>
            </a:extLst>
          </p:cNvPr>
          <p:cNvSpPr txBox="1"/>
          <p:nvPr/>
        </p:nvSpPr>
        <p:spPr>
          <a:xfrm>
            <a:off x="828675" y="1269214"/>
            <a:ext cx="9934575" cy="1754326"/>
          </a:xfrm>
          <a:prstGeom prst="rect">
            <a:avLst/>
          </a:prstGeom>
          <a:noFill/>
        </p:spPr>
        <p:txBody>
          <a:bodyPr wrap="square" rtlCol="0">
            <a:spAutoFit/>
          </a:bodyPr>
          <a:lstStyle/>
          <a:p>
            <a:r>
              <a:rPr lang="en-IN" b="1" u="sng" dirty="0"/>
              <a:t>Logistic Regression</a:t>
            </a:r>
          </a:p>
          <a:p>
            <a:endParaRPr lang="en-IN" b="1" u="sng" dirty="0"/>
          </a:p>
          <a:p>
            <a:pPr marL="285750" indent="-285750">
              <a:buFont typeface="Arial" panose="020B0604020202020204" pitchFamily="34" charset="0"/>
              <a:buChar char="•"/>
            </a:pPr>
            <a:r>
              <a:rPr lang="en-IN" dirty="0"/>
              <a:t>Machine learning model was created by Logistic Regression initially. And it has 85% accuracy comparatively this accuracy is low.</a:t>
            </a:r>
          </a:p>
          <a:p>
            <a:pPr marL="285750" indent="-285750">
              <a:buFont typeface="Arial" panose="020B0604020202020204" pitchFamily="34" charset="0"/>
              <a:buChar char="•"/>
            </a:pPr>
            <a:r>
              <a:rPr lang="en-IN" dirty="0"/>
              <a:t>The features in this data is comparatively low. The dataset contains 13 columns only. </a:t>
            </a:r>
          </a:p>
          <a:p>
            <a:pPr marL="285750" indent="-285750">
              <a:buFont typeface="Arial" panose="020B0604020202020204" pitchFamily="34" charset="0"/>
              <a:buChar char="•"/>
            </a:pPr>
            <a:r>
              <a:rPr lang="en-IN" dirty="0"/>
              <a:t>Here we used 12 features as parameters excluded </a:t>
            </a:r>
            <a:r>
              <a:rPr lang="en-IN" dirty="0" err="1"/>
              <a:t>Death_event</a:t>
            </a:r>
            <a:r>
              <a:rPr lang="en-IN" dirty="0"/>
              <a:t>.</a:t>
            </a:r>
          </a:p>
        </p:txBody>
      </p:sp>
      <p:pic>
        <p:nvPicPr>
          <p:cNvPr id="7" name="Picture 6" descr="Chart, treemap chart&#10;&#10;Description automatically generated">
            <a:extLst>
              <a:ext uri="{FF2B5EF4-FFF2-40B4-BE49-F238E27FC236}">
                <a16:creationId xmlns:a16="http://schemas.microsoft.com/office/drawing/2014/main" id="{68190A8B-EA8B-D39B-C95E-EA740C69F87C}"/>
              </a:ext>
            </a:extLst>
          </p:cNvPr>
          <p:cNvPicPr>
            <a:picLocks noChangeAspect="1"/>
          </p:cNvPicPr>
          <p:nvPr/>
        </p:nvPicPr>
        <p:blipFill>
          <a:blip r:embed="rId2"/>
          <a:stretch>
            <a:fillRect/>
          </a:stretch>
        </p:blipFill>
        <p:spPr>
          <a:xfrm>
            <a:off x="828675" y="3170518"/>
            <a:ext cx="3904900" cy="3444458"/>
          </a:xfrm>
          <a:prstGeom prst="rect">
            <a:avLst/>
          </a:prstGeom>
        </p:spPr>
      </p:pic>
      <p:pic>
        <p:nvPicPr>
          <p:cNvPr id="8" name="Picture 7">
            <a:extLst>
              <a:ext uri="{FF2B5EF4-FFF2-40B4-BE49-F238E27FC236}">
                <a16:creationId xmlns:a16="http://schemas.microsoft.com/office/drawing/2014/main" id="{3FAB58C7-B93F-FE88-BE76-D4D447A74320}"/>
              </a:ext>
            </a:extLst>
          </p:cNvPr>
          <p:cNvPicPr>
            <a:picLocks noChangeAspect="1"/>
          </p:cNvPicPr>
          <p:nvPr/>
        </p:nvPicPr>
        <p:blipFill>
          <a:blip r:embed="rId3"/>
          <a:stretch>
            <a:fillRect/>
          </a:stretch>
        </p:blipFill>
        <p:spPr>
          <a:xfrm>
            <a:off x="10364714" y="6024427"/>
            <a:ext cx="951215" cy="796564"/>
          </a:xfrm>
          <a:prstGeom prst="rect">
            <a:avLst/>
          </a:prstGeom>
          <a:solidFill>
            <a:schemeClr val="bg1"/>
          </a:solidFill>
        </p:spPr>
      </p:pic>
    </p:spTree>
    <p:extLst>
      <p:ext uri="{BB962C8B-B14F-4D97-AF65-F5344CB8AC3E}">
        <p14:creationId xmlns:p14="http://schemas.microsoft.com/office/powerpoint/2010/main" val="1237317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D93E-D7CE-1D75-1CDA-26295E536567}"/>
              </a:ext>
            </a:extLst>
          </p:cNvPr>
          <p:cNvSpPr txBox="1">
            <a:spLocks/>
          </p:cNvSpPr>
          <p:nvPr/>
        </p:nvSpPr>
        <p:spPr>
          <a:xfrm>
            <a:off x="838200" y="252549"/>
            <a:ext cx="5257800" cy="879212"/>
          </a:xfrm>
          <a:prstGeom prst="rect">
            <a:avLst/>
          </a:prstGeom>
          <a:solidFill>
            <a:srgbClr val="F7A600"/>
          </a:solidFill>
        </p:spPr>
        <p:txBody>
          <a:bodyPr numCol="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IN" sz="2600" b="1" dirty="0">
                <a:latin typeface="Arial" panose="020B0604020202020204" pitchFamily="34" charset="0"/>
                <a:cs typeface="Arial" panose="020B0604020202020204" pitchFamily="34" charset="0"/>
              </a:rPr>
              <a:t>ML Model 2</a:t>
            </a:r>
          </a:p>
        </p:txBody>
      </p:sp>
      <p:sp>
        <p:nvSpPr>
          <p:cNvPr id="5" name="TextBox 4">
            <a:extLst>
              <a:ext uri="{FF2B5EF4-FFF2-40B4-BE49-F238E27FC236}">
                <a16:creationId xmlns:a16="http://schemas.microsoft.com/office/drawing/2014/main" id="{36AD0598-154B-E828-D780-3242D8FDB1B6}"/>
              </a:ext>
            </a:extLst>
          </p:cNvPr>
          <p:cNvSpPr txBox="1"/>
          <p:nvPr/>
        </p:nvSpPr>
        <p:spPr>
          <a:xfrm>
            <a:off x="828675" y="1269214"/>
            <a:ext cx="9934575" cy="1754326"/>
          </a:xfrm>
          <a:prstGeom prst="rect">
            <a:avLst/>
          </a:prstGeom>
          <a:noFill/>
        </p:spPr>
        <p:txBody>
          <a:bodyPr wrap="square" rtlCol="0">
            <a:spAutoFit/>
          </a:bodyPr>
          <a:lstStyle/>
          <a:p>
            <a:r>
              <a:rPr lang="en-IN" b="1" u="sng" dirty="0"/>
              <a:t>Random Forest Classification </a:t>
            </a:r>
          </a:p>
          <a:p>
            <a:endParaRPr lang="en-IN" b="1" u="sng" dirty="0"/>
          </a:p>
          <a:p>
            <a:pPr marL="285750" indent="-285750">
              <a:buFont typeface="Arial" panose="020B0604020202020204" pitchFamily="34" charset="0"/>
              <a:buChar char="•"/>
            </a:pPr>
            <a:r>
              <a:rPr lang="en-IN" dirty="0"/>
              <a:t>Random forest classification is used here to get more accuracy to predict the mortality caused by heart disease. The accuracy is 90% in this model.</a:t>
            </a:r>
          </a:p>
          <a:p>
            <a:pPr marL="285750" indent="-285750">
              <a:buFont typeface="Arial" panose="020B0604020202020204" pitchFamily="34" charset="0"/>
              <a:buChar char="•"/>
            </a:pPr>
            <a:r>
              <a:rPr lang="en-IN" dirty="0"/>
              <a:t>The features in this data is comparatively low. The dataset contains 13 columns only. </a:t>
            </a:r>
          </a:p>
          <a:p>
            <a:pPr marL="285750" indent="-285750">
              <a:buFont typeface="Arial" panose="020B0604020202020204" pitchFamily="34" charset="0"/>
              <a:buChar char="•"/>
            </a:pPr>
            <a:r>
              <a:rPr lang="en-IN" dirty="0"/>
              <a:t>Here we used 12 features as parameters excluded </a:t>
            </a:r>
            <a:r>
              <a:rPr lang="en-IN" dirty="0" err="1"/>
              <a:t>Death_event</a:t>
            </a:r>
            <a:r>
              <a:rPr lang="en-IN" dirty="0"/>
              <a:t>.</a:t>
            </a:r>
          </a:p>
        </p:txBody>
      </p:sp>
      <p:pic>
        <p:nvPicPr>
          <p:cNvPr id="7" name="Picture 6" descr="Chart, treemap chart&#10;&#10;Description automatically generated">
            <a:extLst>
              <a:ext uri="{FF2B5EF4-FFF2-40B4-BE49-F238E27FC236}">
                <a16:creationId xmlns:a16="http://schemas.microsoft.com/office/drawing/2014/main" id="{9CAD33F1-C097-7D20-3C95-07075CDBD737}"/>
              </a:ext>
            </a:extLst>
          </p:cNvPr>
          <p:cNvPicPr>
            <a:picLocks noChangeAspect="1"/>
          </p:cNvPicPr>
          <p:nvPr/>
        </p:nvPicPr>
        <p:blipFill>
          <a:blip r:embed="rId2"/>
          <a:stretch>
            <a:fillRect/>
          </a:stretch>
        </p:blipFill>
        <p:spPr>
          <a:xfrm>
            <a:off x="838200" y="3158440"/>
            <a:ext cx="3972285" cy="3503898"/>
          </a:xfrm>
          <a:prstGeom prst="rect">
            <a:avLst/>
          </a:prstGeom>
        </p:spPr>
      </p:pic>
      <p:pic>
        <p:nvPicPr>
          <p:cNvPr id="8" name="Picture 7">
            <a:extLst>
              <a:ext uri="{FF2B5EF4-FFF2-40B4-BE49-F238E27FC236}">
                <a16:creationId xmlns:a16="http://schemas.microsoft.com/office/drawing/2014/main" id="{43DF29CF-DD33-B282-E0B7-3462E2C17793}"/>
              </a:ext>
            </a:extLst>
          </p:cNvPr>
          <p:cNvPicPr>
            <a:picLocks noChangeAspect="1"/>
          </p:cNvPicPr>
          <p:nvPr/>
        </p:nvPicPr>
        <p:blipFill>
          <a:blip r:embed="rId3"/>
          <a:stretch>
            <a:fillRect/>
          </a:stretch>
        </p:blipFill>
        <p:spPr>
          <a:xfrm>
            <a:off x="10364714" y="6014902"/>
            <a:ext cx="951215" cy="796564"/>
          </a:xfrm>
          <a:prstGeom prst="rect">
            <a:avLst/>
          </a:prstGeom>
          <a:solidFill>
            <a:schemeClr val="bg1"/>
          </a:solidFill>
        </p:spPr>
      </p:pic>
    </p:spTree>
    <p:extLst>
      <p:ext uri="{BB962C8B-B14F-4D97-AF65-F5344CB8AC3E}">
        <p14:creationId xmlns:p14="http://schemas.microsoft.com/office/powerpoint/2010/main" val="718584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D5A44-C2BD-46F4-8A50-909394B480EB}"/>
              </a:ext>
            </a:extLst>
          </p:cNvPr>
          <p:cNvSpPr txBox="1">
            <a:spLocks/>
          </p:cNvSpPr>
          <p:nvPr/>
        </p:nvSpPr>
        <p:spPr>
          <a:xfrm>
            <a:off x="838200" y="319224"/>
            <a:ext cx="5257800" cy="879212"/>
          </a:xfrm>
          <a:prstGeom prst="rect">
            <a:avLst/>
          </a:prstGeom>
          <a:solidFill>
            <a:srgbClr val="F7A600"/>
          </a:solidFill>
        </p:spPr>
        <p:txBody>
          <a:bodyPr numCol="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IN" sz="2600" b="1" dirty="0">
                <a:latin typeface="Arial" panose="020B0604020202020204" pitchFamily="34" charset="0"/>
                <a:cs typeface="Arial" panose="020B0604020202020204" pitchFamily="34" charset="0"/>
              </a:rPr>
              <a:t>Classification Report</a:t>
            </a:r>
          </a:p>
        </p:txBody>
      </p:sp>
      <p:pic>
        <p:nvPicPr>
          <p:cNvPr id="4" name="Picture 3" descr="Table&#10;&#10;Description automatically generated">
            <a:extLst>
              <a:ext uri="{FF2B5EF4-FFF2-40B4-BE49-F238E27FC236}">
                <a16:creationId xmlns:a16="http://schemas.microsoft.com/office/drawing/2014/main" id="{CDFCD277-AACC-BA34-14A4-06C0A2F00513}"/>
              </a:ext>
            </a:extLst>
          </p:cNvPr>
          <p:cNvPicPr>
            <a:picLocks noChangeAspect="1"/>
          </p:cNvPicPr>
          <p:nvPr/>
        </p:nvPicPr>
        <p:blipFill>
          <a:blip r:embed="rId2"/>
          <a:stretch>
            <a:fillRect/>
          </a:stretch>
        </p:blipFill>
        <p:spPr>
          <a:xfrm>
            <a:off x="838200" y="1701218"/>
            <a:ext cx="5448938" cy="1636395"/>
          </a:xfrm>
          <a:prstGeom prst="rect">
            <a:avLst/>
          </a:prstGeom>
        </p:spPr>
      </p:pic>
      <p:sp>
        <p:nvSpPr>
          <p:cNvPr id="5" name="TextBox 4">
            <a:extLst>
              <a:ext uri="{FF2B5EF4-FFF2-40B4-BE49-F238E27FC236}">
                <a16:creationId xmlns:a16="http://schemas.microsoft.com/office/drawing/2014/main" id="{2CF180B1-6064-FD16-AFB9-001F60786C9E}"/>
              </a:ext>
            </a:extLst>
          </p:cNvPr>
          <p:cNvSpPr txBox="1"/>
          <p:nvPr/>
        </p:nvSpPr>
        <p:spPr>
          <a:xfrm>
            <a:off x="1062037" y="3762376"/>
            <a:ext cx="10067925"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rPr>
              <a:t>The precision is the ratio P =</a:t>
            </a:r>
            <a:r>
              <a:rPr lang="en-US" b="0" i="0" dirty="0" err="1">
                <a:solidFill>
                  <a:srgbClr val="000000"/>
                </a:solidFill>
                <a:effectLst/>
              </a:rPr>
              <a:t>tp</a:t>
            </a:r>
            <a:r>
              <a:rPr lang="en-US" b="0" i="0" dirty="0">
                <a:solidFill>
                  <a:srgbClr val="000000"/>
                </a:solidFill>
                <a:effectLst/>
              </a:rPr>
              <a:t>/(</a:t>
            </a:r>
            <a:r>
              <a:rPr lang="en-US" b="0" i="0" dirty="0" err="1">
                <a:solidFill>
                  <a:srgbClr val="000000"/>
                </a:solidFill>
                <a:effectLst/>
              </a:rPr>
              <a:t>tp</a:t>
            </a:r>
            <a:r>
              <a:rPr lang="en-US" b="0" i="0" dirty="0">
                <a:solidFill>
                  <a:srgbClr val="000000"/>
                </a:solidFill>
                <a:effectLst/>
              </a:rPr>
              <a:t> + </a:t>
            </a:r>
            <a:r>
              <a:rPr lang="en-US" b="0" i="0" dirty="0" err="1">
                <a:solidFill>
                  <a:srgbClr val="000000"/>
                </a:solidFill>
                <a:effectLst/>
              </a:rPr>
              <a:t>fp</a:t>
            </a:r>
            <a:r>
              <a:rPr lang="en-US" b="0" i="0" dirty="0">
                <a:solidFill>
                  <a:srgbClr val="000000"/>
                </a:solidFill>
                <a:effectLst/>
              </a:rPr>
              <a:t>) where </a:t>
            </a:r>
            <a:r>
              <a:rPr lang="en-US" b="0" i="0" dirty="0" err="1">
                <a:solidFill>
                  <a:srgbClr val="000000"/>
                </a:solidFill>
                <a:effectLst/>
              </a:rPr>
              <a:t>tp</a:t>
            </a:r>
            <a:r>
              <a:rPr lang="en-US" b="0" i="0" dirty="0">
                <a:solidFill>
                  <a:srgbClr val="000000"/>
                </a:solidFill>
                <a:effectLst/>
              </a:rPr>
              <a:t> is the number of true positives and </a:t>
            </a:r>
            <a:r>
              <a:rPr lang="en-US" b="0" i="0" dirty="0" err="1">
                <a:solidFill>
                  <a:srgbClr val="000000"/>
                </a:solidFill>
                <a:effectLst/>
              </a:rPr>
              <a:t>fp</a:t>
            </a:r>
            <a:r>
              <a:rPr lang="en-US" b="0" i="0" dirty="0">
                <a:solidFill>
                  <a:srgbClr val="000000"/>
                </a:solidFill>
                <a:effectLst/>
              </a:rPr>
              <a:t> the number of false positives. The precision is intuitively the ability of the classifier to not label a sample as positive if it is negative.</a:t>
            </a:r>
          </a:p>
          <a:p>
            <a:pPr marL="285750" indent="-285750" algn="just">
              <a:buFont typeface="Arial" panose="020B0604020202020204" pitchFamily="34" charset="0"/>
              <a:buChar char="•"/>
            </a:pPr>
            <a:r>
              <a:rPr lang="en-US" b="0" i="0" dirty="0">
                <a:solidFill>
                  <a:srgbClr val="000000"/>
                </a:solidFill>
                <a:effectLst/>
              </a:rPr>
              <a:t>The recall is the ration R = </a:t>
            </a:r>
            <a:r>
              <a:rPr lang="en-US" b="0" i="0" dirty="0" err="1">
                <a:solidFill>
                  <a:srgbClr val="000000"/>
                </a:solidFill>
                <a:effectLst/>
              </a:rPr>
              <a:t>tp</a:t>
            </a:r>
            <a:r>
              <a:rPr lang="en-US" b="0" i="0" dirty="0">
                <a:solidFill>
                  <a:srgbClr val="000000"/>
                </a:solidFill>
                <a:effectLst/>
              </a:rPr>
              <a:t>/(</a:t>
            </a:r>
            <a:r>
              <a:rPr lang="en-US" b="0" i="0" dirty="0" err="1">
                <a:solidFill>
                  <a:srgbClr val="000000"/>
                </a:solidFill>
                <a:effectLst/>
              </a:rPr>
              <a:t>tp</a:t>
            </a:r>
            <a:r>
              <a:rPr lang="en-US" b="0" i="0" dirty="0">
                <a:solidFill>
                  <a:srgbClr val="000000"/>
                </a:solidFill>
                <a:effectLst/>
              </a:rPr>
              <a:t> + </a:t>
            </a:r>
            <a:r>
              <a:rPr lang="en-US" b="0" i="0" dirty="0" err="1">
                <a:solidFill>
                  <a:srgbClr val="000000"/>
                </a:solidFill>
                <a:effectLst/>
              </a:rPr>
              <a:t>fn</a:t>
            </a:r>
            <a:r>
              <a:rPr lang="en-US" b="0" i="0" dirty="0">
                <a:solidFill>
                  <a:srgbClr val="000000"/>
                </a:solidFill>
                <a:effectLst/>
              </a:rPr>
              <a:t>) where </a:t>
            </a:r>
            <a:r>
              <a:rPr lang="en-US" b="0" i="0" dirty="0" err="1">
                <a:solidFill>
                  <a:srgbClr val="000000"/>
                </a:solidFill>
                <a:effectLst/>
              </a:rPr>
              <a:t>tp</a:t>
            </a:r>
            <a:r>
              <a:rPr lang="en-US" b="0" i="0" dirty="0">
                <a:solidFill>
                  <a:srgbClr val="000000"/>
                </a:solidFill>
                <a:effectLst/>
              </a:rPr>
              <a:t> is the number of true positive and </a:t>
            </a:r>
            <a:r>
              <a:rPr lang="en-US" b="0" i="0" dirty="0" err="1">
                <a:solidFill>
                  <a:srgbClr val="000000"/>
                </a:solidFill>
                <a:effectLst/>
              </a:rPr>
              <a:t>fn</a:t>
            </a:r>
            <a:r>
              <a:rPr lang="en-US" b="0" i="0" dirty="0">
                <a:solidFill>
                  <a:srgbClr val="000000"/>
                </a:solidFill>
                <a:effectLst/>
              </a:rPr>
              <a:t> is the false negatives. The recall is intuitively the ability of the classifier to find all the positive samples.</a:t>
            </a:r>
          </a:p>
          <a:p>
            <a:pPr marL="285750" indent="-285750" algn="just">
              <a:buFont typeface="Arial" panose="020B0604020202020204" pitchFamily="34" charset="0"/>
              <a:buChar char="•"/>
            </a:pPr>
            <a:r>
              <a:rPr lang="en-US" b="0" i="0" dirty="0">
                <a:solidFill>
                  <a:srgbClr val="000000"/>
                </a:solidFill>
                <a:effectLst/>
              </a:rPr>
              <a:t>The F1 score can be interpreted as a weighted harmonic mean of the precision and recall, where an F1 score reaches its best value at 1 and worst score at 0. F1-score = 2*(R * P)R+P</a:t>
            </a:r>
          </a:p>
          <a:p>
            <a:pPr algn="just"/>
            <a:endParaRPr lang="en-IN" dirty="0"/>
          </a:p>
        </p:txBody>
      </p:sp>
      <p:pic>
        <p:nvPicPr>
          <p:cNvPr id="6" name="Picture 5">
            <a:extLst>
              <a:ext uri="{FF2B5EF4-FFF2-40B4-BE49-F238E27FC236}">
                <a16:creationId xmlns:a16="http://schemas.microsoft.com/office/drawing/2014/main" id="{BC145069-92BC-761C-05AB-5B6C26A52A6C}"/>
              </a:ext>
            </a:extLst>
          </p:cNvPr>
          <p:cNvPicPr>
            <a:picLocks noChangeAspect="1"/>
          </p:cNvPicPr>
          <p:nvPr/>
        </p:nvPicPr>
        <p:blipFill>
          <a:blip r:embed="rId3"/>
          <a:stretch>
            <a:fillRect/>
          </a:stretch>
        </p:blipFill>
        <p:spPr>
          <a:xfrm>
            <a:off x="10364714" y="6005377"/>
            <a:ext cx="951215" cy="796564"/>
          </a:xfrm>
          <a:prstGeom prst="rect">
            <a:avLst/>
          </a:prstGeom>
          <a:solidFill>
            <a:schemeClr val="bg1"/>
          </a:solidFill>
        </p:spPr>
      </p:pic>
    </p:spTree>
    <p:extLst>
      <p:ext uri="{BB962C8B-B14F-4D97-AF65-F5344CB8AC3E}">
        <p14:creationId xmlns:p14="http://schemas.microsoft.com/office/powerpoint/2010/main" val="213084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1CC8-3DBD-8F55-FA1A-9189505AEF3B}"/>
              </a:ext>
            </a:extLst>
          </p:cNvPr>
          <p:cNvSpPr txBox="1">
            <a:spLocks/>
          </p:cNvSpPr>
          <p:nvPr/>
        </p:nvSpPr>
        <p:spPr>
          <a:xfrm>
            <a:off x="838200" y="319224"/>
            <a:ext cx="5257800" cy="879212"/>
          </a:xfrm>
          <a:prstGeom prst="rect">
            <a:avLst/>
          </a:prstGeom>
          <a:solidFill>
            <a:srgbClr val="F7A600"/>
          </a:solidFill>
        </p:spPr>
        <p:txBody>
          <a:bodyPr numCol="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IN" sz="2600" b="1" dirty="0">
                <a:latin typeface="Arial" panose="020B0604020202020204" pitchFamily="34" charset="0"/>
                <a:cs typeface="Arial" panose="020B0604020202020204" pitchFamily="34" charset="0"/>
              </a:rPr>
              <a:t>Recommendation</a:t>
            </a:r>
          </a:p>
        </p:txBody>
      </p:sp>
      <p:sp>
        <p:nvSpPr>
          <p:cNvPr id="3" name="TextBox 2">
            <a:extLst>
              <a:ext uri="{FF2B5EF4-FFF2-40B4-BE49-F238E27FC236}">
                <a16:creationId xmlns:a16="http://schemas.microsoft.com/office/drawing/2014/main" id="{90B58389-1C93-50EE-A152-619D442A7980}"/>
              </a:ext>
            </a:extLst>
          </p:cNvPr>
          <p:cNvSpPr txBox="1"/>
          <p:nvPr/>
        </p:nvSpPr>
        <p:spPr>
          <a:xfrm>
            <a:off x="928687" y="1628775"/>
            <a:ext cx="10334625" cy="4154984"/>
          </a:xfrm>
          <a:prstGeom prst="rect">
            <a:avLst/>
          </a:prstGeom>
          <a:noFill/>
        </p:spPr>
        <p:txBody>
          <a:bodyPr wrap="square" rtlCol="0">
            <a:spAutoFit/>
          </a:bodyPr>
          <a:lstStyle/>
          <a:p>
            <a:pPr marL="285750" indent="-285750" algn="just">
              <a:buFont typeface="Arial" panose="020B0604020202020204" pitchFamily="34" charset="0"/>
              <a:buChar char="•"/>
            </a:pPr>
            <a:r>
              <a:rPr lang="en-US" sz="2400" i="0" dirty="0">
                <a:solidFill>
                  <a:srgbClr val="202124"/>
                </a:solidFill>
                <a:effectLst/>
                <a:cs typeface="Arial" panose="020B0604020202020204" pitchFamily="34" charset="0"/>
              </a:rPr>
              <a:t>Maintain the </a:t>
            </a:r>
            <a:r>
              <a:rPr lang="en-US" sz="2400" b="1" i="0" dirty="0">
                <a:solidFill>
                  <a:srgbClr val="202124"/>
                </a:solidFill>
                <a:effectLst/>
                <a:cs typeface="Arial" panose="020B0604020202020204" pitchFamily="34" charset="0"/>
              </a:rPr>
              <a:t>Serum Creatinine </a:t>
            </a:r>
            <a:r>
              <a:rPr lang="en-US" sz="2400" i="0" dirty="0">
                <a:solidFill>
                  <a:srgbClr val="202124"/>
                </a:solidFill>
                <a:effectLst/>
                <a:cs typeface="Arial" panose="020B0604020202020204" pitchFamily="34" charset="0"/>
              </a:rPr>
              <a:t>level. For adult men, 0.74 to 1.35 mg/dL (65.4 to 119.3 micromoles/L) For adult women, 0.59 to 1.04 mg/dL (52.2 to 91.9 micromoles/L).</a:t>
            </a:r>
          </a:p>
          <a:p>
            <a:pPr algn="just"/>
            <a:endParaRPr lang="en-US" sz="2400" i="0" dirty="0">
              <a:solidFill>
                <a:srgbClr val="202124"/>
              </a:solidFill>
              <a:effectLst/>
              <a:cs typeface="Arial" panose="020B0604020202020204" pitchFamily="34" charset="0"/>
            </a:endParaRPr>
          </a:p>
          <a:p>
            <a:pPr marL="285750" indent="-285750" algn="just">
              <a:buFont typeface="Arial" panose="020B0604020202020204" pitchFamily="34" charset="0"/>
              <a:buChar char="•"/>
            </a:pPr>
            <a:r>
              <a:rPr lang="en-US" sz="2400" dirty="0">
                <a:solidFill>
                  <a:srgbClr val="202124"/>
                </a:solidFill>
                <a:cs typeface="Arial" panose="020B0604020202020204" pitchFamily="34" charset="0"/>
              </a:rPr>
              <a:t>Maintain the </a:t>
            </a:r>
            <a:r>
              <a:rPr lang="en-US" sz="2400" b="1" dirty="0">
                <a:solidFill>
                  <a:srgbClr val="202124"/>
                </a:solidFill>
                <a:cs typeface="Arial" panose="020B0604020202020204" pitchFamily="34" charset="0"/>
              </a:rPr>
              <a:t>Ejection Fraction </a:t>
            </a:r>
            <a:r>
              <a:rPr lang="en-US" sz="2400" dirty="0">
                <a:solidFill>
                  <a:srgbClr val="202124"/>
                </a:solidFill>
                <a:cs typeface="Arial" panose="020B0604020202020204" pitchFamily="34" charset="0"/>
              </a:rPr>
              <a:t>level. For male 52% - 72% and for women 54%-74%. Low ejection fraction is one of the things tends to death.</a:t>
            </a:r>
          </a:p>
          <a:p>
            <a:pPr algn="just"/>
            <a:endParaRPr lang="en-US" sz="2400" dirty="0">
              <a:solidFill>
                <a:srgbClr val="202124"/>
              </a:solidFill>
              <a:cs typeface="Arial" panose="020B0604020202020204" pitchFamily="34" charset="0"/>
            </a:endParaRPr>
          </a:p>
          <a:p>
            <a:pPr marL="285750" indent="-285750" algn="just">
              <a:buFont typeface="Arial" panose="020B0604020202020204" pitchFamily="34" charset="0"/>
              <a:buChar char="•"/>
            </a:pPr>
            <a:r>
              <a:rPr lang="en-US" sz="2400" dirty="0">
                <a:solidFill>
                  <a:srgbClr val="202124"/>
                </a:solidFill>
                <a:cs typeface="Arial" panose="020B0604020202020204" pitchFamily="34" charset="0"/>
              </a:rPr>
              <a:t>Elder peoples should do check-up their health regularly.</a:t>
            </a:r>
          </a:p>
          <a:p>
            <a:pPr algn="just"/>
            <a:r>
              <a:rPr lang="en-US" sz="2400" dirty="0">
                <a:solidFill>
                  <a:srgbClr val="202124"/>
                </a:solidFill>
                <a:cs typeface="Arial" panose="020B0604020202020204" pitchFamily="34" charset="0"/>
              </a:rPr>
              <a:t> </a:t>
            </a:r>
          </a:p>
          <a:p>
            <a:pPr marL="285750" indent="-285750" algn="just">
              <a:buFont typeface="Arial" panose="020B0604020202020204" pitchFamily="34" charset="0"/>
              <a:buChar char="•"/>
            </a:pPr>
            <a:r>
              <a:rPr lang="en-US" sz="2400" dirty="0">
                <a:solidFill>
                  <a:srgbClr val="202124"/>
                </a:solidFill>
                <a:cs typeface="Arial" panose="020B0604020202020204" pitchFamily="34" charset="0"/>
              </a:rPr>
              <a:t>Diabetes and high blood pressure will also cause heart diseases. Maintain the diabetics and high blood pressure.</a:t>
            </a:r>
            <a:endParaRPr lang="en-IN" sz="2400" dirty="0">
              <a:cs typeface="Arial" panose="020B0604020202020204" pitchFamily="34" charset="0"/>
            </a:endParaRPr>
          </a:p>
        </p:txBody>
      </p:sp>
      <p:pic>
        <p:nvPicPr>
          <p:cNvPr id="4" name="Picture 3">
            <a:extLst>
              <a:ext uri="{FF2B5EF4-FFF2-40B4-BE49-F238E27FC236}">
                <a16:creationId xmlns:a16="http://schemas.microsoft.com/office/drawing/2014/main" id="{D4897C13-C9EF-9DA4-FC5F-AED7E7C98832}"/>
              </a:ext>
            </a:extLst>
          </p:cNvPr>
          <p:cNvPicPr>
            <a:picLocks noChangeAspect="1"/>
          </p:cNvPicPr>
          <p:nvPr/>
        </p:nvPicPr>
        <p:blipFill>
          <a:blip r:embed="rId2"/>
          <a:stretch>
            <a:fillRect/>
          </a:stretch>
        </p:blipFill>
        <p:spPr>
          <a:xfrm>
            <a:off x="10364714" y="6005377"/>
            <a:ext cx="951215" cy="796564"/>
          </a:xfrm>
          <a:prstGeom prst="rect">
            <a:avLst/>
          </a:prstGeom>
          <a:solidFill>
            <a:schemeClr val="bg1"/>
          </a:solidFill>
        </p:spPr>
      </p:pic>
    </p:spTree>
    <p:extLst>
      <p:ext uri="{BB962C8B-B14F-4D97-AF65-F5344CB8AC3E}">
        <p14:creationId xmlns:p14="http://schemas.microsoft.com/office/powerpoint/2010/main" val="3130900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341D7929-3DFF-C7E5-5EE8-7932320E0147}"/>
              </a:ext>
            </a:extLst>
          </p:cNvPr>
          <p:cNvPicPr>
            <a:picLocks noChangeAspect="1"/>
          </p:cNvPicPr>
          <p:nvPr/>
        </p:nvPicPr>
        <p:blipFill>
          <a:blip r:embed="rId2"/>
          <a:stretch>
            <a:fillRect/>
          </a:stretch>
        </p:blipFill>
        <p:spPr>
          <a:xfrm>
            <a:off x="0" y="838987"/>
            <a:ext cx="12192000" cy="4977352"/>
          </a:xfrm>
          <a:prstGeom prst="rect">
            <a:avLst/>
          </a:prstGeom>
        </p:spPr>
      </p:pic>
      <p:pic>
        <p:nvPicPr>
          <p:cNvPr id="5" name="Picture 4" descr="A picture containing coelenterate, jellyfish, light, hydrozoan&#10;&#10;Description automatically generated">
            <a:extLst>
              <a:ext uri="{FF2B5EF4-FFF2-40B4-BE49-F238E27FC236}">
                <a16:creationId xmlns:a16="http://schemas.microsoft.com/office/drawing/2014/main" id="{431A1503-5BD6-F4F2-7599-3E54F9705E48}"/>
              </a:ext>
            </a:extLst>
          </p:cNvPr>
          <p:cNvPicPr>
            <a:picLocks noChangeAspect="1"/>
          </p:cNvPicPr>
          <p:nvPr/>
        </p:nvPicPr>
        <p:blipFill>
          <a:blip r:embed="rId3"/>
          <a:stretch>
            <a:fillRect/>
          </a:stretch>
        </p:blipFill>
        <p:spPr>
          <a:xfrm>
            <a:off x="0" y="1314460"/>
            <a:ext cx="6078185" cy="4026405"/>
          </a:xfrm>
          <a:prstGeom prst="rect">
            <a:avLst/>
          </a:prstGeom>
        </p:spPr>
      </p:pic>
      <p:sp>
        <p:nvSpPr>
          <p:cNvPr id="7" name="TextBox 6">
            <a:extLst>
              <a:ext uri="{FF2B5EF4-FFF2-40B4-BE49-F238E27FC236}">
                <a16:creationId xmlns:a16="http://schemas.microsoft.com/office/drawing/2014/main" id="{0DDCC106-0ED6-E7AD-A7FC-492021F02B61}"/>
              </a:ext>
            </a:extLst>
          </p:cNvPr>
          <p:cNvSpPr txBox="1"/>
          <p:nvPr/>
        </p:nvSpPr>
        <p:spPr>
          <a:xfrm>
            <a:off x="7279191" y="3136612"/>
            <a:ext cx="3047873" cy="584775"/>
          </a:xfrm>
          <a:prstGeom prst="rect">
            <a:avLst/>
          </a:prstGeom>
          <a:noFill/>
        </p:spPr>
        <p:txBody>
          <a:bodyPr wrap="square">
            <a:spAutoFit/>
          </a:bodyPr>
          <a:lstStyle/>
          <a:p>
            <a:r>
              <a:rPr lang="en-IN" sz="3200" b="1" dirty="0">
                <a:solidFill>
                  <a:schemeClr val="bg2"/>
                </a:solidFill>
                <a:latin typeface="Arial" panose="020B0604020202020204" pitchFamily="34" charset="0"/>
              </a:rPr>
              <a:t>THANK YOU..</a:t>
            </a:r>
            <a:endParaRPr lang="en-IN" sz="3200" b="1" i="0" dirty="0">
              <a:solidFill>
                <a:schemeClr val="bg2"/>
              </a:solidFill>
              <a:effectLst/>
              <a:latin typeface="Arial" panose="020B0604020202020204" pitchFamily="34" charset="0"/>
            </a:endParaRPr>
          </a:p>
        </p:txBody>
      </p:sp>
      <p:sp>
        <p:nvSpPr>
          <p:cNvPr id="9" name="TextBox 8">
            <a:extLst>
              <a:ext uri="{FF2B5EF4-FFF2-40B4-BE49-F238E27FC236}">
                <a16:creationId xmlns:a16="http://schemas.microsoft.com/office/drawing/2014/main" id="{7CC538E3-552B-5619-EACC-4BD2D71918E3}"/>
              </a:ext>
            </a:extLst>
          </p:cNvPr>
          <p:cNvSpPr txBox="1"/>
          <p:nvPr/>
        </p:nvSpPr>
        <p:spPr>
          <a:xfrm>
            <a:off x="7242143" y="4600528"/>
            <a:ext cx="4861873" cy="923330"/>
          </a:xfrm>
          <a:prstGeom prst="rect">
            <a:avLst/>
          </a:prstGeom>
          <a:noFill/>
        </p:spPr>
        <p:txBody>
          <a:bodyPr wrap="square">
            <a:spAutoFit/>
          </a:bodyPr>
          <a:lstStyle/>
          <a:p>
            <a:r>
              <a:rPr lang="en-US" b="1" dirty="0">
                <a:solidFill>
                  <a:schemeClr val="bg1"/>
                </a:solidFill>
              </a:rPr>
              <a:t>Capstone Project</a:t>
            </a:r>
            <a:r>
              <a:rPr lang="en-US" dirty="0">
                <a:solidFill>
                  <a:schemeClr val="bg1"/>
                </a:solidFill>
              </a:rPr>
              <a:t> </a:t>
            </a:r>
            <a:r>
              <a:rPr lang="en-US" sz="1800" dirty="0">
                <a:solidFill>
                  <a:schemeClr val="bg1"/>
                </a:solidFill>
              </a:rPr>
              <a:t>Submitted by: </a:t>
            </a:r>
          </a:p>
          <a:p>
            <a:r>
              <a:rPr lang="en-US" b="1" dirty="0">
                <a:solidFill>
                  <a:schemeClr val="bg1"/>
                </a:solidFill>
              </a:rPr>
              <a:t>PRAKASH S</a:t>
            </a:r>
          </a:p>
          <a:p>
            <a:r>
              <a:rPr lang="en-US" sz="1800" b="1" i="0" dirty="0">
                <a:solidFill>
                  <a:schemeClr val="bg1"/>
                </a:solidFill>
                <a:effectLst/>
              </a:rPr>
              <a:t>Batch Code-IITPKD ADS Async Jun 2022</a:t>
            </a:r>
            <a:endParaRPr lang="en-US" sz="1800" b="1" dirty="0">
              <a:solidFill>
                <a:schemeClr val="bg1"/>
              </a:solidFill>
            </a:endParaRPr>
          </a:p>
        </p:txBody>
      </p:sp>
      <p:sp>
        <p:nvSpPr>
          <p:cNvPr id="10" name="Rectangle 9">
            <a:extLst>
              <a:ext uri="{FF2B5EF4-FFF2-40B4-BE49-F238E27FC236}">
                <a16:creationId xmlns:a16="http://schemas.microsoft.com/office/drawing/2014/main" id="{40784FCF-AE8A-1CEC-A830-9D2021894585}"/>
              </a:ext>
            </a:extLst>
          </p:cNvPr>
          <p:cNvSpPr/>
          <p:nvPr/>
        </p:nvSpPr>
        <p:spPr>
          <a:xfrm>
            <a:off x="0" y="659876"/>
            <a:ext cx="12192000" cy="285158"/>
          </a:xfrm>
          <a:prstGeom prst="rect">
            <a:avLst/>
          </a:prstGeom>
          <a:solidFill>
            <a:srgbClr val="F7A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956248DD-10DC-A9CC-5D5E-1813504F40F6}"/>
              </a:ext>
            </a:extLst>
          </p:cNvPr>
          <p:cNvSpPr/>
          <p:nvPr/>
        </p:nvSpPr>
        <p:spPr>
          <a:xfrm>
            <a:off x="0" y="5699514"/>
            <a:ext cx="12192000" cy="285158"/>
          </a:xfrm>
          <a:prstGeom prst="rect">
            <a:avLst/>
          </a:prstGeom>
          <a:solidFill>
            <a:srgbClr val="F7A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84E0E425-9EF0-8514-A4BB-86BF9095AB0F}"/>
              </a:ext>
            </a:extLst>
          </p:cNvPr>
          <p:cNvPicPr>
            <a:picLocks noChangeAspect="1"/>
          </p:cNvPicPr>
          <p:nvPr/>
        </p:nvPicPr>
        <p:blipFill>
          <a:blip r:embed="rId4"/>
          <a:stretch>
            <a:fillRect/>
          </a:stretch>
        </p:blipFill>
        <p:spPr>
          <a:xfrm>
            <a:off x="10364714" y="6024427"/>
            <a:ext cx="951215" cy="796564"/>
          </a:xfrm>
          <a:prstGeom prst="rect">
            <a:avLst/>
          </a:prstGeom>
          <a:solidFill>
            <a:schemeClr val="bg1"/>
          </a:solidFill>
        </p:spPr>
      </p:pic>
    </p:spTree>
    <p:extLst>
      <p:ext uri="{BB962C8B-B14F-4D97-AF65-F5344CB8AC3E}">
        <p14:creationId xmlns:p14="http://schemas.microsoft.com/office/powerpoint/2010/main" val="2540043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71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id="{6BE1F438-64D4-F8F8-3E50-50979A3F0C07}"/>
              </a:ext>
            </a:extLst>
          </p:cNvPr>
          <p:cNvPicPr>
            <a:picLocks noChangeAspect="1"/>
          </p:cNvPicPr>
          <p:nvPr/>
        </p:nvPicPr>
        <p:blipFill>
          <a:blip r:embed="rId2"/>
          <a:stretch>
            <a:fillRect/>
          </a:stretch>
        </p:blipFill>
        <p:spPr>
          <a:xfrm>
            <a:off x="600097" y="954462"/>
            <a:ext cx="11086076" cy="4741682"/>
          </a:xfrm>
          <a:prstGeom prst="rect">
            <a:avLst/>
          </a:prstGeom>
        </p:spPr>
      </p:pic>
      <p:sp>
        <p:nvSpPr>
          <p:cNvPr id="9" name="TextBox 8">
            <a:extLst>
              <a:ext uri="{FF2B5EF4-FFF2-40B4-BE49-F238E27FC236}">
                <a16:creationId xmlns:a16="http://schemas.microsoft.com/office/drawing/2014/main" id="{C327C5DC-11CE-AD01-BD3E-F1D5D168F980}"/>
              </a:ext>
            </a:extLst>
          </p:cNvPr>
          <p:cNvSpPr txBox="1"/>
          <p:nvPr/>
        </p:nvSpPr>
        <p:spPr>
          <a:xfrm>
            <a:off x="6542201" y="4559040"/>
            <a:ext cx="4515439" cy="923330"/>
          </a:xfrm>
          <a:prstGeom prst="rect">
            <a:avLst/>
          </a:prstGeom>
          <a:noFill/>
        </p:spPr>
        <p:txBody>
          <a:bodyPr wrap="square">
            <a:spAutoFit/>
          </a:bodyPr>
          <a:lstStyle/>
          <a:p>
            <a:r>
              <a:rPr lang="en-US" b="1" dirty="0">
                <a:solidFill>
                  <a:schemeClr val="bg1"/>
                </a:solidFill>
              </a:rPr>
              <a:t>Capstone Project</a:t>
            </a:r>
            <a:r>
              <a:rPr lang="en-US" dirty="0">
                <a:solidFill>
                  <a:schemeClr val="bg1"/>
                </a:solidFill>
              </a:rPr>
              <a:t> </a:t>
            </a:r>
            <a:r>
              <a:rPr lang="en-US" sz="1800" dirty="0">
                <a:solidFill>
                  <a:schemeClr val="bg1"/>
                </a:solidFill>
              </a:rPr>
              <a:t>Submitted by: </a:t>
            </a:r>
          </a:p>
          <a:p>
            <a:r>
              <a:rPr lang="en-US" b="1" dirty="0">
                <a:solidFill>
                  <a:schemeClr val="bg1"/>
                </a:solidFill>
              </a:rPr>
              <a:t>PRAKASH S</a:t>
            </a:r>
          </a:p>
          <a:p>
            <a:r>
              <a:rPr lang="en-US" sz="1800" b="1" i="0" dirty="0">
                <a:solidFill>
                  <a:schemeClr val="bg1"/>
                </a:solidFill>
                <a:effectLst/>
              </a:rPr>
              <a:t>Batch Code-IITPKD ADS Async Jun 2022</a:t>
            </a:r>
            <a:endParaRPr lang="en-US" sz="1800" b="1" dirty="0">
              <a:solidFill>
                <a:schemeClr val="bg1"/>
              </a:solidFill>
            </a:endParaRPr>
          </a:p>
        </p:txBody>
      </p:sp>
      <p:pic>
        <p:nvPicPr>
          <p:cNvPr id="12" name="Picture 11" descr="A picture containing text&#10;&#10;Description automatically generated">
            <a:extLst>
              <a:ext uri="{FF2B5EF4-FFF2-40B4-BE49-F238E27FC236}">
                <a16:creationId xmlns:a16="http://schemas.microsoft.com/office/drawing/2014/main" id="{FCE4DBE7-1C05-FD15-821A-7996F7E828A7}"/>
              </a:ext>
            </a:extLst>
          </p:cNvPr>
          <p:cNvPicPr>
            <a:picLocks noChangeAspect="1"/>
          </p:cNvPicPr>
          <p:nvPr/>
        </p:nvPicPr>
        <p:blipFill rotWithShape="1">
          <a:blip r:embed="rId3"/>
          <a:srcRect t="15710" b="8391"/>
          <a:stretch/>
        </p:blipFill>
        <p:spPr>
          <a:xfrm>
            <a:off x="600097" y="1567205"/>
            <a:ext cx="5646101" cy="3667027"/>
          </a:xfrm>
          <a:prstGeom prst="rect">
            <a:avLst/>
          </a:prstGeom>
        </p:spPr>
      </p:pic>
      <p:sp>
        <p:nvSpPr>
          <p:cNvPr id="13" name="TextBox 12">
            <a:extLst>
              <a:ext uri="{FF2B5EF4-FFF2-40B4-BE49-F238E27FC236}">
                <a16:creationId xmlns:a16="http://schemas.microsoft.com/office/drawing/2014/main" id="{C37429E4-E609-1F10-C94B-8F966CD7BE48}"/>
              </a:ext>
            </a:extLst>
          </p:cNvPr>
          <p:cNvSpPr txBox="1"/>
          <p:nvPr/>
        </p:nvSpPr>
        <p:spPr>
          <a:xfrm>
            <a:off x="6542201" y="2923664"/>
            <a:ext cx="4515440" cy="954107"/>
          </a:xfrm>
          <a:prstGeom prst="rect">
            <a:avLst/>
          </a:prstGeom>
          <a:noFill/>
        </p:spPr>
        <p:txBody>
          <a:bodyPr wrap="square" rtlCol="0">
            <a:spAutoFit/>
          </a:bodyPr>
          <a:lstStyle/>
          <a:p>
            <a:r>
              <a:rPr lang="en-IN" sz="2800" b="1" i="0" dirty="0">
                <a:solidFill>
                  <a:schemeClr val="bg2"/>
                </a:solidFill>
                <a:effectLst/>
                <a:latin typeface="Arial" panose="020B0604020202020204" pitchFamily="34" charset="0"/>
              </a:rPr>
              <a:t>Cardiovascular diseases (CVDs)</a:t>
            </a:r>
          </a:p>
        </p:txBody>
      </p:sp>
      <p:pic>
        <p:nvPicPr>
          <p:cNvPr id="14" name="Picture 13">
            <a:extLst>
              <a:ext uri="{FF2B5EF4-FFF2-40B4-BE49-F238E27FC236}">
                <a16:creationId xmlns:a16="http://schemas.microsoft.com/office/drawing/2014/main" id="{295E1949-10DB-A577-33B7-D1156A6F0D88}"/>
              </a:ext>
            </a:extLst>
          </p:cNvPr>
          <p:cNvPicPr>
            <a:picLocks noChangeAspect="1"/>
          </p:cNvPicPr>
          <p:nvPr/>
        </p:nvPicPr>
        <p:blipFill>
          <a:blip r:embed="rId4"/>
          <a:stretch>
            <a:fillRect/>
          </a:stretch>
        </p:blipFill>
        <p:spPr>
          <a:xfrm>
            <a:off x="10392995" y="6061436"/>
            <a:ext cx="951215" cy="796564"/>
          </a:xfrm>
          <a:prstGeom prst="rect">
            <a:avLst/>
          </a:prstGeom>
          <a:solidFill>
            <a:schemeClr val="bg1"/>
          </a:solidFill>
        </p:spPr>
      </p:pic>
      <p:sp>
        <p:nvSpPr>
          <p:cNvPr id="15" name="Rectangle 14">
            <a:extLst>
              <a:ext uri="{FF2B5EF4-FFF2-40B4-BE49-F238E27FC236}">
                <a16:creationId xmlns:a16="http://schemas.microsoft.com/office/drawing/2014/main" id="{139FDCD7-BB8C-7A12-866B-9DC031963CFF}"/>
              </a:ext>
            </a:extLst>
          </p:cNvPr>
          <p:cNvSpPr/>
          <p:nvPr/>
        </p:nvSpPr>
        <p:spPr>
          <a:xfrm>
            <a:off x="600097" y="670068"/>
            <a:ext cx="11086076" cy="274965"/>
          </a:xfrm>
          <a:prstGeom prst="rect">
            <a:avLst/>
          </a:prstGeom>
          <a:solidFill>
            <a:srgbClr val="F7A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B53D15C1-06F2-9071-6902-9F21EF50B256}"/>
              </a:ext>
            </a:extLst>
          </p:cNvPr>
          <p:cNvSpPr/>
          <p:nvPr/>
        </p:nvSpPr>
        <p:spPr>
          <a:xfrm>
            <a:off x="600097" y="5696918"/>
            <a:ext cx="11086076" cy="263945"/>
          </a:xfrm>
          <a:prstGeom prst="rect">
            <a:avLst/>
          </a:prstGeom>
          <a:solidFill>
            <a:srgbClr val="F7A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86590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0B18-D338-4341-6D99-08BA48903776}"/>
              </a:ext>
            </a:extLst>
          </p:cNvPr>
          <p:cNvSpPr>
            <a:spLocks noGrp="1"/>
          </p:cNvSpPr>
          <p:nvPr>
            <p:ph type="title"/>
          </p:nvPr>
        </p:nvSpPr>
        <p:spPr>
          <a:xfrm>
            <a:off x="838200" y="365125"/>
            <a:ext cx="5257800" cy="898067"/>
          </a:xfrm>
          <a:solidFill>
            <a:srgbClr val="F7A600"/>
          </a:solidFill>
        </p:spPr>
        <p:txBody>
          <a:bodyPr/>
          <a:lstStyle/>
          <a:p>
            <a:r>
              <a:rPr lang="en-US" sz="4400" b="1" dirty="0"/>
              <a:t> </a:t>
            </a:r>
            <a:r>
              <a:rPr lang="en-US" sz="2800" b="1" dirty="0">
                <a:latin typeface="Arial" panose="020B0604020202020204" pitchFamily="34" charset="0"/>
                <a:cs typeface="Arial" panose="020B0604020202020204" pitchFamily="34" charset="0"/>
              </a:rPr>
              <a:t>Overview</a:t>
            </a:r>
            <a:endParaRPr lang="en-IN" sz="28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B1DD351-567B-1364-BF93-024D4A2CF300}"/>
              </a:ext>
            </a:extLst>
          </p:cNvPr>
          <p:cNvSpPr txBox="1"/>
          <p:nvPr/>
        </p:nvSpPr>
        <p:spPr>
          <a:xfrm>
            <a:off x="838200" y="1502039"/>
            <a:ext cx="6094428" cy="4801314"/>
          </a:xfrm>
          <a:prstGeom prst="rect">
            <a:avLst/>
          </a:prstGeom>
          <a:noFill/>
        </p:spPr>
        <p:txBody>
          <a:bodyPr wrap="square">
            <a:spAutoFit/>
          </a:bodyPr>
          <a:lstStyle/>
          <a:p>
            <a:pPr marL="285750" indent="-285750" algn="just">
              <a:buFont typeface="Arial" panose="020B0604020202020204" pitchFamily="34" charset="0"/>
              <a:buChar char="•"/>
            </a:pPr>
            <a:r>
              <a:rPr lang="en-US" i="0" dirty="0">
                <a:solidFill>
                  <a:srgbClr val="3C4245"/>
                </a:solidFill>
                <a:effectLst/>
                <a:latin typeface="Arial" panose="020B0604020202020204" pitchFamily="34" charset="0"/>
              </a:rPr>
              <a:t>Cardiovascular diseases (CVDs) are the leading cause of death globally.</a:t>
            </a:r>
          </a:p>
          <a:p>
            <a:pPr marL="285750" indent="-285750" algn="just">
              <a:buFont typeface="Arial" panose="020B0604020202020204" pitchFamily="34" charset="0"/>
              <a:buChar char="•"/>
            </a:pPr>
            <a:r>
              <a:rPr lang="en-US" i="0" dirty="0">
                <a:solidFill>
                  <a:srgbClr val="3C4245"/>
                </a:solidFill>
                <a:effectLst/>
                <a:latin typeface="Arial" panose="020B0604020202020204" pitchFamily="34" charset="0"/>
              </a:rPr>
              <a:t>An estimated 17.9 million people died from CVDs in 2019, representing 32% of all global deaths. Of these deaths, 85% were due to heart attack and stroke.</a:t>
            </a:r>
          </a:p>
          <a:p>
            <a:pPr marL="285750" indent="-285750" algn="just">
              <a:buFont typeface="Arial" panose="020B0604020202020204" pitchFamily="34" charset="0"/>
              <a:buChar char="•"/>
            </a:pPr>
            <a:r>
              <a:rPr lang="en-US" i="0" dirty="0">
                <a:solidFill>
                  <a:srgbClr val="3C4245"/>
                </a:solidFill>
                <a:effectLst/>
                <a:latin typeface="Arial" panose="020B0604020202020204" pitchFamily="34" charset="0"/>
              </a:rPr>
              <a:t>Over three quarters of CVD deaths take place in low- and middle-income countries.</a:t>
            </a:r>
          </a:p>
          <a:p>
            <a:pPr marL="285750" indent="-285750" algn="just">
              <a:buFont typeface="Arial" panose="020B0604020202020204" pitchFamily="34" charset="0"/>
              <a:buChar char="•"/>
            </a:pPr>
            <a:r>
              <a:rPr lang="en-US" i="0" dirty="0">
                <a:solidFill>
                  <a:srgbClr val="3C4245"/>
                </a:solidFill>
                <a:effectLst/>
                <a:latin typeface="Arial" panose="020B0604020202020204" pitchFamily="34" charset="0"/>
              </a:rPr>
              <a:t>Out of the 17 million premature deaths (under the age of 70) due to noncommunicable diseases in 2019, 38% were caused by CVDs.</a:t>
            </a:r>
          </a:p>
          <a:p>
            <a:pPr marL="285750" indent="-285750" algn="just">
              <a:buFont typeface="Arial" panose="020B0604020202020204" pitchFamily="34" charset="0"/>
              <a:buChar char="•"/>
            </a:pPr>
            <a:r>
              <a:rPr lang="en-US" i="0" dirty="0">
                <a:solidFill>
                  <a:srgbClr val="3C4245"/>
                </a:solidFill>
                <a:effectLst/>
                <a:latin typeface="Arial" panose="020B0604020202020204" pitchFamily="34" charset="0"/>
              </a:rPr>
              <a:t>Most cardiovascular diseases can be prevented by addressing behavioral risk factors such as tobacco use, unhealthy diet and obesity, physical inactivity and harmful use of alcohol.</a:t>
            </a:r>
          </a:p>
          <a:p>
            <a:pPr marL="285750" indent="-285750" algn="just">
              <a:buFont typeface="Arial" panose="020B0604020202020204" pitchFamily="34" charset="0"/>
              <a:buChar char="•"/>
            </a:pPr>
            <a:r>
              <a:rPr lang="en-US" i="0" dirty="0">
                <a:solidFill>
                  <a:srgbClr val="3C4245"/>
                </a:solidFill>
                <a:effectLst/>
                <a:latin typeface="Arial" panose="020B0604020202020204" pitchFamily="34" charset="0"/>
              </a:rPr>
              <a:t>It is important to detect cardiovascular disease as early as possible so that management with counselling and medicines can begin.</a:t>
            </a:r>
          </a:p>
        </p:txBody>
      </p:sp>
      <p:pic>
        <p:nvPicPr>
          <p:cNvPr id="5" name="Content Placeholder 4" descr="Icon&#10;&#10;Description automatically generated">
            <a:extLst>
              <a:ext uri="{FF2B5EF4-FFF2-40B4-BE49-F238E27FC236}">
                <a16:creationId xmlns:a16="http://schemas.microsoft.com/office/drawing/2014/main" id="{08264AF5-227C-66B7-52B9-27E5B4AA1BFA}"/>
              </a:ext>
            </a:extLst>
          </p:cNvPr>
          <p:cNvPicPr>
            <a:picLocks noChangeAspect="1"/>
          </p:cNvPicPr>
          <p:nvPr/>
        </p:nvPicPr>
        <p:blipFill>
          <a:blip r:embed="rId2"/>
          <a:stretch>
            <a:fillRect/>
          </a:stretch>
        </p:blipFill>
        <p:spPr>
          <a:xfrm>
            <a:off x="7164370" y="1649137"/>
            <a:ext cx="4537829" cy="4374591"/>
          </a:xfrm>
          <a:prstGeom prst="rect">
            <a:avLst/>
          </a:prstGeom>
        </p:spPr>
      </p:pic>
      <p:pic>
        <p:nvPicPr>
          <p:cNvPr id="6" name="Picture 5">
            <a:extLst>
              <a:ext uri="{FF2B5EF4-FFF2-40B4-BE49-F238E27FC236}">
                <a16:creationId xmlns:a16="http://schemas.microsoft.com/office/drawing/2014/main" id="{A138543A-44C8-3C17-6CD4-5F141B8AD437}"/>
              </a:ext>
            </a:extLst>
          </p:cNvPr>
          <p:cNvPicPr>
            <a:picLocks noChangeAspect="1"/>
          </p:cNvPicPr>
          <p:nvPr/>
        </p:nvPicPr>
        <p:blipFill>
          <a:blip r:embed="rId3"/>
          <a:stretch>
            <a:fillRect/>
          </a:stretch>
        </p:blipFill>
        <p:spPr>
          <a:xfrm>
            <a:off x="10392995" y="6061437"/>
            <a:ext cx="951215" cy="796564"/>
          </a:xfrm>
          <a:prstGeom prst="rect">
            <a:avLst/>
          </a:prstGeom>
          <a:solidFill>
            <a:schemeClr val="bg1"/>
          </a:solidFill>
        </p:spPr>
      </p:pic>
    </p:spTree>
    <p:extLst>
      <p:ext uri="{BB962C8B-B14F-4D97-AF65-F5344CB8AC3E}">
        <p14:creationId xmlns:p14="http://schemas.microsoft.com/office/powerpoint/2010/main" val="386577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4162-0758-5118-957F-0B2E81B3C775}"/>
              </a:ext>
            </a:extLst>
          </p:cNvPr>
          <p:cNvSpPr>
            <a:spLocks noGrp="1"/>
          </p:cNvSpPr>
          <p:nvPr>
            <p:ph type="title"/>
          </p:nvPr>
        </p:nvSpPr>
        <p:spPr>
          <a:xfrm>
            <a:off x="838200" y="365126"/>
            <a:ext cx="5257800" cy="935774"/>
          </a:xfrm>
          <a:solidFill>
            <a:srgbClr val="F7A600"/>
          </a:solidFill>
        </p:spPr>
        <p:txBody>
          <a:bodyPr>
            <a:normAutofit/>
          </a:bodyPr>
          <a:lstStyle/>
          <a:p>
            <a:r>
              <a:rPr lang="en-US" sz="2800" b="1" dirty="0">
                <a:latin typeface="Arial" panose="020B0604020202020204" pitchFamily="34" charset="0"/>
                <a:cs typeface="Arial" panose="020B0604020202020204" pitchFamily="34" charset="0"/>
              </a:rPr>
              <a:t> Problem Statement</a:t>
            </a:r>
            <a:endParaRPr lang="en-IN" sz="28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3818FCC-CBE3-A9A7-C5AA-4D84733D4A7D}"/>
              </a:ext>
            </a:extLst>
          </p:cNvPr>
          <p:cNvSpPr txBox="1"/>
          <p:nvPr/>
        </p:nvSpPr>
        <p:spPr>
          <a:xfrm>
            <a:off x="838200" y="1584697"/>
            <a:ext cx="6665536" cy="4093428"/>
          </a:xfrm>
          <a:prstGeom prst="rect">
            <a:avLst/>
          </a:prstGeom>
          <a:noFill/>
        </p:spPr>
        <p:txBody>
          <a:bodyPr wrap="square">
            <a:spAutoFit/>
          </a:bodyPr>
          <a:lstStyle/>
          <a:p>
            <a:pPr marL="285750" indent="-285750" algn="just" fontAlgn="b">
              <a:buFont typeface="Arial" panose="020B0604020202020204" pitchFamily="34" charset="0"/>
              <a:buChar char="•"/>
            </a:pPr>
            <a:r>
              <a:rPr lang="en-IN" sz="2000" i="0" u="none" strike="noStrike" dirty="0">
                <a:solidFill>
                  <a:srgbClr val="000000"/>
                </a:solidFill>
                <a:effectLst/>
              </a:rPr>
              <a:t>Heart failure is a common event caused by CVDs and this dataset contains 12 features that can be used to predict mortality by heart failure.</a:t>
            </a:r>
          </a:p>
          <a:p>
            <a:pPr marL="285750" indent="-285750" algn="just" fontAlgn="b">
              <a:buFont typeface="Arial" panose="020B0604020202020204" pitchFamily="34" charset="0"/>
              <a:buChar char="•"/>
            </a:pPr>
            <a:endParaRPr lang="en-IN" sz="2000" i="0" u="none" strike="noStrike" dirty="0">
              <a:solidFill>
                <a:srgbClr val="000000"/>
              </a:solidFill>
              <a:effectLst/>
            </a:endParaRPr>
          </a:p>
          <a:p>
            <a:pPr marL="285750" indent="-285750" algn="just" fontAlgn="b">
              <a:buFont typeface="Arial" panose="020B0604020202020204" pitchFamily="34" charset="0"/>
              <a:buChar char="•"/>
            </a:pPr>
            <a:r>
              <a:rPr lang="en-IN" sz="2000" i="0" u="none" strike="noStrike" dirty="0">
                <a:solidFill>
                  <a:srgbClr val="000000"/>
                </a:solidFill>
                <a:effectLst/>
              </a:rPr>
              <a:t>People with cardiovascular disease or who are at high cardiovascular risk (due to the presence of one or more risk factors such as hypertension, diabetes, hyperlipidaemia or already established disease) need early detection and management wherein a machine learning model can be of great help.</a:t>
            </a:r>
          </a:p>
          <a:p>
            <a:pPr marL="285750" indent="-285750" algn="just" fontAlgn="b">
              <a:buFont typeface="Arial" panose="020B0604020202020204" pitchFamily="34" charset="0"/>
              <a:buChar char="•"/>
            </a:pPr>
            <a:endParaRPr lang="en-IN" sz="2000" i="0" u="none" strike="noStrike" dirty="0">
              <a:solidFill>
                <a:srgbClr val="000000"/>
              </a:solidFill>
              <a:effectLst/>
            </a:endParaRPr>
          </a:p>
          <a:p>
            <a:pPr marL="285750" indent="-285750" algn="just" fontAlgn="b">
              <a:buFont typeface="Arial" panose="020B0604020202020204" pitchFamily="34" charset="0"/>
              <a:buChar char="•"/>
            </a:pPr>
            <a:r>
              <a:rPr lang="en-IN" sz="2000" i="0" u="none" strike="noStrike" dirty="0">
                <a:solidFill>
                  <a:srgbClr val="000000"/>
                </a:solidFill>
                <a:effectLst/>
              </a:rPr>
              <a:t>Create a model for predicting mortality caused by Heart Failure.</a:t>
            </a:r>
          </a:p>
        </p:txBody>
      </p:sp>
      <p:pic>
        <p:nvPicPr>
          <p:cNvPr id="8" name="Picture 7" descr="A picture containing coelenterate, jellyfish, light, hydrozoan&#10;&#10;Description automatically generated">
            <a:extLst>
              <a:ext uri="{FF2B5EF4-FFF2-40B4-BE49-F238E27FC236}">
                <a16:creationId xmlns:a16="http://schemas.microsoft.com/office/drawing/2014/main" id="{D8BDC8E6-7D0C-BB21-4E09-A751E46D531C}"/>
              </a:ext>
            </a:extLst>
          </p:cNvPr>
          <p:cNvPicPr>
            <a:picLocks noChangeAspect="1"/>
          </p:cNvPicPr>
          <p:nvPr/>
        </p:nvPicPr>
        <p:blipFill rotWithShape="1">
          <a:blip r:embed="rId2"/>
          <a:srcRect l="24711" t="1609" r="24605" b="-1609"/>
          <a:stretch/>
        </p:blipFill>
        <p:spPr>
          <a:xfrm>
            <a:off x="7975772" y="1584697"/>
            <a:ext cx="3760596" cy="4440024"/>
          </a:xfrm>
          <a:prstGeom prst="rect">
            <a:avLst/>
          </a:prstGeom>
        </p:spPr>
      </p:pic>
      <p:pic>
        <p:nvPicPr>
          <p:cNvPr id="9" name="Picture 8">
            <a:extLst>
              <a:ext uri="{FF2B5EF4-FFF2-40B4-BE49-F238E27FC236}">
                <a16:creationId xmlns:a16="http://schemas.microsoft.com/office/drawing/2014/main" id="{CA8B3E59-E3DA-70D4-31AE-C63AAD6B38F4}"/>
              </a:ext>
            </a:extLst>
          </p:cNvPr>
          <p:cNvPicPr>
            <a:picLocks noChangeAspect="1"/>
          </p:cNvPicPr>
          <p:nvPr/>
        </p:nvPicPr>
        <p:blipFill>
          <a:blip r:embed="rId3"/>
          <a:stretch>
            <a:fillRect/>
          </a:stretch>
        </p:blipFill>
        <p:spPr>
          <a:xfrm>
            <a:off x="10364714" y="6024427"/>
            <a:ext cx="951215" cy="796564"/>
          </a:xfrm>
          <a:prstGeom prst="rect">
            <a:avLst/>
          </a:prstGeom>
          <a:solidFill>
            <a:schemeClr val="bg1"/>
          </a:solidFill>
        </p:spPr>
      </p:pic>
    </p:spTree>
    <p:extLst>
      <p:ext uri="{BB962C8B-B14F-4D97-AF65-F5344CB8AC3E}">
        <p14:creationId xmlns:p14="http://schemas.microsoft.com/office/powerpoint/2010/main" val="2169948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82C45-EAEB-D595-A512-A902785A4C58}"/>
              </a:ext>
            </a:extLst>
          </p:cNvPr>
          <p:cNvSpPr>
            <a:spLocks noGrp="1"/>
          </p:cNvSpPr>
          <p:nvPr>
            <p:ph type="title"/>
          </p:nvPr>
        </p:nvSpPr>
        <p:spPr>
          <a:xfrm>
            <a:off x="838200" y="327026"/>
            <a:ext cx="5257800" cy="879212"/>
          </a:xfrm>
          <a:solidFill>
            <a:srgbClr val="F7A600"/>
          </a:solidFill>
        </p:spPr>
        <p:txBody>
          <a:bodyPr>
            <a:normAutofit/>
          </a:bodyPr>
          <a:lstStyle/>
          <a:p>
            <a:r>
              <a:rPr lang="en-IN" sz="2600" b="1" dirty="0">
                <a:latin typeface="Arial" panose="020B0604020202020204" pitchFamily="34" charset="0"/>
                <a:cs typeface="Arial" panose="020B0604020202020204" pitchFamily="34" charset="0"/>
              </a:rPr>
              <a:t>Project Scope</a:t>
            </a:r>
          </a:p>
        </p:txBody>
      </p:sp>
      <p:sp>
        <p:nvSpPr>
          <p:cNvPr id="4" name="TextBox 3">
            <a:extLst>
              <a:ext uri="{FF2B5EF4-FFF2-40B4-BE49-F238E27FC236}">
                <a16:creationId xmlns:a16="http://schemas.microsoft.com/office/drawing/2014/main" id="{20653351-7EAA-C836-29C7-13D337EFFB71}"/>
              </a:ext>
            </a:extLst>
          </p:cNvPr>
          <p:cNvSpPr txBox="1"/>
          <p:nvPr/>
        </p:nvSpPr>
        <p:spPr>
          <a:xfrm>
            <a:off x="836629" y="1564379"/>
            <a:ext cx="9118076" cy="1015663"/>
          </a:xfrm>
          <a:prstGeom prst="rect">
            <a:avLst/>
          </a:prstGeom>
          <a:noFill/>
        </p:spPr>
        <p:txBody>
          <a:bodyPr wrap="square">
            <a:spAutoFit/>
          </a:bodyPr>
          <a:lstStyle/>
          <a:p>
            <a:pPr marL="285750" indent="-285750" algn="just">
              <a:buFont typeface="Wingdings" panose="05000000000000000000" pitchFamily="2" charset="2"/>
              <a:buChar char="§"/>
            </a:pPr>
            <a:r>
              <a:rPr lang="en-US" sz="2000" dirty="0"/>
              <a:t>Data Extraction and Data preparation for Analysis.</a:t>
            </a:r>
          </a:p>
          <a:p>
            <a:pPr marL="285750" indent="-285750" algn="just">
              <a:buFont typeface="Wingdings" panose="05000000000000000000" pitchFamily="2" charset="2"/>
              <a:buChar char="§"/>
            </a:pPr>
            <a:r>
              <a:rPr lang="en-US" sz="2000" dirty="0"/>
              <a:t>Perform Exploratory Data Analysis to find patterns or trends on Patients data.</a:t>
            </a:r>
          </a:p>
          <a:p>
            <a:pPr marL="285750" indent="-285750" algn="just">
              <a:buFont typeface="Wingdings" panose="05000000000000000000" pitchFamily="2" charset="2"/>
              <a:buChar char="§"/>
            </a:pPr>
            <a:r>
              <a:rPr lang="en-IN" sz="2000" i="0" u="none" strike="noStrike" dirty="0">
                <a:solidFill>
                  <a:srgbClr val="000000"/>
                </a:solidFill>
                <a:effectLst/>
              </a:rPr>
              <a:t>Create a model for predicting mortality caused by Heart Failure</a:t>
            </a:r>
            <a:r>
              <a:rPr lang="en-US" sz="2000" i="0" u="none" strike="noStrike" dirty="0">
                <a:solidFill>
                  <a:srgbClr val="000000"/>
                </a:solidFill>
                <a:effectLst/>
              </a:rPr>
              <a:t>.</a:t>
            </a:r>
            <a:endParaRPr lang="en-US" sz="2000" dirty="0"/>
          </a:p>
        </p:txBody>
      </p:sp>
      <p:sp>
        <p:nvSpPr>
          <p:cNvPr id="5" name="Rectangle 4">
            <a:extLst>
              <a:ext uri="{FF2B5EF4-FFF2-40B4-BE49-F238E27FC236}">
                <a16:creationId xmlns:a16="http://schemas.microsoft.com/office/drawing/2014/main" id="{9F8811ED-1F57-E097-976B-ADF10226AD59}"/>
              </a:ext>
            </a:extLst>
          </p:cNvPr>
          <p:cNvSpPr/>
          <p:nvPr/>
        </p:nvSpPr>
        <p:spPr>
          <a:xfrm>
            <a:off x="838201" y="2882245"/>
            <a:ext cx="5257799" cy="879212"/>
          </a:xfrm>
          <a:prstGeom prst="rect">
            <a:avLst/>
          </a:prstGeom>
          <a:solidFill>
            <a:srgbClr val="F7A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600" b="1" i="0" dirty="0">
                <a:solidFill>
                  <a:schemeClr val="tx1"/>
                </a:solidFill>
                <a:effectLst/>
                <a:latin typeface="Arial" panose="020B0604020202020204" pitchFamily="34" charset="0"/>
              </a:rPr>
              <a:t>Cardiovascular diseases (CVDs)</a:t>
            </a:r>
          </a:p>
        </p:txBody>
      </p:sp>
      <p:sp>
        <p:nvSpPr>
          <p:cNvPr id="7" name="TextBox 6">
            <a:extLst>
              <a:ext uri="{FF2B5EF4-FFF2-40B4-BE49-F238E27FC236}">
                <a16:creationId xmlns:a16="http://schemas.microsoft.com/office/drawing/2014/main" id="{55CE4BDC-BFFC-4E3A-D5B5-259A3917E987}"/>
              </a:ext>
            </a:extLst>
          </p:cNvPr>
          <p:cNvSpPr txBox="1"/>
          <p:nvPr/>
        </p:nvSpPr>
        <p:spPr>
          <a:xfrm>
            <a:off x="836628" y="4103567"/>
            <a:ext cx="10145599" cy="1754326"/>
          </a:xfrm>
          <a:prstGeom prst="rect">
            <a:avLst/>
          </a:prstGeom>
          <a:noFill/>
        </p:spPr>
        <p:txBody>
          <a:bodyPr wrap="square">
            <a:spAutoFit/>
          </a:bodyPr>
          <a:lstStyle/>
          <a:p>
            <a:pPr algn="just"/>
            <a:r>
              <a:rPr lang="en-US" b="0" i="0" dirty="0">
                <a:solidFill>
                  <a:srgbClr val="3C4245"/>
                </a:solidFill>
                <a:effectLst/>
                <a:latin typeface="Arial" panose="020B0604020202020204" pitchFamily="34" charset="0"/>
              </a:rPr>
              <a:t>The most important behavioral risk factors of heart disease and stroke are unhealthy diet, physical inactivity, tobacco use and harmful use of alcohol. The effects of behavioral risk factors may show up in individuals as raised blood pressure, raised blood glucose, raised blood lipids, and overweight and obesity. These “intermediate risks factors” can be measured in primary care facilities and indicate an increased risk of heart attack, stroke, heart failure and other complications.</a:t>
            </a:r>
            <a:endParaRPr lang="en-IN" dirty="0"/>
          </a:p>
        </p:txBody>
      </p:sp>
      <p:pic>
        <p:nvPicPr>
          <p:cNvPr id="3" name="Picture 2">
            <a:extLst>
              <a:ext uri="{FF2B5EF4-FFF2-40B4-BE49-F238E27FC236}">
                <a16:creationId xmlns:a16="http://schemas.microsoft.com/office/drawing/2014/main" id="{1ACCA3AA-24DB-8BAC-A3C2-E9B8FC751D58}"/>
              </a:ext>
            </a:extLst>
          </p:cNvPr>
          <p:cNvPicPr>
            <a:picLocks noChangeAspect="1"/>
          </p:cNvPicPr>
          <p:nvPr/>
        </p:nvPicPr>
        <p:blipFill>
          <a:blip r:embed="rId2"/>
          <a:stretch>
            <a:fillRect/>
          </a:stretch>
        </p:blipFill>
        <p:spPr>
          <a:xfrm>
            <a:off x="10364714" y="6024427"/>
            <a:ext cx="951215" cy="796564"/>
          </a:xfrm>
          <a:prstGeom prst="rect">
            <a:avLst/>
          </a:prstGeom>
          <a:solidFill>
            <a:schemeClr val="bg1"/>
          </a:solidFill>
        </p:spPr>
      </p:pic>
    </p:spTree>
    <p:extLst>
      <p:ext uri="{BB962C8B-B14F-4D97-AF65-F5344CB8AC3E}">
        <p14:creationId xmlns:p14="http://schemas.microsoft.com/office/powerpoint/2010/main" val="2933486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5B69E94-0DD0-6239-101E-56710FE040CF}"/>
              </a:ext>
            </a:extLst>
          </p:cNvPr>
          <p:cNvSpPr txBox="1">
            <a:spLocks/>
          </p:cNvSpPr>
          <p:nvPr/>
        </p:nvSpPr>
        <p:spPr>
          <a:xfrm>
            <a:off x="838200" y="307976"/>
            <a:ext cx="5257800" cy="879212"/>
          </a:xfrm>
          <a:prstGeom prst="rect">
            <a:avLst/>
          </a:prstGeom>
          <a:solidFill>
            <a:srgbClr val="F7A600"/>
          </a:solidFill>
        </p:spPr>
        <p:txBody>
          <a:bodyPr numCol="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IN" sz="2600" b="1" dirty="0">
                <a:latin typeface="Arial" panose="020B0604020202020204" pitchFamily="34" charset="0"/>
                <a:cs typeface="Arial" panose="020B0604020202020204" pitchFamily="34" charset="0"/>
              </a:rPr>
              <a:t>Dataset</a:t>
            </a:r>
          </a:p>
        </p:txBody>
      </p:sp>
      <p:sp>
        <p:nvSpPr>
          <p:cNvPr id="4" name="TextBox 3">
            <a:extLst>
              <a:ext uri="{FF2B5EF4-FFF2-40B4-BE49-F238E27FC236}">
                <a16:creationId xmlns:a16="http://schemas.microsoft.com/office/drawing/2014/main" id="{54EFE6BA-F7E7-47C0-E703-3A0A6FBD8767}"/>
              </a:ext>
            </a:extLst>
          </p:cNvPr>
          <p:cNvSpPr txBox="1"/>
          <p:nvPr/>
        </p:nvSpPr>
        <p:spPr>
          <a:xfrm>
            <a:off x="838199" y="1371854"/>
            <a:ext cx="1495425" cy="369332"/>
          </a:xfrm>
          <a:prstGeom prst="rect">
            <a:avLst/>
          </a:prstGeom>
          <a:noFill/>
        </p:spPr>
        <p:txBody>
          <a:bodyPr wrap="square" rtlCol="0">
            <a:spAutoFit/>
          </a:bodyPr>
          <a:lstStyle/>
          <a:p>
            <a:r>
              <a:rPr lang="en-IN" b="1" dirty="0"/>
              <a:t>Data</a:t>
            </a:r>
            <a:r>
              <a:rPr lang="en-IN" dirty="0"/>
              <a:t> </a:t>
            </a:r>
            <a:r>
              <a:rPr lang="en-IN" b="1" dirty="0"/>
              <a:t>Source</a:t>
            </a:r>
            <a:r>
              <a:rPr lang="en-IN" dirty="0"/>
              <a:t> - </a:t>
            </a:r>
          </a:p>
        </p:txBody>
      </p:sp>
      <p:pic>
        <p:nvPicPr>
          <p:cNvPr id="5" name="Picture 4">
            <a:extLst>
              <a:ext uri="{FF2B5EF4-FFF2-40B4-BE49-F238E27FC236}">
                <a16:creationId xmlns:a16="http://schemas.microsoft.com/office/drawing/2014/main" id="{A7085839-4C38-AE6C-BB95-EDD9DCD86FEA}"/>
              </a:ext>
            </a:extLst>
          </p:cNvPr>
          <p:cNvPicPr>
            <a:picLocks noChangeAspect="1"/>
          </p:cNvPicPr>
          <p:nvPr/>
        </p:nvPicPr>
        <p:blipFill>
          <a:blip r:embed="rId2"/>
          <a:stretch>
            <a:fillRect/>
          </a:stretch>
        </p:blipFill>
        <p:spPr>
          <a:xfrm>
            <a:off x="2214562" y="1332481"/>
            <a:ext cx="885825" cy="427372"/>
          </a:xfrm>
          <a:prstGeom prst="rect">
            <a:avLst/>
          </a:prstGeom>
        </p:spPr>
      </p:pic>
      <p:sp>
        <p:nvSpPr>
          <p:cNvPr id="6" name="TextBox 5">
            <a:extLst>
              <a:ext uri="{FF2B5EF4-FFF2-40B4-BE49-F238E27FC236}">
                <a16:creationId xmlns:a16="http://schemas.microsoft.com/office/drawing/2014/main" id="{33B719F4-2ED0-1A6B-0AAE-1B7F4A2719E5}"/>
              </a:ext>
            </a:extLst>
          </p:cNvPr>
          <p:cNvSpPr txBox="1"/>
          <p:nvPr/>
        </p:nvSpPr>
        <p:spPr>
          <a:xfrm>
            <a:off x="838199" y="1792269"/>
            <a:ext cx="4524375" cy="369332"/>
          </a:xfrm>
          <a:prstGeom prst="rect">
            <a:avLst/>
          </a:prstGeom>
          <a:noFill/>
        </p:spPr>
        <p:txBody>
          <a:bodyPr wrap="square" rtlCol="0">
            <a:spAutoFit/>
          </a:bodyPr>
          <a:lstStyle/>
          <a:p>
            <a:r>
              <a:rPr lang="en-IN" dirty="0"/>
              <a:t>Data file containing 13 columns and 299 rows.</a:t>
            </a:r>
          </a:p>
        </p:txBody>
      </p:sp>
      <p:sp>
        <p:nvSpPr>
          <p:cNvPr id="7" name="TextBox 6">
            <a:extLst>
              <a:ext uri="{FF2B5EF4-FFF2-40B4-BE49-F238E27FC236}">
                <a16:creationId xmlns:a16="http://schemas.microsoft.com/office/drawing/2014/main" id="{FA76C38C-DD14-1BA3-78C5-6CCCE06E5999}"/>
              </a:ext>
            </a:extLst>
          </p:cNvPr>
          <p:cNvSpPr txBox="1"/>
          <p:nvPr/>
        </p:nvSpPr>
        <p:spPr>
          <a:xfrm>
            <a:off x="838198" y="2600683"/>
            <a:ext cx="810577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Age : Age of the patient(Years)</a:t>
            </a:r>
          </a:p>
          <a:p>
            <a:pPr marL="285750" indent="-285750">
              <a:buFont typeface="Arial" panose="020B0604020202020204" pitchFamily="34" charset="0"/>
              <a:buChar char="•"/>
            </a:pPr>
            <a:r>
              <a:rPr lang="en-US" dirty="0" err="1"/>
              <a:t>Anaemia</a:t>
            </a:r>
            <a:r>
              <a:rPr lang="en-US" dirty="0"/>
              <a:t> : Decrease of red blood cells or hemoglobin (Boolean)</a:t>
            </a:r>
          </a:p>
          <a:p>
            <a:pPr marL="285750" indent="-285750">
              <a:buFont typeface="Arial" panose="020B0604020202020204" pitchFamily="34" charset="0"/>
              <a:buChar char="•"/>
            </a:pPr>
            <a:r>
              <a:rPr lang="en-US" dirty="0"/>
              <a:t>Creatinine phosphokinase (CPK) : Level of the CPK enzyme in the blood (mcg/L)</a:t>
            </a:r>
          </a:p>
          <a:p>
            <a:pPr marL="285750" indent="-285750">
              <a:buFont typeface="Arial" panose="020B0604020202020204" pitchFamily="34" charset="0"/>
              <a:buChar char="•"/>
            </a:pPr>
            <a:r>
              <a:rPr lang="en-US" dirty="0"/>
              <a:t>Diabetes : If the patient has diabetes (Boolean)</a:t>
            </a:r>
          </a:p>
          <a:p>
            <a:pPr marL="285750" indent="-285750">
              <a:buFont typeface="Arial" panose="020B0604020202020204" pitchFamily="34" charset="0"/>
              <a:buChar char="•"/>
            </a:pPr>
            <a:r>
              <a:rPr lang="en-US" dirty="0"/>
              <a:t>Ejection fraction : Percentage of blood leaving the heart at each contraction (Percentage)</a:t>
            </a:r>
          </a:p>
          <a:p>
            <a:pPr marL="285750" indent="-285750">
              <a:buFont typeface="Arial" panose="020B0604020202020204" pitchFamily="34" charset="0"/>
              <a:buChar char="•"/>
            </a:pPr>
            <a:r>
              <a:rPr lang="en-US" dirty="0"/>
              <a:t>High blood pressure : if the patient has hypertension (Boolean)</a:t>
            </a:r>
          </a:p>
          <a:p>
            <a:pPr marL="285750" indent="-285750">
              <a:buFont typeface="Arial" panose="020B0604020202020204" pitchFamily="34" charset="0"/>
              <a:buChar char="•"/>
            </a:pPr>
            <a:r>
              <a:rPr lang="en-US" dirty="0"/>
              <a:t>Platelets : Platelets in the blood (</a:t>
            </a:r>
            <a:r>
              <a:rPr lang="en-US" dirty="0" err="1"/>
              <a:t>Kiloplatelets</a:t>
            </a:r>
            <a:r>
              <a:rPr lang="en-US" dirty="0"/>
              <a:t>/ml)</a:t>
            </a:r>
          </a:p>
          <a:p>
            <a:pPr marL="285750" indent="-285750">
              <a:buFont typeface="Arial" panose="020B0604020202020204" pitchFamily="34" charset="0"/>
              <a:buChar char="•"/>
            </a:pPr>
            <a:r>
              <a:rPr lang="en-US" dirty="0"/>
              <a:t>Serum creatinine :Level of serum creatinine in the blood (mg/dL)</a:t>
            </a:r>
          </a:p>
          <a:p>
            <a:pPr marL="285750" indent="-285750">
              <a:buFont typeface="Arial" panose="020B0604020202020204" pitchFamily="34" charset="0"/>
              <a:buChar char="•"/>
            </a:pPr>
            <a:r>
              <a:rPr lang="en-US" dirty="0"/>
              <a:t>Serum sodium - Level of serum sodium in the blood (</a:t>
            </a:r>
            <a:r>
              <a:rPr lang="en-US" dirty="0" err="1"/>
              <a:t>mEg</a:t>
            </a:r>
            <a:r>
              <a:rPr lang="en-US" dirty="0"/>
              <a:t>/L)</a:t>
            </a:r>
          </a:p>
          <a:p>
            <a:pPr marL="285750" indent="-285750">
              <a:buFont typeface="Arial" panose="020B0604020202020204" pitchFamily="34" charset="0"/>
              <a:buChar char="•"/>
            </a:pPr>
            <a:r>
              <a:rPr lang="en-US" dirty="0"/>
              <a:t>Sex : Woman or Man (Binary)</a:t>
            </a:r>
          </a:p>
          <a:p>
            <a:pPr marL="285750" indent="-285750">
              <a:buFont typeface="Arial" panose="020B0604020202020204" pitchFamily="34" charset="0"/>
              <a:buChar char="•"/>
            </a:pPr>
            <a:r>
              <a:rPr lang="en-US" dirty="0"/>
              <a:t>Smoking : If the person is smoking or not (Boolean)</a:t>
            </a:r>
          </a:p>
          <a:p>
            <a:pPr marL="285750" indent="-285750">
              <a:buFont typeface="Arial" panose="020B0604020202020204" pitchFamily="34" charset="0"/>
              <a:buChar char="•"/>
            </a:pPr>
            <a:r>
              <a:rPr lang="en-US" dirty="0"/>
              <a:t>Time : Follow-Up period(Days)</a:t>
            </a:r>
          </a:p>
          <a:p>
            <a:pPr marL="285750" indent="-285750">
              <a:buFont typeface="Arial" panose="020B0604020202020204" pitchFamily="34" charset="0"/>
              <a:buChar char="•"/>
            </a:pPr>
            <a:r>
              <a:rPr lang="en-US" dirty="0"/>
              <a:t>Death event : If the patient deceased during the follow-up period (Boolean)</a:t>
            </a:r>
            <a:endParaRPr lang="en-IN" dirty="0"/>
          </a:p>
        </p:txBody>
      </p:sp>
      <p:sp>
        <p:nvSpPr>
          <p:cNvPr id="8" name="TextBox 7">
            <a:extLst>
              <a:ext uri="{FF2B5EF4-FFF2-40B4-BE49-F238E27FC236}">
                <a16:creationId xmlns:a16="http://schemas.microsoft.com/office/drawing/2014/main" id="{A0BFE2D0-AE7B-27D7-DA05-F1BF108E4760}"/>
              </a:ext>
            </a:extLst>
          </p:cNvPr>
          <p:cNvSpPr txBox="1"/>
          <p:nvPr/>
        </p:nvSpPr>
        <p:spPr>
          <a:xfrm>
            <a:off x="838198" y="2180268"/>
            <a:ext cx="1495425" cy="369332"/>
          </a:xfrm>
          <a:prstGeom prst="rect">
            <a:avLst/>
          </a:prstGeom>
          <a:noFill/>
        </p:spPr>
        <p:txBody>
          <a:bodyPr wrap="square" rtlCol="0">
            <a:spAutoFit/>
          </a:bodyPr>
          <a:lstStyle/>
          <a:p>
            <a:r>
              <a:rPr lang="en-IN" b="1" dirty="0"/>
              <a:t>Features</a:t>
            </a:r>
            <a:r>
              <a:rPr lang="en-IN" dirty="0"/>
              <a:t> :</a:t>
            </a:r>
          </a:p>
        </p:txBody>
      </p:sp>
      <p:pic>
        <p:nvPicPr>
          <p:cNvPr id="9" name="Picture 8">
            <a:extLst>
              <a:ext uri="{FF2B5EF4-FFF2-40B4-BE49-F238E27FC236}">
                <a16:creationId xmlns:a16="http://schemas.microsoft.com/office/drawing/2014/main" id="{F18CA9C8-90EF-6F3C-4DF1-8C7415EF78D2}"/>
              </a:ext>
            </a:extLst>
          </p:cNvPr>
          <p:cNvPicPr>
            <a:picLocks noChangeAspect="1"/>
          </p:cNvPicPr>
          <p:nvPr/>
        </p:nvPicPr>
        <p:blipFill>
          <a:blip r:embed="rId3"/>
          <a:stretch>
            <a:fillRect/>
          </a:stretch>
        </p:blipFill>
        <p:spPr>
          <a:xfrm>
            <a:off x="10364714" y="6024427"/>
            <a:ext cx="951215" cy="796564"/>
          </a:xfrm>
          <a:prstGeom prst="rect">
            <a:avLst/>
          </a:prstGeom>
          <a:solidFill>
            <a:schemeClr val="bg1"/>
          </a:solidFill>
        </p:spPr>
      </p:pic>
      <p:pic>
        <p:nvPicPr>
          <p:cNvPr id="11" name="Picture 10" descr="Shape&#10;&#10;Description automatically generated with low confidence">
            <a:extLst>
              <a:ext uri="{FF2B5EF4-FFF2-40B4-BE49-F238E27FC236}">
                <a16:creationId xmlns:a16="http://schemas.microsoft.com/office/drawing/2014/main" id="{385A103F-3E33-D7A9-1BE4-777A287346D4}"/>
              </a:ext>
            </a:extLst>
          </p:cNvPr>
          <p:cNvPicPr>
            <a:picLocks noChangeAspect="1"/>
          </p:cNvPicPr>
          <p:nvPr/>
        </p:nvPicPr>
        <p:blipFill>
          <a:blip r:embed="rId4"/>
          <a:stretch>
            <a:fillRect/>
          </a:stretch>
        </p:blipFill>
        <p:spPr>
          <a:xfrm>
            <a:off x="8657319" y="2433990"/>
            <a:ext cx="3414790" cy="3414790"/>
          </a:xfrm>
          <a:prstGeom prst="rect">
            <a:avLst/>
          </a:prstGeom>
        </p:spPr>
      </p:pic>
    </p:spTree>
    <p:extLst>
      <p:ext uri="{BB962C8B-B14F-4D97-AF65-F5344CB8AC3E}">
        <p14:creationId xmlns:p14="http://schemas.microsoft.com/office/powerpoint/2010/main" val="903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84BC-EDDB-8414-41C4-289DEDB88C83}"/>
              </a:ext>
            </a:extLst>
          </p:cNvPr>
          <p:cNvSpPr txBox="1">
            <a:spLocks/>
          </p:cNvSpPr>
          <p:nvPr/>
        </p:nvSpPr>
        <p:spPr>
          <a:xfrm>
            <a:off x="838200" y="243024"/>
            <a:ext cx="5257800" cy="879212"/>
          </a:xfrm>
          <a:prstGeom prst="rect">
            <a:avLst/>
          </a:prstGeom>
          <a:solidFill>
            <a:srgbClr val="F7A600"/>
          </a:solidFill>
        </p:spPr>
        <p:txBody>
          <a:bodyPr numCol="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IN" sz="2600" b="1">
                <a:latin typeface="Arial" panose="020B0604020202020204" pitchFamily="34" charset="0"/>
                <a:cs typeface="Arial" panose="020B0604020202020204" pitchFamily="34" charset="0"/>
              </a:rPr>
              <a:t>Process Flow</a:t>
            </a:r>
            <a:endParaRPr lang="en-IN" sz="2600" b="1" dirty="0">
              <a:latin typeface="Arial" panose="020B0604020202020204" pitchFamily="34" charset="0"/>
              <a:cs typeface="Arial" panose="020B0604020202020204" pitchFamily="34" charset="0"/>
            </a:endParaRPr>
          </a:p>
        </p:txBody>
      </p:sp>
      <p:pic>
        <p:nvPicPr>
          <p:cNvPr id="3" name="Picture 4" descr="Kaggle Competition | List Of Kaggle Problems">
            <a:extLst>
              <a:ext uri="{FF2B5EF4-FFF2-40B4-BE49-F238E27FC236}">
                <a16:creationId xmlns:a16="http://schemas.microsoft.com/office/drawing/2014/main" id="{8B393C96-76D6-1193-F620-33E23D541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82675"/>
            <a:ext cx="1005840" cy="457200"/>
          </a:xfrm>
          <a:prstGeom prst="rect">
            <a:avLst/>
          </a:prstGeom>
          <a:noFill/>
          <a:ln>
            <a:solidFill>
              <a:schemeClr val="bg2">
                <a:lumMod val="90000"/>
              </a:schemeClr>
            </a:solidFill>
          </a:ln>
          <a:extLst>
            <a:ext uri="{909E8E84-426E-40DD-AFC4-6F175D3DCCD1}">
              <a14:hiddenFill xmlns:a14="http://schemas.microsoft.com/office/drawing/2010/main">
                <a:solidFill>
                  <a:srgbClr val="FFFFFF"/>
                </a:solidFill>
              </a14:hiddenFill>
            </a:ext>
          </a:extLst>
        </p:spPr>
      </p:pic>
      <p:sp>
        <p:nvSpPr>
          <p:cNvPr id="4" name="Flowchart: Process 3">
            <a:extLst>
              <a:ext uri="{FF2B5EF4-FFF2-40B4-BE49-F238E27FC236}">
                <a16:creationId xmlns:a16="http://schemas.microsoft.com/office/drawing/2014/main" id="{98F87F54-C89F-E566-E132-E43D5AD36519}"/>
              </a:ext>
            </a:extLst>
          </p:cNvPr>
          <p:cNvSpPr/>
          <p:nvPr/>
        </p:nvSpPr>
        <p:spPr>
          <a:xfrm>
            <a:off x="2864847" y="1614423"/>
            <a:ext cx="2132007" cy="393704"/>
          </a:xfrm>
          <a:prstGeom prst="flowChartProcess">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solidFill>
                  <a:schemeClr val="tx1"/>
                </a:solidFill>
              </a:rPr>
              <a:t>Data</a:t>
            </a:r>
            <a:r>
              <a:rPr lang="en-US" sz="1200" dirty="0"/>
              <a:t> </a:t>
            </a:r>
            <a:r>
              <a:rPr lang="en-US" sz="1400" b="1" dirty="0">
                <a:solidFill>
                  <a:schemeClr val="tx1"/>
                </a:solidFill>
              </a:rPr>
              <a:t>Extraction</a:t>
            </a:r>
            <a:endParaRPr lang="en-IN" sz="1400" b="1" dirty="0">
              <a:solidFill>
                <a:schemeClr val="tx1"/>
              </a:solidFill>
            </a:endParaRPr>
          </a:p>
        </p:txBody>
      </p:sp>
      <p:sp>
        <p:nvSpPr>
          <p:cNvPr id="5" name="Flowchart: Process 4">
            <a:extLst>
              <a:ext uri="{FF2B5EF4-FFF2-40B4-BE49-F238E27FC236}">
                <a16:creationId xmlns:a16="http://schemas.microsoft.com/office/drawing/2014/main" id="{2F425ABF-E39B-19A1-1DFC-BD9472A2C7CC}"/>
              </a:ext>
            </a:extLst>
          </p:cNvPr>
          <p:cNvSpPr/>
          <p:nvPr/>
        </p:nvSpPr>
        <p:spPr>
          <a:xfrm>
            <a:off x="2864844" y="2345876"/>
            <a:ext cx="2132007" cy="393704"/>
          </a:xfrm>
          <a:prstGeom prst="flowChartProcess">
            <a:avLst/>
          </a:prstGeom>
          <a:solidFill>
            <a:schemeClr val="accent3"/>
          </a:solidFill>
          <a:ln>
            <a:no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solidFill>
                  <a:schemeClr val="tx1"/>
                </a:solidFill>
              </a:rPr>
              <a:t>Explore  Dataset</a:t>
            </a:r>
            <a:endParaRPr lang="en-IN" sz="1400" b="1" dirty="0">
              <a:solidFill>
                <a:schemeClr val="tx1"/>
              </a:solidFill>
            </a:endParaRPr>
          </a:p>
        </p:txBody>
      </p:sp>
      <p:sp>
        <p:nvSpPr>
          <p:cNvPr id="6" name="Flowchart: Process 5">
            <a:extLst>
              <a:ext uri="{FF2B5EF4-FFF2-40B4-BE49-F238E27FC236}">
                <a16:creationId xmlns:a16="http://schemas.microsoft.com/office/drawing/2014/main" id="{812E558E-C238-4A8B-AA9E-20EC19E8B552}"/>
              </a:ext>
            </a:extLst>
          </p:cNvPr>
          <p:cNvSpPr/>
          <p:nvPr/>
        </p:nvSpPr>
        <p:spPr>
          <a:xfrm>
            <a:off x="2864843" y="3072960"/>
            <a:ext cx="2132007" cy="393704"/>
          </a:xfrm>
          <a:prstGeom prst="flowChartProcess">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solidFill>
                  <a:schemeClr val="tx1"/>
                </a:solidFill>
              </a:rPr>
              <a:t>Data</a:t>
            </a:r>
            <a:r>
              <a:rPr lang="en-US" sz="1200" dirty="0"/>
              <a:t> </a:t>
            </a:r>
            <a:r>
              <a:rPr lang="en-US" sz="1400" b="1" dirty="0">
                <a:solidFill>
                  <a:schemeClr val="tx1"/>
                </a:solidFill>
              </a:rPr>
              <a:t>Preparation</a:t>
            </a:r>
            <a:endParaRPr lang="en-IN" sz="1400" b="1" dirty="0">
              <a:solidFill>
                <a:schemeClr val="tx1"/>
              </a:solidFill>
            </a:endParaRPr>
          </a:p>
        </p:txBody>
      </p:sp>
      <p:sp>
        <p:nvSpPr>
          <p:cNvPr id="9" name="Rectangle: Rounded Corners 8">
            <a:extLst>
              <a:ext uri="{FF2B5EF4-FFF2-40B4-BE49-F238E27FC236}">
                <a16:creationId xmlns:a16="http://schemas.microsoft.com/office/drawing/2014/main" id="{BD349F89-0164-8591-F67A-DC59F5EC16D1}"/>
              </a:ext>
            </a:extLst>
          </p:cNvPr>
          <p:cNvSpPr/>
          <p:nvPr/>
        </p:nvSpPr>
        <p:spPr>
          <a:xfrm>
            <a:off x="2435244" y="3881108"/>
            <a:ext cx="2991204" cy="596270"/>
          </a:xfrm>
          <a:prstGeom prst="roundRect">
            <a:avLst>
              <a:gd name="adj" fmla="val 5000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Exploratory Analysis</a:t>
            </a:r>
          </a:p>
        </p:txBody>
      </p:sp>
      <p:sp>
        <p:nvSpPr>
          <p:cNvPr id="11" name="Rectangle 10">
            <a:extLst>
              <a:ext uri="{FF2B5EF4-FFF2-40B4-BE49-F238E27FC236}">
                <a16:creationId xmlns:a16="http://schemas.microsoft.com/office/drawing/2014/main" id="{B1706E89-38A5-123F-1AE7-600E081F80C1}"/>
              </a:ext>
            </a:extLst>
          </p:cNvPr>
          <p:cNvSpPr/>
          <p:nvPr/>
        </p:nvSpPr>
        <p:spPr>
          <a:xfrm>
            <a:off x="2792710" y="4985794"/>
            <a:ext cx="2276272"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Logistic Regression</a:t>
            </a:r>
          </a:p>
        </p:txBody>
      </p:sp>
      <p:cxnSp>
        <p:nvCxnSpPr>
          <p:cNvPr id="15" name="Straight Arrow Connector 14">
            <a:extLst>
              <a:ext uri="{FF2B5EF4-FFF2-40B4-BE49-F238E27FC236}">
                <a16:creationId xmlns:a16="http://schemas.microsoft.com/office/drawing/2014/main" id="{EE97F7A3-E47B-8897-AE0C-420E9E6C66D2}"/>
              </a:ext>
            </a:extLst>
          </p:cNvPr>
          <p:cNvCxnSpPr>
            <a:stCxn id="3" idx="3"/>
            <a:endCxn id="4" idx="1"/>
          </p:cNvCxnSpPr>
          <p:nvPr/>
        </p:nvCxnSpPr>
        <p:spPr>
          <a:xfrm>
            <a:off x="1844040" y="1811275"/>
            <a:ext cx="10208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9A6E50B-DA07-BD81-A340-DD3FB7CCC010}"/>
              </a:ext>
            </a:extLst>
          </p:cNvPr>
          <p:cNvCxnSpPr>
            <a:stCxn id="4" idx="2"/>
            <a:endCxn id="5" idx="0"/>
          </p:cNvCxnSpPr>
          <p:nvPr/>
        </p:nvCxnSpPr>
        <p:spPr>
          <a:xfrm flipH="1">
            <a:off x="3930848" y="2008127"/>
            <a:ext cx="3" cy="337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239BC184-4FF3-5038-20CA-D62A5F70A050}"/>
              </a:ext>
            </a:extLst>
          </p:cNvPr>
          <p:cNvCxnSpPr>
            <a:stCxn id="5" idx="2"/>
            <a:endCxn id="6" idx="0"/>
          </p:cNvCxnSpPr>
          <p:nvPr/>
        </p:nvCxnSpPr>
        <p:spPr>
          <a:xfrm flipH="1">
            <a:off x="3930847" y="2739580"/>
            <a:ext cx="1" cy="333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70741E47-619A-C1A6-948A-C147ACA62D0F}"/>
              </a:ext>
            </a:extLst>
          </p:cNvPr>
          <p:cNvSpPr/>
          <p:nvPr/>
        </p:nvSpPr>
        <p:spPr>
          <a:xfrm>
            <a:off x="2792710" y="5991830"/>
            <a:ext cx="2276272" cy="5155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Conclusion</a:t>
            </a:r>
          </a:p>
        </p:txBody>
      </p:sp>
      <p:cxnSp>
        <p:nvCxnSpPr>
          <p:cNvPr id="34" name="Straight Arrow Connector 33">
            <a:extLst>
              <a:ext uri="{FF2B5EF4-FFF2-40B4-BE49-F238E27FC236}">
                <a16:creationId xmlns:a16="http://schemas.microsoft.com/office/drawing/2014/main" id="{909A4599-C420-E9C5-BE42-2A467FDF1FE2}"/>
              </a:ext>
            </a:extLst>
          </p:cNvPr>
          <p:cNvCxnSpPr>
            <a:stCxn id="11" idx="2"/>
            <a:endCxn id="32" idx="0"/>
          </p:cNvCxnSpPr>
          <p:nvPr/>
        </p:nvCxnSpPr>
        <p:spPr>
          <a:xfrm>
            <a:off x="3930846" y="5501360"/>
            <a:ext cx="0" cy="490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26F96907-960F-D49B-84A5-0C5CD2611924}"/>
              </a:ext>
            </a:extLst>
          </p:cNvPr>
          <p:cNvCxnSpPr>
            <a:stCxn id="6" idx="2"/>
            <a:endCxn id="9" idx="0"/>
          </p:cNvCxnSpPr>
          <p:nvPr/>
        </p:nvCxnSpPr>
        <p:spPr>
          <a:xfrm flipH="1">
            <a:off x="3930846" y="3466664"/>
            <a:ext cx="1" cy="414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2B769E61-4B6E-1B7C-FBDC-6FF4AF72B110}"/>
              </a:ext>
            </a:extLst>
          </p:cNvPr>
          <p:cNvCxnSpPr>
            <a:stCxn id="9" idx="2"/>
            <a:endCxn id="11" idx="0"/>
          </p:cNvCxnSpPr>
          <p:nvPr/>
        </p:nvCxnSpPr>
        <p:spPr>
          <a:xfrm>
            <a:off x="3930846" y="4477378"/>
            <a:ext cx="0" cy="508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6" name="Picture 65" descr="Icon&#10;&#10;Description automatically generated">
            <a:extLst>
              <a:ext uri="{FF2B5EF4-FFF2-40B4-BE49-F238E27FC236}">
                <a16:creationId xmlns:a16="http://schemas.microsoft.com/office/drawing/2014/main" id="{C637F007-42D5-2838-8298-663B93BC1AB3}"/>
              </a:ext>
            </a:extLst>
          </p:cNvPr>
          <p:cNvPicPr>
            <a:picLocks noChangeAspect="1"/>
          </p:cNvPicPr>
          <p:nvPr/>
        </p:nvPicPr>
        <p:blipFill>
          <a:blip r:embed="rId3"/>
          <a:stretch>
            <a:fillRect/>
          </a:stretch>
        </p:blipFill>
        <p:spPr>
          <a:xfrm>
            <a:off x="6922050" y="1373423"/>
            <a:ext cx="4876190" cy="4876190"/>
          </a:xfrm>
          <a:prstGeom prst="rect">
            <a:avLst/>
          </a:prstGeom>
        </p:spPr>
      </p:pic>
      <p:pic>
        <p:nvPicPr>
          <p:cNvPr id="7" name="Picture 6">
            <a:extLst>
              <a:ext uri="{FF2B5EF4-FFF2-40B4-BE49-F238E27FC236}">
                <a16:creationId xmlns:a16="http://schemas.microsoft.com/office/drawing/2014/main" id="{3C0DC48E-60EF-91CC-3096-6C941737A7C3}"/>
              </a:ext>
            </a:extLst>
          </p:cNvPr>
          <p:cNvPicPr>
            <a:picLocks noChangeAspect="1"/>
          </p:cNvPicPr>
          <p:nvPr/>
        </p:nvPicPr>
        <p:blipFill>
          <a:blip r:embed="rId4"/>
          <a:stretch>
            <a:fillRect/>
          </a:stretch>
        </p:blipFill>
        <p:spPr>
          <a:xfrm>
            <a:off x="10364714" y="6033952"/>
            <a:ext cx="951215" cy="796564"/>
          </a:xfrm>
          <a:prstGeom prst="rect">
            <a:avLst/>
          </a:prstGeom>
          <a:solidFill>
            <a:schemeClr val="bg1"/>
          </a:solidFill>
        </p:spPr>
      </p:pic>
    </p:spTree>
    <p:extLst>
      <p:ext uri="{BB962C8B-B14F-4D97-AF65-F5344CB8AC3E}">
        <p14:creationId xmlns:p14="http://schemas.microsoft.com/office/powerpoint/2010/main" val="172768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4475-3013-1085-6B09-C9675129202E}"/>
              </a:ext>
            </a:extLst>
          </p:cNvPr>
          <p:cNvSpPr txBox="1">
            <a:spLocks/>
          </p:cNvSpPr>
          <p:nvPr/>
        </p:nvSpPr>
        <p:spPr>
          <a:xfrm>
            <a:off x="838200" y="243024"/>
            <a:ext cx="5257800" cy="879212"/>
          </a:xfrm>
          <a:prstGeom prst="rect">
            <a:avLst/>
          </a:prstGeom>
          <a:solidFill>
            <a:srgbClr val="F7A600"/>
          </a:solidFill>
        </p:spPr>
        <p:txBody>
          <a:bodyPr numCol="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IN" sz="2600" b="1" dirty="0">
                <a:latin typeface="Arial" panose="020B0604020202020204" pitchFamily="34" charset="0"/>
                <a:cs typeface="Arial" panose="020B0604020202020204" pitchFamily="34" charset="0"/>
              </a:rPr>
              <a:t>Analysis</a:t>
            </a:r>
          </a:p>
        </p:txBody>
      </p:sp>
      <p:pic>
        <p:nvPicPr>
          <p:cNvPr id="4" name="Picture 3" descr="Chart, treemap chart&#10;&#10;Description automatically generated">
            <a:extLst>
              <a:ext uri="{FF2B5EF4-FFF2-40B4-BE49-F238E27FC236}">
                <a16:creationId xmlns:a16="http://schemas.microsoft.com/office/drawing/2014/main" id="{707BE01E-01A1-3CF5-46A0-78906DCE1D32}"/>
              </a:ext>
            </a:extLst>
          </p:cNvPr>
          <p:cNvPicPr>
            <a:picLocks noChangeAspect="1"/>
          </p:cNvPicPr>
          <p:nvPr/>
        </p:nvPicPr>
        <p:blipFill>
          <a:blip r:embed="rId2"/>
          <a:stretch>
            <a:fillRect/>
          </a:stretch>
        </p:blipFill>
        <p:spPr>
          <a:xfrm>
            <a:off x="838200" y="1807969"/>
            <a:ext cx="9676190" cy="4723809"/>
          </a:xfrm>
          <a:prstGeom prst="rect">
            <a:avLst/>
          </a:prstGeom>
        </p:spPr>
      </p:pic>
      <p:sp>
        <p:nvSpPr>
          <p:cNvPr id="5" name="TextBox 4">
            <a:extLst>
              <a:ext uri="{FF2B5EF4-FFF2-40B4-BE49-F238E27FC236}">
                <a16:creationId xmlns:a16="http://schemas.microsoft.com/office/drawing/2014/main" id="{A7438DE8-56EA-08A8-3723-D241D889A544}"/>
              </a:ext>
            </a:extLst>
          </p:cNvPr>
          <p:cNvSpPr txBox="1"/>
          <p:nvPr/>
        </p:nvSpPr>
        <p:spPr>
          <a:xfrm>
            <a:off x="838200" y="1381487"/>
            <a:ext cx="3190876" cy="369332"/>
          </a:xfrm>
          <a:prstGeom prst="rect">
            <a:avLst/>
          </a:prstGeom>
          <a:noFill/>
        </p:spPr>
        <p:txBody>
          <a:bodyPr wrap="square" rtlCol="0">
            <a:spAutoFit/>
          </a:bodyPr>
          <a:lstStyle/>
          <a:p>
            <a:pPr marL="285750" indent="-285750">
              <a:buFont typeface="Wingdings" panose="05000000000000000000" pitchFamily="2" charset="2"/>
              <a:buChar char="q"/>
            </a:pPr>
            <a:r>
              <a:rPr lang="en-IN" b="1" dirty="0" err="1"/>
              <a:t>HeatMap</a:t>
            </a:r>
            <a:r>
              <a:rPr lang="en-IN" b="1" dirty="0"/>
              <a:t> Visual of the data</a:t>
            </a:r>
          </a:p>
        </p:txBody>
      </p:sp>
      <p:pic>
        <p:nvPicPr>
          <p:cNvPr id="6" name="Picture 5">
            <a:extLst>
              <a:ext uri="{FF2B5EF4-FFF2-40B4-BE49-F238E27FC236}">
                <a16:creationId xmlns:a16="http://schemas.microsoft.com/office/drawing/2014/main" id="{B7D3870A-D660-3BFE-7643-28CD1E68FE38}"/>
              </a:ext>
            </a:extLst>
          </p:cNvPr>
          <p:cNvPicPr>
            <a:picLocks noChangeAspect="1"/>
          </p:cNvPicPr>
          <p:nvPr/>
        </p:nvPicPr>
        <p:blipFill>
          <a:blip r:embed="rId3"/>
          <a:stretch>
            <a:fillRect/>
          </a:stretch>
        </p:blipFill>
        <p:spPr>
          <a:xfrm>
            <a:off x="10364714" y="5995852"/>
            <a:ext cx="951215" cy="796564"/>
          </a:xfrm>
          <a:prstGeom prst="rect">
            <a:avLst/>
          </a:prstGeom>
          <a:solidFill>
            <a:schemeClr val="bg1"/>
          </a:solidFill>
        </p:spPr>
      </p:pic>
    </p:spTree>
    <p:extLst>
      <p:ext uri="{BB962C8B-B14F-4D97-AF65-F5344CB8AC3E}">
        <p14:creationId xmlns:p14="http://schemas.microsoft.com/office/powerpoint/2010/main" val="157760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BA7C-1605-42A9-8E56-0B8BA7D0A2B9}"/>
              </a:ext>
            </a:extLst>
          </p:cNvPr>
          <p:cNvSpPr txBox="1">
            <a:spLocks/>
          </p:cNvSpPr>
          <p:nvPr/>
        </p:nvSpPr>
        <p:spPr>
          <a:xfrm>
            <a:off x="838200" y="290649"/>
            <a:ext cx="5257800" cy="879212"/>
          </a:xfrm>
          <a:prstGeom prst="rect">
            <a:avLst/>
          </a:prstGeom>
          <a:solidFill>
            <a:srgbClr val="F7A600"/>
          </a:solidFill>
        </p:spPr>
        <p:txBody>
          <a:bodyPr numCol="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IN" sz="2600" b="1" dirty="0">
                <a:latin typeface="Arial" panose="020B0604020202020204" pitchFamily="34" charset="0"/>
                <a:cs typeface="Arial" panose="020B0604020202020204" pitchFamily="34" charset="0"/>
              </a:rPr>
              <a:t>Correlated Features</a:t>
            </a:r>
          </a:p>
        </p:txBody>
      </p:sp>
      <p:sp>
        <p:nvSpPr>
          <p:cNvPr id="3" name="TextBox 2">
            <a:extLst>
              <a:ext uri="{FF2B5EF4-FFF2-40B4-BE49-F238E27FC236}">
                <a16:creationId xmlns:a16="http://schemas.microsoft.com/office/drawing/2014/main" id="{7E51752A-D752-45A2-75CC-D6D9614A925F}"/>
              </a:ext>
            </a:extLst>
          </p:cNvPr>
          <p:cNvSpPr txBox="1"/>
          <p:nvPr/>
        </p:nvSpPr>
        <p:spPr>
          <a:xfrm>
            <a:off x="838200" y="1524000"/>
            <a:ext cx="10372725" cy="646331"/>
          </a:xfrm>
          <a:prstGeom prst="rect">
            <a:avLst/>
          </a:prstGeom>
          <a:noFill/>
        </p:spPr>
        <p:txBody>
          <a:bodyPr wrap="square" rtlCol="0">
            <a:spAutoFit/>
          </a:bodyPr>
          <a:lstStyle/>
          <a:p>
            <a:pPr marL="285750" indent="-285750" algn="just">
              <a:buFont typeface="Arial" panose="020B0604020202020204" pitchFamily="34" charset="0"/>
              <a:buChar char="•"/>
            </a:pPr>
            <a:r>
              <a:rPr lang="en-IN" dirty="0"/>
              <a:t>According to the heatmap visualisation, four features are correlated to DEATH_EVENT. Those are Age, Ejection Fraction, Time(</a:t>
            </a:r>
            <a:r>
              <a:rPr lang="en-US" dirty="0"/>
              <a:t>Follow-Up period), Serum Creatinine.</a:t>
            </a:r>
            <a:endParaRPr lang="en-IN" dirty="0"/>
          </a:p>
        </p:txBody>
      </p:sp>
      <p:pic>
        <p:nvPicPr>
          <p:cNvPr id="5" name="Picture 4" descr="Chart, box and whisker chart&#10;&#10;Description automatically generated">
            <a:extLst>
              <a:ext uri="{FF2B5EF4-FFF2-40B4-BE49-F238E27FC236}">
                <a16:creationId xmlns:a16="http://schemas.microsoft.com/office/drawing/2014/main" id="{4055CD3D-8052-7490-C4A6-7C1A8FD7D987}"/>
              </a:ext>
            </a:extLst>
          </p:cNvPr>
          <p:cNvPicPr>
            <a:picLocks noChangeAspect="1"/>
          </p:cNvPicPr>
          <p:nvPr/>
        </p:nvPicPr>
        <p:blipFill>
          <a:blip r:embed="rId2"/>
          <a:stretch>
            <a:fillRect/>
          </a:stretch>
        </p:blipFill>
        <p:spPr>
          <a:xfrm>
            <a:off x="838200" y="2937115"/>
            <a:ext cx="5290225" cy="3405447"/>
          </a:xfrm>
          <a:prstGeom prst="rect">
            <a:avLst/>
          </a:prstGeom>
        </p:spPr>
      </p:pic>
      <p:sp>
        <p:nvSpPr>
          <p:cNvPr id="6" name="TextBox 5">
            <a:extLst>
              <a:ext uri="{FF2B5EF4-FFF2-40B4-BE49-F238E27FC236}">
                <a16:creationId xmlns:a16="http://schemas.microsoft.com/office/drawing/2014/main" id="{237CDE2D-3AE4-23DB-ECA3-B51A811EFD9E}"/>
              </a:ext>
            </a:extLst>
          </p:cNvPr>
          <p:cNvSpPr txBox="1"/>
          <p:nvPr/>
        </p:nvSpPr>
        <p:spPr>
          <a:xfrm>
            <a:off x="838200" y="2369057"/>
            <a:ext cx="2451371" cy="369332"/>
          </a:xfrm>
          <a:prstGeom prst="rect">
            <a:avLst/>
          </a:prstGeom>
          <a:noFill/>
        </p:spPr>
        <p:txBody>
          <a:bodyPr wrap="square" rtlCol="0">
            <a:spAutoFit/>
          </a:bodyPr>
          <a:lstStyle/>
          <a:p>
            <a:pPr marL="342900" indent="-342900">
              <a:buFont typeface="+mj-lt"/>
              <a:buAutoNum type="arabicPeriod"/>
            </a:pPr>
            <a:r>
              <a:rPr lang="en-IN" b="1" dirty="0"/>
              <a:t>Death Event vs Age</a:t>
            </a:r>
          </a:p>
        </p:txBody>
      </p:sp>
      <p:sp>
        <p:nvSpPr>
          <p:cNvPr id="7" name="TextBox 6">
            <a:extLst>
              <a:ext uri="{FF2B5EF4-FFF2-40B4-BE49-F238E27FC236}">
                <a16:creationId xmlns:a16="http://schemas.microsoft.com/office/drawing/2014/main" id="{D62E146B-A65E-9944-50C7-DB7F683BD0D0}"/>
              </a:ext>
            </a:extLst>
          </p:cNvPr>
          <p:cNvSpPr txBox="1"/>
          <p:nvPr/>
        </p:nvSpPr>
        <p:spPr>
          <a:xfrm>
            <a:off x="7120647" y="3054485"/>
            <a:ext cx="4090278" cy="923330"/>
          </a:xfrm>
          <a:prstGeom prst="rect">
            <a:avLst/>
          </a:prstGeom>
          <a:noFill/>
        </p:spPr>
        <p:txBody>
          <a:bodyPr wrap="square" rtlCol="0">
            <a:spAutoFit/>
          </a:bodyPr>
          <a:lstStyle/>
          <a:p>
            <a:pPr algn="just"/>
            <a:r>
              <a:rPr lang="en-IN" b="1" dirty="0"/>
              <a:t>Observation :</a:t>
            </a:r>
          </a:p>
          <a:p>
            <a:pPr marL="285750" indent="-285750" algn="just">
              <a:buFont typeface="Arial" panose="020B0604020202020204" pitchFamily="34" charset="0"/>
              <a:buChar char="•"/>
            </a:pPr>
            <a:r>
              <a:rPr lang="en-IN" dirty="0"/>
              <a:t>Elder peoples are more affected from heart disease into death.</a:t>
            </a:r>
          </a:p>
        </p:txBody>
      </p:sp>
      <p:pic>
        <p:nvPicPr>
          <p:cNvPr id="8" name="Picture 7">
            <a:extLst>
              <a:ext uri="{FF2B5EF4-FFF2-40B4-BE49-F238E27FC236}">
                <a16:creationId xmlns:a16="http://schemas.microsoft.com/office/drawing/2014/main" id="{DB4F62E2-4DF3-31DB-0C40-0D7DC18212FA}"/>
              </a:ext>
            </a:extLst>
          </p:cNvPr>
          <p:cNvPicPr>
            <a:picLocks noChangeAspect="1"/>
          </p:cNvPicPr>
          <p:nvPr/>
        </p:nvPicPr>
        <p:blipFill>
          <a:blip r:embed="rId3"/>
          <a:stretch>
            <a:fillRect/>
          </a:stretch>
        </p:blipFill>
        <p:spPr>
          <a:xfrm>
            <a:off x="10364714" y="6024427"/>
            <a:ext cx="951215" cy="796564"/>
          </a:xfrm>
          <a:prstGeom prst="rect">
            <a:avLst/>
          </a:prstGeom>
          <a:solidFill>
            <a:schemeClr val="bg1"/>
          </a:solidFill>
        </p:spPr>
      </p:pic>
    </p:spTree>
    <p:extLst>
      <p:ext uri="{BB962C8B-B14F-4D97-AF65-F5344CB8AC3E}">
        <p14:creationId xmlns:p14="http://schemas.microsoft.com/office/powerpoint/2010/main" val="954087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781</TotalTime>
  <Words>1204</Words>
  <Application>Microsoft Office PowerPoint</Application>
  <PresentationFormat>Widescreen</PresentationFormat>
  <Paragraphs>104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vt:lpstr>
      <vt:lpstr>Calibri</vt:lpstr>
      <vt:lpstr>Calibri Light</vt:lpstr>
      <vt:lpstr>Source Sans Pro</vt:lpstr>
      <vt:lpstr>Wingdings</vt:lpstr>
      <vt:lpstr>Office Theme</vt:lpstr>
      <vt:lpstr>PowerPoint Presentation</vt:lpstr>
      <vt:lpstr>PowerPoint Presentation</vt:lpstr>
      <vt:lpstr> Overview</vt:lpstr>
      <vt:lpstr> Problem Statement</vt:lpstr>
      <vt:lpstr>Project Scope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 a Presentation</dc:title>
  <dc:subject/>
  <dc:creator>Orians, A.J.</dc:creator>
  <cp:keywords/>
  <dc:description/>
  <cp:lastModifiedBy>Prakash Shanjo</cp:lastModifiedBy>
  <cp:revision>11</cp:revision>
  <dcterms:modified xsi:type="dcterms:W3CDTF">2023-01-20T13:58:51Z</dcterms:modified>
  <cp:category/>
</cp:coreProperties>
</file>