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29995"/>
            <a:ext cx="10668000" cy="58125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0523"/>
            <a:ext cx="12034520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7766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</a:pPr>
            <a:r>
              <a:rPr sz="4900" b="1" dirty="0">
                <a:solidFill>
                  <a:srgbClr val="90C225"/>
                </a:solidFill>
                <a:latin typeface="Trebuchet MS"/>
                <a:cs typeface="Trebuchet MS"/>
              </a:rPr>
              <a:t>BIKE</a:t>
            </a:r>
            <a:r>
              <a:rPr sz="4900" b="1" spc="-10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4900" b="1" spc="-25" dirty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sz="4900" b="1" spc="-95" dirty="0">
                <a:solidFill>
                  <a:srgbClr val="90C225"/>
                </a:solidFill>
                <a:latin typeface="Trebuchet MS"/>
                <a:cs typeface="Trebuchet MS"/>
              </a:rPr>
              <a:t>RENTAL</a:t>
            </a:r>
            <a:r>
              <a:rPr sz="4900" b="1" spc="-254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4900" b="1" spc="-10" dirty="0">
                <a:solidFill>
                  <a:srgbClr val="90C225"/>
                </a:solidFill>
                <a:latin typeface="Trebuchet MS"/>
                <a:cs typeface="Trebuchet MS"/>
              </a:rPr>
              <a:t>PROJECT</a:t>
            </a:r>
            <a:endParaRPr sz="4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7" y="1519504"/>
            <a:ext cx="3887470" cy="41415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1892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90C225"/>
                </a:solidFill>
                <a:latin typeface="Trebuchet MS"/>
                <a:cs typeface="Trebuchet MS"/>
              </a:rPr>
              <a:t>Project-</a:t>
            </a:r>
            <a:r>
              <a:rPr sz="2500" spc="-16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90C225"/>
                </a:solidFill>
                <a:latin typeface="Trebuchet MS"/>
                <a:cs typeface="Trebuchet MS"/>
              </a:rPr>
              <a:t>P384 </a:t>
            </a:r>
            <a:r>
              <a:rPr sz="2500" dirty="0">
                <a:solidFill>
                  <a:srgbClr val="90C225"/>
                </a:solidFill>
                <a:latin typeface="Trebuchet MS"/>
                <a:cs typeface="Trebuchet MS"/>
              </a:rPr>
              <a:t>Group</a:t>
            </a:r>
            <a:r>
              <a:rPr sz="2500" spc="-1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90C225"/>
                </a:solidFill>
                <a:latin typeface="Trebuchet MS"/>
                <a:cs typeface="Trebuchet MS"/>
              </a:rPr>
              <a:t>Number-</a:t>
            </a:r>
            <a:r>
              <a:rPr sz="2500" spc="-50" dirty="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ts val="3475"/>
              </a:lnSpc>
              <a:spcBef>
                <a:spcPts val="5"/>
              </a:spcBef>
            </a:pPr>
            <a:r>
              <a:rPr sz="2900" dirty="0">
                <a:latin typeface="Trebuchet MS"/>
                <a:cs typeface="Trebuchet MS"/>
              </a:rPr>
              <a:t>Group</a:t>
            </a:r>
            <a:r>
              <a:rPr sz="2900" spc="-4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Members-</a:t>
            </a:r>
            <a:endParaRPr sz="2900" dirty="0">
              <a:latin typeface="Trebuchet MS"/>
              <a:cs typeface="Trebuchet MS"/>
            </a:endParaRPr>
          </a:p>
          <a:p>
            <a:pPr marL="374650" indent="-374650">
              <a:lnSpc>
                <a:spcPts val="3835"/>
              </a:lnSpc>
              <a:buSzPct val="124000"/>
              <a:buAutoNum type="arabicPeriod"/>
              <a:tabLst>
                <a:tab pos="374650" algn="l"/>
              </a:tabLst>
            </a:pPr>
            <a:r>
              <a:rPr sz="2500" spc="-55" dirty="0">
                <a:solidFill>
                  <a:srgbClr val="00AF50"/>
                </a:solidFill>
                <a:latin typeface="Trebuchet MS"/>
                <a:cs typeface="Trebuchet MS"/>
              </a:rPr>
              <a:t>Tejal</a:t>
            </a:r>
            <a:r>
              <a:rPr sz="2500" spc="-1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Singh</a:t>
            </a:r>
            <a:endParaRPr sz="2500" dirty="0">
              <a:latin typeface="Trebuchet MS"/>
              <a:cs typeface="Trebuchet MS"/>
            </a:endParaRPr>
          </a:p>
          <a:p>
            <a:pPr marL="389255" indent="-37655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89255" algn="l"/>
              </a:tabLst>
            </a:pP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Prakash</a:t>
            </a:r>
            <a:r>
              <a:rPr sz="2500" spc="-1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00AF50"/>
                </a:solidFill>
                <a:latin typeface="Trebuchet MS"/>
                <a:cs typeface="Trebuchet MS"/>
              </a:rPr>
              <a:t>Ravindra</a:t>
            </a:r>
            <a:r>
              <a:rPr sz="2500" spc="-1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Thakur</a:t>
            </a:r>
            <a:endParaRPr sz="2500" dirty="0">
              <a:latin typeface="Trebuchet MS"/>
              <a:cs typeface="Trebuchet MS"/>
            </a:endParaRPr>
          </a:p>
          <a:p>
            <a:pPr marL="389255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sz="2500" dirty="0">
                <a:solidFill>
                  <a:srgbClr val="00AF50"/>
                </a:solidFill>
                <a:latin typeface="Trebuchet MS"/>
                <a:cs typeface="Trebuchet MS"/>
              </a:rPr>
              <a:t>Rahul</a:t>
            </a:r>
            <a:r>
              <a:rPr sz="2500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Kumar</a:t>
            </a:r>
            <a:r>
              <a:rPr sz="2500" spc="-11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Yadav</a:t>
            </a:r>
            <a:endParaRPr sz="2500" dirty="0">
              <a:latin typeface="Trebuchet MS"/>
              <a:cs typeface="Trebuchet MS"/>
            </a:endParaRPr>
          </a:p>
          <a:p>
            <a:pPr marL="389255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Pratik</a:t>
            </a:r>
            <a:r>
              <a:rPr sz="2500" spc="-1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Rathod</a:t>
            </a:r>
            <a:endParaRPr sz="2500" dirty="0">
              <a:latin typeface="Trebuchet MS"/>
              <a:cs typeface="Trebuchet MS"/>
            </a:endParaRPr>
          </a:p>
          <a:p>
            <a:pPr marL="371475" indent="-358775">
              <a:lnSpc>
                <a:spcPct val="100000"/>
              </a:lnSpc>
              <a:buAutoNum type="arabicPeriod"/>
              <a:tabLst>
                <a:tab pos="371475" algn="l"/>
              </a:tabLst>
            </a:pPr>
            <a:r>
              <a:rPr sz="2500" dirty="0">
                <a:solidFill>
                  <a:srgbClr val="00AF50"/>
                </a:solidFill>
                <a:latin typeface="Trebuchet MS"/>
                <a:cs typeface="Trebuchet MS"/>
              </a:rPr>
              <a:t>Anan</a:t>
            </a:r>
            <a:r>
              <a:rPr sz="2500" spc="-5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00AF50"/>
                </a:solidFill>
                <a:latin typeface="Trebuchet MS"/>
                <a:cs typeface="Trebuchet MS"/>
              </a:rPr>
              <a:t>Singha</a:t>
            </a:r>
            <a:r>
              <a:rPr sz="2500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Gautam</a:t>
            </a:r>
            <a:endParaRPr sz="2500" dirty="0">
              <a:latin typeface="Trebuchet MS"/>
              <a:cs typeface="Trebuchet MS"/>
            </a:endParaRPr>
          </a:p>
          <a:p>
            <a:pPr marL="389255" indent="-376555">
              <a:lnSpc>
                <a:spcPct val="100000"/>
              </a:lnSpc>
              <a:buAutoNum type="arabicPeriod"/>
              <a:tabLst>
                <a:tab pos="389255" algn="l"/>
              </a:tabLst>
            </a:pP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Prashant</a:t>
            </a:r>
            <a:r>
              <a:rPr sz="2500" spc="-1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Trebuchet MS"/>
                <a:cs typeface="Trebuchet MS"/>
              </a:rPr>
              <a:t>Kushwaha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6783" y="0"/>
            <a:ext cx="4395216" cy="30800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7579"/>
            <a:ext cx="6761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Trebuchet MS"/>
                <a:cs typeface="Trebuchet MS"/>
              </a:rPr>
              <a:t>Feature</a:t>
            </a:r>
            <a:r>
              <a:rPr sz="5400" b="1" spc="-280" dirty="0">
                <a:latin typeface="Trebuchet MS"/>
                <a:cs typeface="Trebuchet MS"/>
              </a:rPr>
              <a:t> </a:t>
            </a:r>
            <a:r>
              <a:rPr sz="5400" b="1" spc="-10" dirty="0">
                <a:latin typeface="Trebuchet MS"/>
                <a:cs typeface="Trebuchet MS"/>
              </a:rPr>
              <a:t>Engineering: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06145"/>
            <a:ext cx="7506970" cy="414147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579120" indent="-566420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579120" algn="l"/>
              </a:tabLst>
            </a:pPr>
            <a:r>
              <a:rPr sz="3600" b="1" spc="-35" dirty="0">
                <a:solidFill>
                  <a:srgbClr val="404040"/>
                </a:solidFill>
                <a:latin typeface="Trebuchet MS"/>
                <a:cs typeface="Trebuchet MS"/>
              </a:rPr>
              <a:t>Treating</a:t>
            </a:r>
            <a:r>
              <a:rPr sz="3600" b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Trebuchet MS"/>
                <a:cs typeface="Trebuchet MS"/>
              </a:rPr>
              <a:t>outliers</a:t>
            </a:r>
            <a:endParaRPr sz="3600">
              <a:latin typeface="Trebuchet MS"/>
              <a:cs typeface="Trebuchet MS"/>
            </a:endParaRPr>
          </a:p>
          <a:p>
            <a:pPr marL="725805" indent="-713105">
              <a:lnSpc>
                <a:spcPct val="100000"/>
              </a:lnSpc>
              <a:spcBef>
                <a:spcPts val="2165"/>
              </a:spcBef>
              <a:buAutoNum type="arabicPeriod"/>
              <a:tabLst>
                <a:tab pos="725805" algn="l"/>
              </a:tabLst>
            </a:pPr>
            <a:r>
              <a:rPr sz="3600" b="1" dirty="0">
                <a:solidFill>
                  <a:srgbClr val="404040"/>
                </a:solidFill>
                <a:latin typeface="Trebuchet MS"/>
                <a:cs typeface="Trebuchet MS"/>
              </a:rPr>
              <a:t>Encoding</a:t>
            </a:r>
            <a:r>
              <a:rPr sz="3600" b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36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endParaRPr sz="3600">
              <a:latin typeface="Trebuchet MS"/>
              <a:cs typeface="Trebuchet MS"/>
            </a:endParaRPr>
          </a:p>
          <a:p>
            <a:pPr marL="586740" indent="-57404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586740" algn="l"/>
              </a:tabLst>
            </a:pPr>
            <a:r>
              <a:rPr sz="3600" b="1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36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Trebuchet MS"/>
                <a:cs typeface="Trebuchet MS"/>
              </a:rPr>
              <a:t>Coefficient</a:t>
            </a:r>
            <a:endParaRPr sz="3600">
              <a:latin typeface="Trebuchet MS"/>
              <a:cs typeface="Trebuchet MS"/>
            </a:endParaRPr>
          </a:p>
          <a:p>
            <a:pPr marL="586740" indent="-57404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586740" algn="l"/>
              </a:tabLst>
            </a:pPr>
            <a:r>
              <a:rPr sz="3600" b="1" dirty="0">
                <a:solidFill>
                  <a:srgbClr val="404040"/>
                </a:solidFill>
                <a:latin typeface="Trebuchet MS"/>
                <a:cs typeface="Trebuchet MS"/>
              </a:rPr>
              <a:t>Normalization</a:t>
            </a:r>
            <a:r>
              <a:rPr sz="3600" b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360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rgbClr val="404040"/>
                </a:solidFill>
                <a:latin typeface="Trebuchet MS"/>
                <a:cs typeface="Trebuchet MS"/>
              </a:rPr>
              <a:t>Target</a:t>
            </a:r>
            <a:r>
              <a:rPr sz="3600" b="1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endParaRPr sz="3600">
              <a:latin typeface="Trebuchet MS"/>
              <a:cs typeface="Trebuchet MS"/>
            </a:endParaRPr>
          </a:p>
          <a:p>
            <a:pPr marL="455930" indent="-443230">
              <a:lnSpc>
                <a:spcPct val="100000"/>
              </a:lnSpc>
              <a:spcBef>
                <a:spcPts val="2160"/>
              </a:spcBef>
              <a:buSzPct val="77777"/>
              <a:buAutoNum type="arabicPeriod"/>
              <a:tabLst>
                <a:tab pos="455930" algn="l"/>
              </a:tabLst>
            </a:pPr>
            <a:r>
              <a:rPr sz="3600" b="1" spc="-10" dirty="0">
                <a:solidFill>
                  <a:srgbClr val="404040"/>
                </a:solidFill>
                <a:latin typeface="Trebuchet MS"/>
                <a:cs typeface="Trebuchet MS"/>
              </a:rPr>
              <a:t>Feature</a:t>
            </a:r>
            <a:r>
              <a:rPr sz="3600" b="1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Trebuchet MS"/>
                <a:cs typeface="Trebuchet MS"/>
              </a:rPr>
              <a:t>Scaling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rebuchet MS"/>
                <a:cs typeface="Trebuchet MS"/>
              </a:rPr>
              <a:t>Model</a:t>
            </a:r>
            <a:r>
              <a:rPr sz="3600" b="1" spc="-95" dirty="0">
                <a:latin typeface="Trebuchet MS"/>
                <a:cs typeface="Trebuchet MS"/>
              </a:rPr>
              <a:t> </a:t>
            </a:r>
            <a:r>
              <a:rPr sz="3600" b="1" spc="-10" dirty="0">
                <a:latin typeface="Trebuchet MS"/>
                <a:cs typeface="Trebuchet MS"/>
              </a:rPr>
              <a:t>Building-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38758"/>
            <a:ext cx="12012930" cy="49809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382905">
              <a:lnSpc>
                <a:spcPct val="96900"/>
              </a:lnSpc>
              <a:spcBef>
                <a:spcPts val="190"/>
              </a:spcBef>
              <a:buAutoNum type="arabicPeriod"/>
              <a:tabLst>
                <a:tab pos="395605" algn="l"/>
              </a:tabLst>
            </a:pPr>
            <a:r>
              <a:rPr sz="2400" b="1" dirty="0">
                <a:latin typeface="Trebuchet MS"/>
                <a:cs typeface="Trebuchet MS"/>
              </a:rPr>
              <a:t>Linear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Regression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:</a:t>
            </a:r>
            <a:r>
              <a:rPr sz="2400" b="1" spc="-16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simple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yet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powerful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regression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algorithm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used</a:t>
            </a:r>
            <a:r>
              <a:rPr sz="2400" b="1" spc="-6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to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model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Trebuchet MS"/>
                <a:cs typeface="Trebuchet MS"/>
              </a:rPr>
              <a:t>the </a:t>
            </a:r>
            <a:r>
              <a:rPr sz="2400" b="1" dirty="0">
                <a:latin typeface="Trebuchet MS"/>
                <a:cs typeface="Trebuchet MS"/>
              </a:rPr>
              <a:t>relationship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between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independent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variables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rental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demand,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assuming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linear relationship.</a:t>
            </a:r>
            <a:endParaRPr sz="2400">
              <a:latin typeface="Trebuchet MS"/>
              <a:cs typeface="Trebuchet MS"/>
            </a:endParaRPr>
          </a:p>
          <a:p>
            <a:pPr marL="12700" marR="385445" indent="382905">
              <a:lnSpc>
                <a:spcPts val="2800"/>
              </a:lnSpc>
              <a:spcBef>
                <a:spcPts val="1875"/>
              </a:spcBef>
              <a:buAutoNum type="arabicPeriod"/>
              <a:tabLst>
                <a:tab pos="395605" algn="l"/>
              </a:tabLst>
            </a:pPr>
            <a:r>
              <a:rPr sz="2400" b="1" dirty="0">
                <a:latin typeface="Trebuchet MS"/>
                <a:cs typeface="Trebuchet MS"/>
              </a:rPr>
              <a:t>Decision</a:t>
            </a:r>
            <a:r>
              <a:rPr sz="2400" b="1" spc="-95" dirty="0">
                <a:latin typeface="Trebuchet MS"/>
                <a:cs typeface="Trebuchet MS"/>
              </a:rPr>
              <a:t> </a:t>
            </a:r>
            <a:r>
              <a:rPr sz="2400" b="1" spc="-20" dirty="0">
                <a:latin typeface="Trebuchet MS"/>
                <a:cs typeface="Trebuchet MS"/>
              </a:rPr>
              <a:t>Trees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: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Nonlinear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models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that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partition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the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feature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space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into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regions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make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predictions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based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on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the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majority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class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or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average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target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value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within </a:t>
            </a:r>
            <a:r>
              <a:rPr sz="2400" b="1" dirty="0">
                <a:latin typeface="Trebuchet MS"/>
                <a:cs typeface="Trebuchet MS"/>
              </a:rPr>
              <a:t>each</a:t>
            </a:r>
            <a:r>
              <a:rPr sz="2400" b="1" spc="-10" dirty="0">
                <a:latin typeface="Trebuchet MS"/>
                <a:cs typeface="Trebuchet MS"/>
              </a:rPr>
              <a:t> region.</a:t>
            </a:r>
            <a:endParaRPr sz="2400">
              <a:latin typeface="Trebuchet MS"/>
              <a:cs typeface="Trebuchet MS"/>
            </a:endParaRPr>
          </a:p>
          <a:p>
            <a:pPr marL="12700" marR="47625" indent="91440">
              <a:lnSpc>
                <a:spcPct val="96900"/>
              </a:lnSpc>
              <a:spcBef>
                <a:spcPts val="1720"/>
              </a:spcBef>
            </a:pPr>
            <a:r>
              <a:rPr sz="2400" b="1" dirty="0">
                <a:latin typeface="Trebuchet MS"/>
                <a:cs typeface="Trebuchet MS"/>
              </a:rPr>
              <a:t>3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.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Random</a:t>
            </a:r>
            <a:r>
              <a:rPr sz="2400" b="1" spc="-5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Forests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: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Ensemble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models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consisting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of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multiple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decision</a:t>
            </a:r>
            <a:r>
              <a:rPr sz="2400" b="1" spc="-5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trees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trained </a:t>
            </a:r>
            <a:r>
              <a:rPr sz="2400" b="1" dirty="0">
                <a:latin typeface="Trebuchet MS"/>
                <a:cs typeface="Trebuchet MS"/>
              </a:rPr>
              <a:t>on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random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subsets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of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data,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which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aggregate</a:t>
            </a:r>
            <a:r>
              <a:rPr sz="2400" b="1" spc="-5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predictions</a:t>
            </a:r>
            <a:r>
              <a:rPr sz="2400" b="1" spc="-5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to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improve </a:t>
            </a:r>
            <a:r>
              <a:rPr sz="2400" b="1" dirty="0">
                <a:latin typeface="Trebuchet MS"/>
                <a:cs typeface="Trebuchet MS"/>
              </a:rPr>
              <a:t>generalization</a:t>
            </a:r>
            <a:r>
              <a:rPr sz="2400" b="1" spc="-10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reduce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overfitting.</a:t>
            </a:r>
            <a:endParaRPr sz="2400">
              <a:latin typeface="Trebuchet MS"/>
              <a:cs typeface="Trebuchet MS"/>
            </a:endParaRPr>
          </a:p>
          <a:p>
            <a:pPr marL="12700" marR="242570">
              <a:lnSpc>
                <a:spcPct val="97100"/>
              </a:lnSpc>
              <a:spcBef>
                <a:spcPts val="1800"/>
              </a:spcBef>
            </a:pPr>
            <a:r>
              <a:rPr sz="2400" b="1" dirty="0">
                <a:latin typeface="Trebuchet MS"/>
                <a:cs typeface="Trebuchet MS"/>
              </a:rPr>
              <a:t>4.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Gradient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Boosting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(XGB)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: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Sequential</a:t>
            </a:r>
            <a:r>
              <a:rPr sz="2400" b="1" spc="-6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ensemble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models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that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build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multiple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-20" dirty="0">
                <a:latin typeface="Trebuchet MS"/>
                <a:cs typeface="Trebuchet MS"/>
              </a:rPr>
              <a:t>weak </a:t>
            </a:r>
            <a:r>
              <a:rPr sz="2400" b="1" dirty="0">
                <a:latin typeface="Trebuchet MS"/>
                <a:cs typeface="Trebuchet MS"/>
              </a:rPr>
              <a:t>learners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Trebuchet MS"/>
                <a:cs typeface="Trebuchet MS"/>
              </a:rPr>
              <a:t>iteratively,</a:t>
            </a:r>
            <a:r>
              <a:rPr sz="2400" b="1" spc="-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each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focusing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on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the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errors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of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its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20" dirty="0">
                <a:latin typeface="Trebuchet MS"/>
                <a:cs typeface="Trebuchet MS"/>
              </a:rPr>
              <a:t>predecessor,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resulting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in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a </a:t>
            </a:r>
            <a:r>
              <a:rPr sz="2400" b="1" dirty="0">
                <a:latin typeface="Trebuchet MS"/>
                <a:cs typeface="Trebuchet MS"/>
              </a:rPr>
              <a:t>strong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predictive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rebuchet MS"/>
                <a:cs typeface="Trebuchet MS"/>
              </a:rPr>
              <a:t>Model</a:t>
            </a:r>
            <a:r>
              <a:rPr sz="3600" b="1" spc="-95" dirty="0">
                <a:latin typeface="Trebuchet MS"/>
                <a:cs typeface="Trebuchet MS"/>
              </a:rPr>
              <a:t> </a:t>
            </a:r>
            <a:r>
              <a:rPr sz="3600" b="1" spc="-10" dirty="0">
                <a:latin typeface="Trebuchet MS"/>
                <a:cs typeface="Trebuchet MS"/>
              </a:rPr>
              <a:t>Evaluation-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17218"/>
            <a:ext cx="12023090" cy="52216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7150" indent="-342900">
              <a:lnSpc>
                <a:spcPts val="2380"/>
              </a:lnSpc>
              <a:spcBef>
                <a:spcPts val="39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final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stage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of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project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involved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deploying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trained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model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as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web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application </a:t>
            </a:r>
            <a:r>
              <a:rPr sz="2200" dirty="0">
                <a:latin typeface="Trebuchet MS"/>
                <a:cs typeface="Trebuchet MS"/>
              </a:rPr>
              <a:t>using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Flask.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deployed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application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provides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users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with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intuitive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interface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for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inputting </a:t>
            </a:r>
            <a:r>
              <a:rPr sz="2200" dirty="0">
                <a:latin typeface="Trebuchet MS"/>
                <a:cs typeface="Trebuchet MS"/>
              </a:rPr>
              <a:t>parameters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obtaining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predictions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for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bike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rental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demand.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Key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steps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deployment </a:t>
            </a:r>
            <a:r>
              <a:rPr sz="2200" dirty="0">
                <a:latin typeface="Trebuchet MS"/>
                <a:cs typeface="Trebuchet MS"/>
              </a:rPr>
              <a:t>process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included:</a:t>
            </a:r>
            <a:endParaRPr sz="2200">
              <a:latin typeface="Trebuchet MS"/>
              <a:cs typeface="Trebuchet MS"/>
            </a:endParaRPr>
          </a:p>
          <a:p>
            <a:pPr marL="355600" marR="260985" indent="-342900">
              <a:lnSpc>
                <a:spcPts val="238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dirty="0">
                <a:latin typeface="Trebuchet MS"/>
                <a:cs typeface="Trebuchet MS"/>
              </a:rPr>
              <a:t>Developing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user-</a:t>
            </a:r>
            <a:r>
              <a:rPr sz="2200" dirty="0">
                <a:latin typeface="Trebuchet MS"/>
                <a:cs typeface="Trebuchet MS"/>
              </a:rPr>
              <a:t>friendly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interface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for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users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interact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with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model,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allowing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them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to </a:t>
            </a:r>
            <a:r>
              <a:rPr sz="2200" dirty="0">
                <a:latin typeface="Trebuchet MS"/>
                <a:cs typeface="Trebuchet MS"/>
              </a:rPr>
              <a:t>input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relevant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parameters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such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as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date,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time,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weather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conditions.</a:t>
            </a:r>
            <a:endParaRPr sz="2200">
              <a:latin typeface="Trebuchet MS"/>
              <a:cs typeface="Trebuchet MS"/>
            </a:endParaRPr>
          </a:p>
          <a:p>
            <a:pPr marL="355600" marR="321310" indent="-342900">
              <a:lnSpc>
                <a:spcPts val="2380"/>
              </a:lnSpc>
              <a:spcBef>
                <a:spcPts val="98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dirty="0">
                <a:latin typeface="Trebuchet MS"/>
                <a:cs typeface="Trebuchet MS"/>
              </a:rPr>
              <a:t>Implementing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backend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functionality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process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inputs,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generate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predictions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using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the </a:t>
            </a:r>
            <a:r>
              <a:rPr sz="2200" dirty="0">
                <a:latin typeface="Trebuchet MS"/>
                <a:cs typeface="Trebuchet MS"/>
              </a:rPr>
              <a:t>trained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model,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display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results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clear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understandable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format.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1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dirty="0">
                <a:latin typeface="Trebuchet MS"/>
                <a:cs typeface="Trebuchet MS"/>
              </a:rPr>
              <a:t>Hosting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web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application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on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server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ensure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accessibility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scalability,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enabling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ts val="2510"/>
              </a:lnSpc>
            </a:pPr>
            <a:r>
              <a:rPr sz="2200" dirty="0">
                <a:latin typeface="Trebuchet MS"/>
                <a:cs typeface="Trebuchet MS"/>
              </a:rPr>
              <a:t>stakeholders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access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rental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demand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forecasts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from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anywhere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with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internet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connection.</a:t>
            </a:r>
            <a:endParaRPr sz="2200">
              <a:latin typeface="Trebuchet MS"/>
              <a:cs typeface="Trebuchet MS"/>
            </a:endParaRPr>
          </a:p>
          <a:p>
            <a:pPr marL="355600" marR="641985" indent="-342900">
              <a:lnSpc>
                <a:spcPts val="238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dirty="0">
                <a:latin typeface="Trebuchet MS"/>
                <a:cs typeface="Trebuchet MS"/>
              </a:rPr>
              <a:t>Conducting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thorough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testing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validation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ensure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reliability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accuracy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of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the </a:t>
            </a:r>
            <a:r>
              <a:rPr sz="2200" dirty="0">
                <a:latin typeface="Trebuchet MS"/>
                <a:cs typeface="Trebuchet MS"/>
              </a:rPr>
              <a:t>deployed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model,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providing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users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with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confidence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in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predictions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generated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by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application.</a:t>
            </a:r>
            <a:endParaRPr sz="2200">
              <a:latin typeface="Trebuchet MS"/>
              <a:cs typeface="Trebuchet MS"/>
            </a:endParaRPr>
          </a:p>
          <a:p>
            <a:pPr marL="355600" marR="5080" indent="-342900">
              <a:lnSpc>
                <a:spcPts val="2380"/>
              </a:lnSpc>
              <a:spcBef>
                <a:spcPts val="98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dirty="0">
                <a:latin typeface="Trebuchet MS"/>
                <a:cs typeface="Trebuchet MS"/>
              </a:rPr>
              <a:t>The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deployed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web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application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serves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as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valuable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tool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for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stakeholders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make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data-driven </a:t>
            </a:r>
            <a:r>
              <a:rPr sz="2200" dirty="0">
                <a:latin typeface="Trebuchet MS"/>
                <a:cs typeface="Trebuchet MS"/>
              </a:rPr>
              <a:t>decisions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optimize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bike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rental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operations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effectively.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72795"/>
            <a:ext cx="7170420" cy="48966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5273040"/>
            <a:ext cx="717042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594" cy="6858889"/>
            <a:chOff x="0" y="0"/>
            <a:chExt cx="12192594" cy="68588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075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334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3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843280" cy="5666740"/>
            </a:xfrm>
            <a:custGeom>
              <a:avLst/>
              <a:gdLst/>
              <a:ahLst/>
              <a:cxnLst/>
              <a:rect l="l" t="t" r="r" b="b"/>
              <a:pathLst>
                <a:path w="843280" h="5666740">
                  <a:moveTo>
                    <a:pt x="842772" y="0"/>
                  </a:moveTo>
                  <a:lnTo>
                    <a:pt x="0" y="0"/>
                  </a:lnTo>
                  <a:lnTo>
                    <a:pt x="0" y="5666232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2"/>
              <a:ext cx="12191999" cy="730999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5E7CB-9C52-F88B-424D-321D96F47C89}"/>
              </a:ext>
            </a:extLst>
          </p:cNvPr>
          <p:cNvSpPr/>
          <p:nvPr/>
        </p:nvSpPr>
        <p:spPr>
          <a:xfrm>
            <a:off x="0" y="2124670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4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374151"/>
                </a:solidFill>
                <a:latin typeface="Trebuchet MS"/>
                <a:cs typeface="Trebuchet MS"/>
              </a:rPr>
              <a:t>CONTENTS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410715"/>
            <a:ext cx="5730240" cy="48120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60000"/>
              <a:buAutoNum type="arabicPeriod"/>
              <a:tabLst>
                <a:tab pos="354965" algn="l"/>
              </a:tabLst>
            </a:pPr>
            <a:r>
              <a:rPr sz="3000" dirty="0">
                <a:latin typeface="Trebuchet MS"/>
                <a:cs typeface="Trebuchet MS"/>
              </a:rPr>
              <a:t>Business</a:t>
            </a:r>
            <a:r>
              <a:rPr sz="3000" spc="-10" dirty="0">
                <a:latin typeface="Trebuchet MS"/>
                <a:cs typeface="Trebuchet MS"/>
              </a:rPr>
              <a:t> Objective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60000"/>
              <a:buAutoNum type="arabicPeriod"/>
              <a:tabLst>
                <a:tab pos="354965" algn="l"/>
              </a:tabLst>
            </a:pP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Datasets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355"/>
              </a:spcBef>
              <a:buSzPct val="60000"/>
              <a:buAutoNum type="arabicPeriod"/>
              <a:tabLst>
                <a:tab pos="354965" algn="l"/>
              </a:tabLst>
            </a:pPr>
            <a:r>
              <a:rPr sz="3000" dirty="0">
                <a:latin typeface="Trebuchet MS"/>
                <a:cs typeface="Trebuchet MS"/>
              </a:rPr>
              <a:t>Exploratory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Data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Analysis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(EDA)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360"/>
              </a:spcBef>
              <a:buSzPct val="60000"/>
              <a:buAutoNum type="arabicPeriod"/>
              <a:tabLst>
                <a:tab pos="354965" algn="l"/>
              </a:tabLst>
            </a:pPr>
            <a:r>
              <a:rPr sz="3000" dirty="0">
                <a:latin typeface="Trebuchet MS"/>
                <a:cs typeface="Trebuchet MS"/>
              </a:rPr>
              <a:t>Data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Visualisation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365"/>
              </a:spcBef>
              <a:buSzPct val="60000"/>
              <a:buAutoNum type="arabicPeriod"/>
              <a:tabLst>
                <a:tab pos="354965" algn="l"/>
              </a:tabLst>
            </a:pPr>
            <a:r>
              <a:rPr sz="3000" dirty="0">
                <a:latin typeface="Trebuchet MS"/>
                <a:cs typeface="Trebuchet MS"/>
              </a:rPr>
              <a:t>Feature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Engineering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360"/>
              </a:spcBef>
              <a:buSzPct val="60000"/>
              <a:buAutoNum type="arabicPeriod"/>
              <a:tabLst>
                <a:tab pos="354965" algn="l"/>
              </a:tabLst>
            </a:pPr>
            <a:r>
              <a:rPr sz="3000" dirty="0">
                <a:latin typeface="Trebuchet MS"/>
                <a:cs typeface="Trebuchet MS"/>
              </a:rPr>
              <a:t>Model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Building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355"/>
              </a:spcBef>
              <a:buSzPct val="60000"/>
              <a:buAutoNum type="arabicPeriod"/>
              <a:tabLst>
                <a:tab pos="354965" algn="l"/>
              </a:tabLst>
            </a:pPr>
            <a:r>
              <a:rPr sz="3000" spc="-10" dirty="0">
                <a:latin typeface="Trebuchet MS"/>
                <a:cs typeface="Trebuchet MS"/>
              </a:rPr>
              <a:t>Deployment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370"/>
              </a:spcBef>
              <a:buSzPct val="60000"/>
              <a:buAutoNum type="arabicPeriod"/>
              <a:tabLst>
                <a:tab pos="354965" algn="l"/>
              </a:tabLst>
            </a:pPr>
            <a:r>
              <a:rPr sz="3000" spc="-10" dirty="0">
                <a:latin typeface="Trebuchet MS"/>
                <a:cs typeface="Trebuchet MS"/>
              </a:rPr>
              <a:t>Conclusion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5" dirty="0">
                <a:solidFill>
                  <a:srgbClr val="374151"/>
                </a:solidFill>
                <a:latin typeface="Trebuchet MS"/>
                <a:cs typeface="Trebuchet MS"/>
              </a:rPr>
              <a:t>BUSINESS</a:t>
            </a:r>
            <a:r>
              <a:rPr sz="4000" b="1" spc="-375" dirty="0">
                <a:solidFill>
                  <a:srgbClr val="374151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374151"/>
                </a:solidFill>
                <a:latin typeface="Trebuchet MS"/>
                <a:cs typeface="Trebuchet MS"/>
              </a:rPr>
              <a:t>OBJECTIVE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527" y="1455775"/>
            <a:ext cx="11828780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 algn="just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6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business</a:t>
            </a:r>
            <a:r>
              <a:rPr sz="3200" spc="6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objective</a:t>
            </a:r>
            <a:r>
              <a:rPr sz="3200" spc="6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6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6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bike</a:t>
            </a:r>
            <a:r>
              <a:rPr sz="3200" spc="6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rental</a:t>
            </a:r>
            <a:r>
              <a:rPr sz="3200" spc="6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sharing</a:t>
            </a:r>
            <a:r>
              <a:rPr sz="3200" spc="6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project</a:t>
            </a:r>
            <a:r>
              <a:rPr sz="3200" spc="6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65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to </a:t>
            </a:r>
            <a:r>
              <a:rPr sz="3200" dirty="0">
                <a:latin typeface="Trebuchet MS"/>
                <a:cs typeface="Trebuchet MS"/>
              </a:rPr>
              <a:t>establish</a:t>
            </a:r>
            <a:r>
              <a:rPr sz="3200" spc="640" dirty="0">
                <a:latin typeface="Trebuchet MS"/>
                <a:cs typeface="Trebuchet MS"/>
              </a:rPr>
              <a:t>  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635" dirty="0">
                <a:latin typeface="Trebuchet MS"/>
                <a:cs typeface="Trebuchet MS"/>
              </a:rPr>
              <a:t>   </a:t>
            </a:r>
            <a:r>
              <a:rPr sz="3200" dirty="0">
                <a:latin typeface="Trebuchet MS"/>
                <a:cs typeface="Trebuchet MS"/>
              </a:rPr>
              <a:t>convenient,</a:t>
            </a:r>
            <a:r>
              <a:rPr sz="3200" spc="635" dirty="0">
                <a:latin typeface="Trebuchet MS"/>
                <a:cs typeface="Trebuchet MS"/>
              </a:rPr>
              <a:t>   </a:t>
            </a:r>
            <a:r>
              <a:rPr sz="3200" dirty="0">
                <a:latin typeface="Trebuchet MS"/>
                <a:cs typeface="Trebuchet MS"/>
              </a:rPr>
              <a:t>sustainable,</a:t>
            </a:r>
            <a:r>
              <a:rPr sz="3200" spc="645" dirty="0">
                <a:latin typeface="Trebuchet MS"/>
                <a:cs typeface="Trebuchet MS"/>
              </a:rPr>
              <a:t>  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635" dirty="0">
                <a:latin typeface="Trebuchet MS"/>
                <a:cs typeface="Trebuchet MS"/>
              </a:rPr>
              <a:t>   </a:t>
            </a:r>
            <a:r>
              <a:rPr sz="3200" spc="-10" dirty="0">
                <a:latin typeface="Trebuchet MS"/>
                <a:cs typeface="Trebuchet MS"/>
              </a:rPr>
              <a:t>profitable </a:t>
            </a:r>
            <a:r>
              <a:rPr sz="3200" dirty="0">
                <a:latin typeface="Trebuchet MS"/>
                <a:cs typeface="Trebuchet MS"/>
              </a:rPr>
              <a:t>transportation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solution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by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efficiently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managing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bike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availability, </a:t>
            </a:r>
            <a:r>
              <a:rPr sz="3200" dirty="0">
                <a:latin typeface="Trebuchet MS"/>
                <a:cs typeface="Trebuchet MS"/>
              </a:rPr>
              <a:t>optimizing</a:t>
            </a:r>
            <a:r>
              <a:rPr sz="3200" spc="2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pricing</a:t>
            </a:r>
            <a:r>
              <a:rPr sz="3200" spc="2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strategies,</a:t>
            </a:r>
            <a:r>
              <a:rPr sz="3200" spc="229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enhancing</a:t>
            </a:r>
            <a:r>
              <a:rPr sz="3200" spc="2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operational</a:t>
            </a:r>
            <a:r>
              <a:rPr sz="3200" spc="21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processes, </a:t>
            </a:r>
            <a:r>
              <a:rPr sz="3200" dirty="0">
                <a:latin typeface="Trebuchet MS"/>
                <a:cs typeface="Trebuchet MS"/>
              </a:rPr>
              <a:t>ensuring</a:t>
            </a:r>
            <a:r>
              <a:rPr sz="3200" spc="3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user</a:t>
            </a:r>
            <a:r>
              <a:rPr sz="3200" spc="3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satisfaction,</a:t>
            </a:r>
            <a:r>
              <a:rPr sz="3200" spc="3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3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fostering</a:t>
            </a:r>
            <a:r>
              <a:rPr sz="3200" spc="3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growth</a:t>
            </a:r>
            <a:r>
              <a:rPr sz="3200" spc="4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through</a:t>
            </a:r>
            <a:r>
              <a:rPr sz="3200" spc="3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data- </a:t>
            </a:r>
            <a:r>
              <a:rPr sz="3200" dirty="0">
                <a:latin typeface="Trebuchet MS"/>
                <a:cs typeface="Trebuchet MS"/>
              </a:rPr>
              <a:t>driven</a:t>
            </a:r>
            <a:r>
              <a:rPr sz="3200" spc="7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insights</a:t>
            </a:r>
            <a:r>
              <a:rPr sz="3200" spc="6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6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strategic</a:t>
            </a:r>
            <a:r>
              <a:rPr sz="3200" spc="7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initiatives,</a:t>
            </a:r>
            <a:r>
              <a:rPr sz="3200" spc="6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ultimately</a:t>
            </a:r>
            <a:r>
              <a:rPr sz="3200" spc="6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aiming</a:t>
            </a:r>
            <a:r>
              <a:rPr sz="3200" spc="69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to </a:t>
            </a:r>
            <a:r>
              <a:rPr sz="3200" dirty="0">
                <a:latin typeface="Trebuchet MS"/>
                <a:cs typeface="Trebuchet MS"/>
              </a:rPr>
              <a:t>reduce</a:t>
            </a:r>
            <a:r>
              <a:rPr sz="3200" spc="22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carbon</a:t>
            </a:r>
            <a:r>
              <a:rPr sz="3200" spc="22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emissions,</a:t>
            </a:r>
            <a:r>
              <a:rPr sz="3200" spc="21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alleviate</a:t>
            </a:r>
            <a:r>
              <a:rPr sz="3200" spc="229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traffic</a:t>
            </a:r>
            <a:r>
              <a:rPr sz="3200" spc="229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congestion,</a:t>
            </a:r>
            <a:r>
              <a:rPr sz="3200" spc="220" dirty="0">
                <a:latin typeface="Trebuchet MS"/>
                <a:cs typeface="Trebuchet MS"/>
              </a:rPr>
              <a:t>  </a:t>
            </a:r>
            <a:r>
              <a:rPr sz="3200" spc="-25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provide</a:t>
            </a:r>
            <a:r>
              <a:rPr sz="3200" spc="3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accessible</a:t>
            </a:r>
            <a:r>
              <a:rPr sz="3200" spc="5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mobility</a:t>
            </a:r>
            <a:r>
              <a:rPr sz="3200" spc="4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options</a:t>
            </a:r>
            <a:r>
              <a:rPr sz="3200" spc="3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3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urban</a:t>
            </a:r>
            <a:r>
              <a:rPr sz="3200" spc="3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45" dirty="0">
                <a:latin typeface="Trebuchet MS"/>
                <a:cs typeface="Trebuchet MS"/>
              </a:rPr>
              <a:t>  </a:t>
            </a:r>
            <a:r>
              <a:rPr sz="3200" spc="-10" dirty="0">
                <a:latin typeface="Trebuchet MS"/>
                <a:cs typeface="Trebuchet MS"/>
              </a:rPr>
              <a:t>suburban communities.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032"/>
            <a:ext cx="232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74151"/>
                </a:solidFill>
                <a:latin typeface="Trebuchet MS"/>
                <a:cs typeface="Trebuchet MS"/>
              </a:rPr>
              <a:t>ABOUT</a:t>
            </a:r>
            <a:r>
              <a:rPr sz="2400" b="1" spc="-70" dirty="0">
                <a:solidFill>
                  <a:srgbClr val="374151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374151"/>
                </a:solidFill>
                <a:latin typeface="Trebuchet MS"/>
                <a:cs typeface="Trebuchet MS"/>
              </a:rPr>
              <a:t>DATASET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82294"/>
            <a:ext cx="1176210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sz="1900" spc="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0D0D0D"/>
                </a:solidFill>
                <a:latin typeface="Trebuchet MS"/>
                <a:cs typeface="Trebuchet MS"/>
              </a:rPr>
              <a:t>dataset</a:t>
            </a:r>
            <a:r>
              <a:rPr sz="1900" spc="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0D0D0D"/>
                </a:solidFill>
                <a:latin typeface="Trebuchet MS"/>
                <a:cs typeface="Trebuchet MS"/>
              </a:rPr>
              <a:t>contains</a:t>
            </a:r>
            <a:r>
              <a:rPr sz="1900" spc="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0D0D0D"/>
                </a:solidFill>
                <a:latin typeface="Trebuchet MS"/>
                <a:cs typeface="Trebuchet MS"/>
              </a:rPr>
              <a:t>features:</a:t>
            </a:r>
            <a:r>
              <a:rPr sz="1900" spc="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dteday,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season,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yr,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mnth,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hr,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holiday,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weekday,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workingday,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weathersit,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temp, </a:t>
            </a:r>
            <a:r>
              <a:rPr sz="1900" spc="-20" dirty="0">
                <a:latin typeface="Trebuchet MS"/>
                <a:cs typeface="Trebuchet MS"/>
              </a:rPr>
              <a:t>atemp,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hum,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windspeed,</a:t>
            </a:r>
            <a:r>
              <a:rPr sz="1900" spc="-9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casual,</a:t>
            </a:r>
            <a:r>
              <a:rPr sz="1900" spc="-9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registered,</a:t>
            </a:r>
            <a:r>
              <a:rPr sz="1900" spc="-10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cnt.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4" y="3873246"/>
            <a:ext cx="39103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Whether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it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 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working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day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not </a:t>
            </a:r>
            <a:r>
              <a:rPr sz="2000" dirty="0">
                <a:latin typeface="Trebuchet MS"/>
                <a:cs typeface="Trebuchet MS"/>
              </a:rPr>
              <a:t>Weather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situation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433906"/>
            <a:ext cx="8518525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indent="-5327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621665" algn="l"/>
                <a:tab pos="1993900" algn="l"/>
              </a:tabLst>
            </a:pPr>
            <a:r>
              <a:rPr sz="2000" dirty="0">
                <a:latin typeface="Trebuchet MS"/>
                <a:cs typeface="Trebuchet MS"/>
              </a:rPr>
              <a:t>Instant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	Index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number</a:t>
            </a:r>
            <a:endParaRPr sz="2000">
              <a:latin typeface="Trebuchet MS"/>
              <a:cs typeface="Trebuchet MS"/>
            </a:endParaRPr>
          </a:p>
          <a:p>
            <a:pPr marL="621665" indent="-5327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dirty="0">
                <a:latin typeface="Trebuchet MS"/>
                <a:cs typeface="Trebuchet MS"/>
              </a:rPr>
              <a:t>Dteday</a:t>
            </a:r>
            <a:r>
              <a:rPr sz="2000" spc="3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(Format: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YYYY-</a:t>
            </a:r>
            <a:r>
              <a:rPr sz="2000" spc="-30" dirty="0">
                <a:latin typeface="Trebuchet MS"/>
                <a:cs typeface="Trebuchet MS"/>
              </a:rPr>
              <a:t>MM-</a:t>
            </a:r>
            <a:r>
              <a:rPr sz="2000" spc="-25" dirty="0">
                <a:latin typeface="Trebuchet MS"/>
                <a:cs typeface="Trebuchet MS"/>
              </a:rPr>
              <a:t>DD)</a:t>
            </a:r>
            <a:endParaRPr sz="2000">
              <a:latin typeface="Trebuchet MS"/>
              <a:cs typeface="Trebuchet MS"/>
            </a:endParaRPr>
          </a:p>
          <a:p>
            <a:pPr marL="621665" indent="-5327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spc="-10" dirty="0">
                <a:latin typeface="Trebuchet MS"/>
                <a:cs typeface="Trebuchet MS"/>
              </a:rPr>
              <a:t>Season-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Season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  <a:p>
            <a:pPr marL="621665" indent="-5327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dirty="0">
                <a:latin typeface="Trebuchet MS"/>
                <a:cs typeface="Trebuchet MS"/>
              </a:rPr>
              <a:t>Yr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-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Year</a:t>
            </a:r>
            <a:endParaRPr sz="2000">
              <a:latin typeface="Trebuchet MS"/>
              <a:cs typeface="Trebuchet MS"/>
            </a:endParaRPr>
          </a:p>
          <a:p>
            <a:pPr marL="621665" indent="-5327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dirty="0">
                <a:latin typeface="Trebuchet MS"/>
                <a:cs typeface="Trebuchet MS"/>
              </a:rPr>
              <a:t>Month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Month</a:t>
            </a:r>
            <a:r>
              <a:rPr sz="2000" spc="-20" dirty="0">
                <a:latin typeface="Trebuchet MS"/>
                <a:cs typeface="Trebuchet MS"/>
              </a:rPr>
              <a:t> (1-</a:t>
            </a:r>
            <a:r>
              <a:rPr sz="2000" spc="-10" dirty="0">
                <a:latin typeface="Trebuchet MS"/>
                <a:cs typeface="Trebuchet MS"/>
              </a:rPr>
              <a:t>12)(Jan-</a:t>
            </a:r>
            <a:r>
              <a:rPr sz="2000" spc="-20" dirty="0">
                <a:latin typeface="Trebuchet MS"/>
                <a:cs typeface="Trebuchet MS"/>
              </a:rPr>
              <a:t>Dec)</a:t>
            </a:r>
            <a:endParaRPr sz="2000">
              <a:latin typeface="Trebuchet MS"/>
              <a:cs typeface="Trebuchet MS"/>
            </a:endParaRPr>
          </a:p>
          <a:p>
            <a:pPr marL="621665" indent="-532765">
              <a:lnSpc>
                <a:spcPct val="100000"/>
              </a:lnSpc>
              <a:buAutoNum type="arabicPeriod"/>
              <a:tabLst>
                <a:tab pos="621665" algn="l"/>
                <a:tab pos="1079500" algn="l"/>
              </a:tabLst>
            </a:pPr>
            <a:r>
              <a:rPr sz="2000" spc="-25" dirty="0">
                <a:latin typeface="Trebuchet MS"/>
                <a:cs typeface="Trebuchet MS"/>
              </a:rPr>
              <a:t>Hr</a:t>
            </a:r>
            <a:r>
              <a:rPr sz="2000" dirty="0">
                <a:latin typeface="Trebuchet MS"/>
                <a:cs typeface="Trebuchet MS"/>
              </a:rPr>
              <a:t>	-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Hour(0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23)</a:t>
            </a:r>
            <a:endParaRPr sz="2000">
              <a:latin typeface="Trebuchet MS"/>
              <a:cs typeface="Trebuchet MS"/>
            </a:endParaRPr>
          </a:p>
          <a:p>
            <a:pPr marL="621665" indent="-5327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1665" algn="l"/>
              </a:tabLst>
            </a:pPr>
            <a:r>
              <a:rPr sz="2000" dirty="0">
                <a:latin typeface="Trebuchet MS"/>
                <a:cs typeface="Trebuchet MS"/>
              </a:rPr>
              <a:t>Holiday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Whether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holiday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there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not</a:t>
            </a:r>
            <a:endParaRPr sz="2000">
              <a:latin typeface="Trebuchet MS"/>
              <a:cs typeface="Trebuchet MS"/>
            </a:endParaRPr>
          </a:p>
          <a:p>
            <a:pPr marL="621665" indent="-5327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dirty="0">
                <a:latin typeface="Trebuchet MS"/>
                <a:cs typeface="Trebuchet MS"/>
              </a:rPr>
              <a:t>Weekday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week</a:t>
            </a:r>
            <a:endParaRPr sz="2000">
              <a:latin typeface="Trebuchet MS"/>
              <a:cs typeface="Trebuchet MS"/>
            </a:endParaRPr>
          </a:p>
          <a:p>
            <a:pPr marL="621665" indent="-5327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spc="-10" dirty="0">
                <a:latin typeface="Trebuchet MS"/>
                <a:cs typeface="Trebuchet MS"/>
              </a:rPr>
              <a:t>Workingday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-</a:t>
            </a:r>
            <a:endParaRPr sz="2000">
              <a:latin typeface="Trebuchet MS"/>
              <a:cs typeface="Trebuchet MS"/>
            </a:endParaRPr>
          </a:p>
          <a:p>
            <a:pPr marL="621665" indent="-6089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spc="-10" dirty="0">
                <a:latin typeface="Trebuchet MS"/>
                <a:cs typeface="Trebuchet MS"/>
              </a:rPr>
              <a:t>Weathersit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-</a:t>
            </a:r>
            <a:endParaRPr sz="2000">
              <a:latin typeface="Trebuchet MS"/>
              <a:cs typeface="Trebuchet MS"/>
            </a:endParaRPr>
          </a:p>
          <a:p>
            <a:pPr marL="621665" indent="-608965">
              <a:lnSpc>
                <a:spcPct val="100000"/>
              </a:lnSpc>
              <a:buAutoNum type="arabicPeriod"/>
              <a:tabLst>
                <a:tab pos="621665" algn="l"/>
                <a:tab pos="1536700" algn="l"/>
              </a:tabLst>
            </a:pPr>
            <a:r>
              <a:rPr sz="2000" spc="-50" dirty="0">
                <a:latin typeface="Trebuchet MS"/>
                <a:cs typeface="Trebuchet MS"/>
              </a:rPr>
              <a:t>Temp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	Normalized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temperature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Celsius</a:t>
            </a:r>
            <a:endParaRPr sz="2000">
              <a:latin typeface="Trebuchet MS"/>
              <a:cs typeface="Trebuchet MS"/>
            </a:endParaRPr>
          </a:p>
          <a:p>
            <a:pPr marL="621665" indent="-6089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dirty="0">
                <a:latin typeface="Trebuchet MS"/>
                <a:cs typeface="Trebuchet MS"/>
              </a:rPr>
              <a:t>Atemp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Normalized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feeling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temperature</a:t>
            </a:r>
            <a:endParaRPr sz="2000">
              <a:latin typeface="Trebuchet MS"/>
              <a:cs typeface="Trebuchet MS"/>
            </a:endParaRPr>
          </a:p>
          <a:p>
            <a:pPr marL="621665" indent="-608965">
              <a:lnSpc>
                <a:spcPct val="100000"/>
              </a:lnSpc>
              <a:buAutoNum type="arabicPeriod"/>
              <a:tabLst>
                <a:tab pos="621665" algn="l"/>
                <a:tab pos="1536700" algn="l"/>
              </a:tabLst>
            </a:pPr>
            <a:r>
              <a:rPr sz="2000" dirty="0">
                <a:latin typeface="Trebuchet MS"/>
                <a:cs typeface="Trebuchet MS"/>
              </a:rPr>
              <a:t>Hum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	Normalized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humidity.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divided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100</a:t>
            </a:r>
            <a:endParaRPr sz="2000">
              <a:latin typeface="Trebuchet MS"/>
              <a:cs typeface="Trebuchet MS"/>
            </a:endParaRPr>
          </a:p>
          <a:p>
            <a:pPr marL="621665" indent="-608965">
              <a:lnSpc>
                <a:spcPct val="100000"/>
              </a:lnSpc>
              <a:buAutoNum type="arabicPeriod"/>
              <a:tabLst>
                <a:tab pos="621665" algn="l"/>
                <a:tab pos="2451100" algn="l"/>
              </a:tabLst>
            </a:pPr>
            <a:r>
              <a:rPr sz="2000" dirty="0">
                <a:latin typeface="Trebuchet MS"/>
                <a:cs typeface="Trebuchet MS"/>
              </a:rPr>
              <a:t>Windspeed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	Normalized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Wind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speed.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divided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67</a:t>
            </a:r>
            <a:endParaRPr sz="2000">
              <a:latin typeface="Trebuchet MS"/>
              <a:cs typeface="Trebuchet MS"/>
            </a:endParaRPr>
          </a:p>
          <a:p>
            <a:pPr marL="621665" indent="-6089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dirty="0">
                <a:latin typeface="Trebuchet MS"/>
                <a:cs typeface="Trebuchet MS"/>
              </a:rPr>
              <a:t>Casual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Count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casual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621665" indent="-608965">
              <a:lnSpc>
                <a:spcPct val="100000"/>
              </a:lnSpc>
              <a:buAutoNum type="arabicPeriod"/>
              <a:tabLst>
                <a:tab pos="621665" algn="l"/>
              </a:tabLst>
            </a:pPr>
            <a:r>
              <a:rPr sz="2000" spc="-10" dirty="0">
                <a:latin typeface="Trebuchet MS"/>
                <a:cs typeface="Trebuchet MS"/>
              </a:rPr>
              <a:t>Registered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-Number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registered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621665" indent="-6089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1665" algn="l"/>
              </a:tabLst>
            </a:pPr>
            <a:r>
              <a:rPr sz="2000" dirty="0">
                <a:latin typeface="Trebuchet MS"/>
                <a:cs typeface="Trebuchet MS"/>
              </a:rPr>
              <a:t>Cnt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Count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total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rental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biked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including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both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casual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registered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5879"/>
            <a:ext cx="5925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000000"/>
                </a:solidFill>
                <a:latin typeface="Trebuchet MS"/>
                <a:cs typeface="Trebuchet MS"/>
              </a:rPr>
              <a:t>EXPLORATORY</a:t>
            </a:r>
            <a:r>
              <a:rPr sz="2800" b="1" spc="-1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155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2800" b="1" spc="-3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000000"/>
                </a:solidFill>
                <a:latin typeface="Trebuchet MS"/>
                <a:cs typeface="Trebuchet MS"/>
              </a:rPr>
              <a:t>ANALYSIS</a:t>
            </a:r>
            <a:r>
              <a:rPr sz="2800" b="1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Trebuchet MS"/>
                <a:cs typeface="Trebuchet MS"/>
              </a:rPr>
              <a:t>(EDA)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847" y="673100"/>
            <a:ext cx="11791950" cy="602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5080" indent="-1270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7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exploratory</a:t>
            </a:r>
            <a:r>
              <a:rPr sz="2400" spc="8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7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analysis</a:t>
            </a:r>
            <a:r>
              <a:rPr sz="2400" spc="8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(EDA)</a:t>
            </a:r>
            <a:r>
              <a:rPr sz="2400" spc="7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phase</a:t>
            </a:r>
            <a:r>
              <a:rPr sz="2400" spc="8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involved</a:t>
            </a:r>
            <a:r>
              <a:rPr sz="2400" spc="7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thorough</a:t>
            </a:r>
            <a:r>
              <a:rPr sz="2400" spc="8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examination</a:t>
            </a:r>
            <a:r>
              <a:rPr sz="2400" spc="75" dirty="0">
                <a:latin typeface="Trebuchet MS"/>
                <a:cs typeface="Trebuchet MS"/>
              </a:rPr>
              <a:t>  </a:t>
            </a:r>
            <a:r>
              <a:rPr sz="2400" spc="-2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exploration</a:t>
            </a:r>
            <a:r>
              <a:rPr sz="2400" spc="2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2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2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dataset</a:t>
            </a:r>
            <a:r>
              <a:rPr sz="2400" spc="2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25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gain</a:t>
            </a:r>
            <a:r>
              <a:rPr sz="2400" spc="2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insights</a:t>
            </a:r>
            <a:r>
              <a:rPr sz="2400" spc="2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2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understand</a:t>
            </a:r>
            <a:r>
              <a:rPr sz="2400" spc="2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its</a:t>
            </a:r>
            <a:r>
              <a:rPr sz="2400" spc="2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characteristics.</a:t>
            </a:r>
            <a:r>
              <a:rPr sz="2400" spc="26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Key </a:t>
            </a:r>
            <a:r>
              <a:rPr sz="2400" dirty="0">
                <a:latin typeface="Trebuchet MS"/>
                <a:cs typeface="Trebuchet MS"/>
              </a:rPr>
              <a:t>steps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EDA</a:t>
            </a:r>
            <a:r>
              <a:rPr sz="2400" spc="5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process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included:</a:t>
            </a:r>
            <a:endParaRPr sz="2400">
              <a:latin typeface="Trebuchet MS"/>
              <a:cs typeface="Trebuchet MS"/>
            </a:endParaRPr>
          </a:p>
          <a:p>
            <a:pPr marL="139065" marR="5715" indent="-127000" algn="just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AutoNum type="arabicPeriod"/>
              <a:tabLst>
                <a:tab pos="139065" algn="l"/>
                <a:tab pos="511175" algn="l"/>
              </a:tabLst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	Summary</a:t>
            </a:r>
            <a:r>
              <a:rPr sz="2400" spc="140" dirty="0">
                <a:solidFill>
                  <a:srgbClr val="00AF50"/>
                </a:solidFill>
                <a:latin typeface="Trebuchet MS"/>
                <a:cs typeface="Trebuchet MS"/>
              </a:rPr>
              <a:t> 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Statistics:</a:t>
            </a:r>
            <a:r>
              <a:rPr sz="2400" spc="145" dirty="0">
                <a:solidFill>
                  <a:srgbClr val="00AF50"/>
                </a:solidFill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Calculating</a:t>
            </a:r>
            <a:r>
              <a:rPr sz="2400" spc="14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summary</a:t>
            </a:r>
            <a:r>
              <a:rPr sz="2400" spc="14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statistics</a:t>
            </a:r>
            <a:r>
              <a:rPr sz="2400" spc="14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such</a:t>
            </a:r>
            <a:r>
              <a:rPr sz="2400" spc="14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as</a:t>
            </a:r>
            <a:r>
              <a:rPr sz="2400" spc="14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mean,</a:t>
            </a:r>
            <a:r>
              <a:rPr sz="2400" spc="140" dirty="0">
                <a:latin typeface="Trebuchet MS"/>
                <a:cs typeface="Trebuchet MS"/>
              </a:rPr>
              <a:t>  </a:t>
            </a:r>
            <a:r>
              <a:rPr sz="2400" spc="-10" dirty="0">
                <a:latin typeface="Trebuchet MS"/>
                <a:cs typeface="Trebuchet MS"/>
              </a:rPr>
              <a:t>median, </a:t>
            </a:r>
            <a:r>
              <a:rPr sz="2400" dirty="0">
                <a:latin typeface="Trebuchet MS"/>
                <a:cs typeface="Trebuchet MS"/>
              </a:rPr>
              <a:t>standard</a:t>
            </a:r>
            <a:r>
              <a:rPr sz="2400" spc="3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deviation,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quartiles</a:t>
            </a:r>
            <a:r>
              <a:rPr sz="2400" spc="3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3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describe</a:t>
            </a:r>
            <a:r>
              <a:rPr sz="2400" spc="3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central</a:t>
            </a:r>
            <a:r>
              <a:rPr sz="2400" spc="3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tendency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spread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of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139065" marR="5080" indent="-127000" algn="just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AutoNum type="arabicPeriod"/>
              <a:tabLst>
                <a:tab pos="139065" algn="l"/>
                <a:tab pos="446405" algn="l"/>
              </a:tabLst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	Visualization:</a:t>
            </a:r>
            <a:r>
              <a:rPr sz="2400" spc="48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Creating</a:t>
            </a:r>
            <a:r>
              <a:rPr sz="2400" spc="4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visualizations</a:t>
            </a:r>
            <a:r>
              <a:rPr sz="2400" spc="4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such</a:t>
            </a:r>
            <a:r>
              <a:rPr sz="2400" spc="4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as</a:t>
            </a:r>
            <a:r>
              <a:rPr sz="2400" spc="4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histograms,</a:t>
            </a:r>
            <a:r>
              <a:rPr sz="2400" spc="4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boxplots,</a:t>
            </a:r>
            <a:r>
              <a:rPr sz="2400" spc="4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4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scatter </a:t>
            </a:r>
            <a:r>
              <a:rPr sz="2400" dirty="0">
                <a:latin typeface="Trebuchet MS"/>
                <a:cs typeface="Trebuchet MS"/>
              </a:rPr>
              <a:t>plots</a:t>
            </a:r>
            <a:r>
              <a:rPr sz="2400" spc="-2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2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visualize</a:t>
            </a:r>
            <a:r>
              <a:rPr sz="2400" spc="-1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1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distributions</a:t>
            </a:r>
            <a:r>
              <a:rPr sz="2400" spc="-1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1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variables,</a:t>
            </a:r>
            <a:r>
              <a:rPr sz="2400" spc="-1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identify</a:t>
            </a:r>
            <a:r>
              <a:rPr sz="2400" spc="-1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patterns,</a:t>
            </a:r>
            <a:r>
              <a:rPr sz="2400" spc="-1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0" dirty="0">
                <a:latin typeface="Trebuchet MS"/>
                <a:cs typeface="Trebuchet MS"/>
              </a:rPr>
              <a:t>  explore </a:t>
            </a:r>
            <a:r>
              <a:rPr sz="2400" dirty="0">
                <a:latin typeface="Trebuchet MS"/>
                <a:cs typeface="Trebuchet MS"/>
              </a:rPr>
              <a:t>relationships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between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features.</a:t>
            </a:r>
            <a:endParaRPr sz="2400">
              <a:latin typeface="Trebuchet MS"/>
              <a:cs typeface="Trebuchet MS"/>
            </a:endParaRPr>
          </a:p>
          <a:p>
            <a:pPr marL="139065" marR="6350" indent="-12700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AutoNum type="arabicPeriod"/>
              <a:tabLst>
                <a:tab pos="139065" algn="l"/>
                <a:tab pos="387350" algn="l"/>
              </a:tabLst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	Data</a:t>
            </a:r>
            <a:r>
              <a:rPr sz="2400" spc="2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Cleaning:</a:t>
            </a:r>
            <a:r>
              <a:rPr sz="2400" spc="1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Handling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missing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values,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outliers,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inconsistencies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through </a:t>
            </a:r>
            <a:r>
              <a:rPr sz="2400" dirty="0">
                <a:latin typeface="Trebuchet MS"/>
                <a:cs typeface="Trebuchet MS"/>
              </a:rPr>
              <a:t>techniques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such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imputation,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removal,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transformation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ensure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quality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integrity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139065" marR="5080" indent="-35560" algn="just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AutoNum type="arabicPeriod"/>
              <a:tabLst>
                <a:tab pos="139065" algn="l"/>
                <a:tab pos="478790" algn="l"/>
              </a:tabLst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	Feature</a:t>
            </a:r>
            <a:r>
              <a:rPr sz="2400" spc="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Identification: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Identifying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relevant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features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potential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predictors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that </a:t>
            </a:r>
            <a:r>
              <a:rPr sz="2400" dirty="0">
                <a:latin typeface="Trebuchet MS"/>
                <a:cs typeface="Trebuchet MS"/>
              </a:rPr>
              <a:t>may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influence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bike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rental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demand,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including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temporal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factors,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weather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conditions,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other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contextual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variables.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0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3600" b="1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Trebuchet MS"/>
                <a:cs typeface="Trebuchet MS"/>
              </a:rPr>
              <a:t>Visualization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69263"/>
            <a:ext cx="11932920" cy="536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24865">
              <a:lnSpc>
                <a:spcPct val="107000"/>
              </a:lnSpc>
              <a:spcBef>
                <a:spcPts val="90"/>
              </a:spcBef>
            </a:pPr>
            <a:r>
              <a:rPr sz="2800" dirty="0">
                <a:latin typeface="Trebuchet MS"/>
                <a:cs typeface="Trebuchet MS"/>
              </a:rPr>
              <a:t>Data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visualization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played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crucial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role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uncovering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patterns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and </a:t>
            </a:r>
            <a:r>
              <a:rPr sz="2800" dirty="0">
                <a:latin typeface="Trebuchet MS"/>
                <a:cs typeface="Trebuchet MS"/>
              </a:rPr>
              <a:t>relationships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within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dataset.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Visualization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techniques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used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this </a:t>
            </a:r>
            <a:r>
              <a:rPr sz="2800" dirty="0">
                <a:latin typeface="Trebuchet MS"/>
                <a:cs typeface="Trebuchet MS"/>
              </a:rPr>
              <a:t>project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included: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5080" indent="358140">
              <a:lnSpc>
                <a:spcPct val="107100"/>
              </a:lnSpc>
              <a:buAutoNum type="arabicPeriod"/>
              <a:tabLst>
                <a:tab pos="370840" algn="l"/>
              </a:tabLst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Time</a:t>
            </a:r>
            <a:r>
              <a:rPr sz="2400" spc="-8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Series</a:t>
            </a:r>
            <a:r>
              <a:rPr sz="2400" spc="-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Plots</a:t>
            </a:r>
            <a:r>
              <a:rPr sz="2400" spc="-7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:</a:t>
            </a:r>
            <a:r>
              <a:rPr sz="2400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Visualizing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trends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seasonality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bike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rental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over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time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understand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temporal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patterns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identify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recurring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cycles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or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trends.</a:t>
            </a:r>
            <a:endParaRPr sz="2400">
              <a:latin typeface="Trebuchet MS"/>
              <a:cs typeface="Trebuchet MS"/>
            </a:endParaRPr>
          </a:p>
          <a:p>
            <a:pPr marL="12700" marR="426084" indent="365125">
              <a:lnSpc>
                <a:spcPct val="107200"/>
              </a:lnSpc>
              <a:spcBef>
                <a:spcPts val="790"/>
              </a:spcBef>
              <a:buAutoNum type="arabicPeriod"/>
              <a:tabLst>
                <a:tab pos="377825" algn="l"/>
              </a:tabLst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Bar</a:t>
            </a:r>
            <a:r>
              <a:rPr sz="2400" spc="-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Plots</a:t>
            </a:r>
            <a:r>
              <a:rPr sz="2400" spc="-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:</a:t>
            </a:r>
            <a:r>
              <a:rPr sz="2400" spc="-6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Comparing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rental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across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different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categorical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variables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such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as </a:t>
            </a:r>
            <a:r>
              <a:rPr sz="2400" dirty="0">
                <a:latin typeface="Trebuchet MS"/>
                <a:cs typeface="Trebuchet MS"/>
              </a:rPr>
              <a:t>seasons,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holidays,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weather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conditions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assess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their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impact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rental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demand.</a:t>
            </a:r>
            <a:endParaRPr sz="2400">
              <a:latin typeface="Trebuchet MS"/>
              <a:cs typeface="Trebuchet MS"/>
            </a:endParaRPr>
          </a:p>
          <a:p>
            <a:pPr marL="12700" marR="161290" indent="364490">
              <a:lnSpc>
                <a:spcPct val="107100"/>
              </a:lnSpc>
              <a:spcBef>
                <a:spcPts val="790"/>
              </a:spcBef>
              <a:buAutoNum type="arabicPeriod"/>
              <a:tabLst>
                <a:tab pos="377190" algn="l"/>
              </a:tabLst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Heatmaps</a:t>
            </a:r>
            <a:r>
              <a:rPr sz="2400" spc="-1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:</a:t>
            </a:r>
            <a:r>
              <a:rPr sz="2400" spc="-1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Visualizing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correlations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between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numeric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features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identify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potential multicollinearity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understand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relationships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between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variables.</a:t>
            </a:r>
            <a:endParaRPr sz="2400">
              <a:latin typeface="Trebuchet MS"/>
              <a:cs typeface="Trebuchet MS"/>
            </a:endParaRPr>
          </a:p>
          <a:p>
            <a:pPr marL="377825" indent="-36512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377825" algn="l"/>
              </a:tabLst>
            </a:pP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Scatter</a:t>
            </a:r>
            <a:r>
              <a:rPr sz="2400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Plots</a:t>
            </a:r>
            <a:r>
              <a:rPr sz="2400" spc="-6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:</a:t>
            </a:r>
            <a:r>
              <a:rPr sz="2400" spc="-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Exploring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relationships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between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numeric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variables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identify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linear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Trebuchet MS"/>
                <a:cs typeface="Trebuchet MS"/>
              </a:rPr>
              <a:t>or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nonlinear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associations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potential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predictors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rental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demand.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90C225"/>
                </a:solidFill>
              </a:rPr>
              <a:t>Some</a:t>
            </a:r>
            <a:r>
              <a:rPr spc="-95" dirty="0">
                <a:solidFill>
                  <a:srgbClr val="90C225"/>
                </a:solidFill>
              </a:rPr>
              <a:t> </a:t>
            </a:r>
            <a:r>
              <a:rPr spc="-10" dirty="0">
                <a:solidFill>
                  <a:srgbClr val="90C225"/>
                </a:solidFill>
              </a:rPr>
              <a:t>Visualizations</a:t>
            </a:r>
            <a:r>
              <a:rPr spc="-110" dirty="0">
                <a:solidFill>
                  <a:srgbClr val="90C225"/>
                </a:solidFill>
              </a:rPr>
              <a:t> </a:t>
            </a:r>
            <a:r>
              <a:rPr spc="-50" dirty="0">
                <a:solidFill>
                  <a:srgbClr val="90C225"/>
                </a:solidFill>
              </a:rPr>
              <a:t>–</a:t>
            </a:r>
          </a:p>
          <a:p>
            <a:pPr marL="134620">
              <a:lnSpc>
                <a:spcPct val="100000"/>
              </a:lnSpc>
            </a:pPr>
            <a:r>
              <a:rPr spc="-25" dirty="0">
                <a:solidFill>
                  <a:srgbClr val="90C225"/>
                </a:solidFill>
              </a:rPr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33676"/>
            <a:ext cx="18669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6402"/>
            <a:ext cx="12191999" cy="58216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5131"/>
            <a:ext cx="12191999" cy="5932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249" y="-111125"/>
            <a:ext cx="432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90C225"/>
                </a:solidFill>
                <a:latin typeface="Trebuchet MS"/>
                <a:cs typeface="Trebuchet MS"/>
              </a:rPr>
              <a:t>2.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783336"/>
            <a:ext cx="11724132" cy="58780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18999"/>
            <a:ext cx="433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90C225"/>
                </a:solidFill>
                <a:latin typeface="Trebuchet MS"/>
                <a:cs typeface="Trebuchet MS"/>
              </a:rPr>
              <a:t>3.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896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Lucida Sans Unicode</vt:lpstr>
      <vt:lpstr>Trebuchet MS</vt:lpstr>
      <vt:lpstr>Office Theme</vt:lpstr>
      <vt:lpstr>BIKE -RENTAL PROJECT</vt:lpstr>
      <vt:lpstr>CONTENTS</vt:lpstr>
      <vt:lpstr>BUSINESS OBJECTIVE</vt:lpstr>
      <vt:lpstr>ABOUT DATASET</vt:lpstr>
      <vt:lpstr>EXPLORATORY DATA ANALYSIS (EDA)</vt:lpstr>
      <vt:lpstr>Data Visualization</vt:lpstr>
      <vt:lpstr>Some Visualizations – 1.</vt:lpstr>
      <vt:lpstr>PowerPoint Presentation</vt:lpstr>
      <vt:lpstr>PowerPoint Presentation</vt:lpstr>
      <vt:lpstr>Feature Engineering:</vt:lpstr>
      <vt:lpstr>Model Building-</vt:lpstr>
      <vt:lpstr>Model Evaluation-</vt:lpstr>
      <vt:lpstr>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joseph</dc:creator>
  <cp:lastModifiedBy>Rahul Yadav</cp:lastModifiedBy>
  <cp:revision>3</cp:revision>
  <dcterms:created xsi:type="dcterms:W3CDTF">2024-05-04T06:48:49Z</dcterms:created>
  <dcterms:modified xsi:type="dcterms:W3CDTF">2024-05-04T06:54:34Z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2024-05-04T00:00:00Z</vt:filetime>
  </property>
  <property fmtid="{D5CDD505-2E9C-101B-9397-08002B2CF9AE}" pid="5" name="Producer">
    <vt:lpwstr>Microsoft® PowerPoint® 2021</vt:lpwstr>
  </property>
</Properties>
</file>