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2" r:id="rId1"/>
  </p:sldMasterIdLst>
  <p:notesMasterIdLst>
    <p:notesMasterId r:id="rId19"/>
  </p:notesMasterIdLst>
  <p:sldIdLst>
    <p:sldId id="256" r:id="rId2"/>
    <p:sldId id="257" r:id="rId3"/>
    <p:sldId id="258" r:id="rId4"/>
    <p:sldId id="259" r:id="rId5"/>
    <p:sldId id="271" r:id="rId6"/>
    <p:sldId id="281" r:id="rId7"/>
    <p:sldId id="282" r:id="rId8"/>
    <p:sldId id="289" r:id="rId9"/>
    <p:sldId id="283" r:id="rId10"/>
    <p:sldId id="284" r:id="rId11"/>
    <p:sldId id="291" r:id="rId12"/>
    <p:sldId id="286" r:id="rId13"/>
    <p:sldId id="287" r:id="rId14"/>
    <p:sldId id="261" r:id="rId15"/>
    <p:sldId id="262" r:id="rId16"/>
    <p:sldId id="263" r:id="rId17"/>
    <p:sldId id="264"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Fira Code" panose="020B0809050000020004" pitchFamily="49" charset="0"/>
      <p:regular r:id="rId24"/>
      <p:bold r:id="rId25"/>
    </p:embeddedFont>
    <p:embeddedFont>
      <p:font typeface="Fira Code SemiBold" panose="020B0604020202020204" charset="0"/>
      <p:regular r:id="rId26"/>
      <p:bold r:id="rId27"/>
    </p:embeddedFont>
    <p:embeddedFont>
      <p:font typeface="Segoe UI" panose="020B05020402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DIiuOdKUuooj2v5KYORYEGfhX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4C52C-F116-4518-4EA0-CF70D68F8C31}" v="32" dt="2024-04-15T06:09:31.927"/>
  </p1510:revLst>
</p1510:revInfo>
</file>

<file path=ppt/tableStyles.xml><?xml version="1.0" encoding="utf-8"?>
<a:tblStyleLst xmlns:a="http://schemas.openxmlformats.org/drawingml/2006/main" def="{B058953C-07A9-46D1-962A-B9479BB410FB}">
  <a:tblStyle styleId="{B058953C-07A9-46D1-962A-B9479BB410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b8193650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b81936502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86785838d_0_3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2b86785838d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b86785838d_0_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2b86785838d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86785838d_0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2b86785838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86785838d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g2b86785838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b86785838d_0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2b86785838d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b86785838d_0_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2b86785838d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054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6455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408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149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021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138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896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535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901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879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657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310362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p:nvSpPr>
          <p:cNvPr id="145" name="Rectangle 144">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Subtitle 2">
            <a:extLst>
              <a:ext uri="{FF2B5EF4-FFF2-40B4-BE49-F238E27FC236}">
                <a16:creationId xmlns:a16="http://schemas.microsoft.com/office/drawing/2014/main" id="{0E1271DB-631A-07D3-266B-B9C6445DFF11}"/>
              </a:ext>
            </a:extLst>
          </p:cNvPr>
          <p:cNvSpPr txBox="1">
            <a:spLocks/>
          </p:cNvSpPr>
          <p:nvPr/>
        </p:nvSpPr>
        <p:spPr>
          <a:xfrm>
            <a:off x="6096000" y="639763"/>
            <a:ext cx="5459413" cy="2181225"/>
          </a:xfrm>
          <a:prstGeom prst="rect">
            <a:avLst/>
          </a:prstGeom>
        </p:spPr>
        <p:txBody>
          <a:bodyPr vert="horz" wrap="square" lIns="91440" tIns="91440" rIns="91440" bIns="9144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90000"/>
              </a:lnSpc>
              <a:spcAft>
                <a:spcPts val="600"/>
              </a:spcAft>
            </a:pPr>
            <a:r>
              <a:rPr lang="en-IN" sz="2800" b="1"/>
              <a:t>PRESENTED BY:</a:t>
            </a:r>
          </a:p>
          <a:p>
            <a:pPr algn="r">
              <a:lnSpc>
                <a:spcPct val="90000"/>
              </a:lnSpc>
              <a:spcAft>
                <a:spcPts val="600"/>
              </a:spcAft>
            </a:pPr>
            <a:r>
              <a:rPr lang="en-IN" sz="2800">
                <a:latin typeface="Segoe UI"/>
                <a:cs typeface="Segoe UI"/>
              </a:rPr>
              <a:t>SIVA PRAKASH.K</a:t>
            </a:r>
            <a:endParaRPr lang="en-IN" sz="2800" cap="none">
              <a:latin typeface="Segoe UI" panose="020B0502040204020203" pitchFamily="34" charset="0"/>
              <a:cs typeface="Segoe UI"/>
            </a:endParaRPr>
          </a:p>
          <a:p>
            <a:pPr algn="r">
              <a:lnSpc>
                <a:spcPct val="90000"/>
              </a:lnSpc>
              <a:spcAft>
                <a:spcPts val="600"/>
              </a:spcAft>
            </a:pPr>
            <a:r>
              <a:rPr lang="en-IN" sz="2800">
                <a:latin typeface="Segoe UI"/>
                <a:cs typeface="Segoe UI"/>
              </a:rPr>
              <a:t>2022179054</a:t>
            </a:r>
            <a:endParaRPr lang="en-IN" sz="2800" cap="none">
              <a:latin typeface="Segoe UI" panose="020B0502040204020203" pitchFamily="34" charset="0"/>
              <a:cs typeface="Segoe UI"/>
            </a:endParaRPr>
          </a:p>
          <a:p>
            <a:pPr algn="r">
              <a:lnSpc>
                <a:spcPct val="90000"/>
              </a:lnSpc>
              <a:spcAft>
                <a:spcPts val="600"/>
              </a:spcAft>
            </a:pPr>
            <a:r>
              <a:rPr lang="en-IN" sz="2800" cap="none">
                <a:latin typeface="Segoe UI" panose="020B0502040204020203" pitchFamily="34" charset="0"/>
              </a:rPr>
              <a:t>MCA (SS)</a:t>
            </a:r>
          </a:p>
          <a:p>
            <a:pPr>
              <a:lnSpc>
                <a:spcPct val="90000"/>
              </a:lnSpc>
              <a:spcAft>
                <a:spcPts val="600"/>
              </a:spcAft>
            </a:pPr>
            <a:endParaRPr lang="en-IN" sz="2800" cap="none">
              <a:latin typeface="Segoe UI" panose="020B0502040204020203" pitchFamily="34" charset="0"/>
            </a:endParaRPr>
          </a:p>
          <a:p>
            <a:pPr>
              <a:lnSpc>
                <a:spcPct val="90000"/>
              </a:lnSpc>
              <a:spcAft>
                <a:spcPts val="600"/>
              </a:spcAft>
            </a:pPr>
            <a:endParaRPr lang="en-IN" sz="2800"/>
          </a:p>
        </p:txBody>
      </p:sp>
      <p:sp>
        <p:nvSpPr>
          <p:cNvPr id="3" name="Subtitle 2">
            <a:extLst>
              <a:ext uri="{FF2B5EF4-FFF2-40B4-BE49-F238E27FC236}">
                <a16:creationId xmlns:a16="http://schemas.microsoft.com/office/drawing/2014/main" id="{1C5D7790-7FC1-C756-7531-7AD8F2F0FD64}"/>
              </a:ext>
            </a:extLst>
          </p:cNvPr>
          <p:cNvSpPr>
            <a:spLocks noGrp="1"/>
          </p:cNvSpPr>
          <p:nvPr/>
        </p:nvSpPr>
        <p:spPr>
          <a:xfrm>
            <a:off x="6096000" y="2889250"/>
            <a:ext cx="5459413" cy="3328988"/>
          </a:xfrm>
          <a:prstGeom prst="rect">
            <a:avLst/>
          </a:prstGeom>
        </p:spPr>
        <p:txBody>
          <a:bodyPr vert="horz" wrap="square" lIns="91440" tIns="91440" rIns="91440" bIns="91440" rtlCol="0" anchor="t">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2800" b="1" dirty="0"/>
              <a:t>Project GUIDE:</a:t>
            </a:r>
          </a:p>
          <a:p>
            <a:r>
              <a:rPr lang="en-IN" sz="2800" b="0" i="0" cap="none" dirty="0">
                <a:effectLst/>
                <a:latin typeface="Segoe UI"/>
                <a:cs typeface="Segoe UI"/>
              </a:rPr>
              <a:t>DR. </a:t>
            </a:r>
            <a:r>
              <a:rPr lang="en-IN" sz="2800" cap="none" dirty="0">
                <a:latin typeface="Segoe UI"/>
                <a:cs typeface="Segoe UI"/>
              </a:rPr>
              <a:t>S. SRIDHAR</a:t>
            </a:r>
            <a:endParaRPr lang="en-IN" sz="2800" b="0" i="0" cap="none" dirty="0">
              <a:effectLst/>
              <a:latin typeface="Segoe UI" panose="020B0502040204020203" pitchFamily="34" charset="0"/>
              <a:cs typeface="Segoe UI"/>
            </a:endParaRPr>
          </a:p>
          <a:p>
            <a:pPr>
              <a:lnSpc>
                <a:spcPct val="110000"/>
              </a:lnSpc>
            </a:pPr>
            <a:r>
              <a:rPr lang="en-IN" sz="2800" cap="none" dirty="0">
                <a:latin typeface="Segoe UI"/>
                <a:cs typeface="Segoe UI"/>
              </a:rPr>
              <a:t>(Professor)</a:t>
            </a:r>
          </a:p>
          <a:p>
            <a:pPr>
              <a:lnSpc>
                <a:spcPct val="110000"/>
              </a:lnSpc>
            </a:pPr>
            <a:r>
              <a:rPr lang="en-IN" sz="2800" b="0" i="0" cap="none">
                <a:effectLst/>
                <a:latin typeface="Segoe UI" panose="020B0502040204020203" pitchFamily="34" charset="0"/>
              </a:rPr>
              <a:t>IST department</a:t>
            </a:r>
          </a:p>
          <a:p>
            <a:pPr>
              <a:lnSpc>
                <a:spcPct val="110000"/>
              </a:lnSpc>
            </a:pPr>
            <a:r>
              <a:rPr lang="en-IN" sz="2800" cap="none">
                <a:latin typeface="Segoe UI" panose="020B0502040204020203" pitchFamily="34" charset="0"/>
              </a:rPr>
              <a:t>Anna university</a:t>
            </a:r>
            <a:endParaRPr lang="en-IN" sz="2800" b="0" i="0" cap="none">
              <a:effectLst/>
              <a:latin typeface="Segoe UI" panose="020B0502040204020203" pitchFamily="34" charset="0"/>
            </a:endParaRPr>
          </a:p>
          <a:p>
            <a:endParaRPr lang="en-IN" sz="2800"/>
          </a:p>
        </p:txBody>
      </p:sp>
      <p:sp>
        <p:nvSpPr>
          <p:cNvPr id="143" name="Google Shape;143;g2b819365024_0_0"/>
          <p:cNvSpPr txBox="1">
            <a:spLocks noGrp="1"/>
          </p:cNvSpPr>
          <p:nvPr>
            <p:ph type="title"/>
          </p:nvPr>
        </p:nvSpPr>
        <p:spPr>
          <a:xfrm>
            <a:off x="646744" y="640080"/>
            <a:ext cx="4173905" cy="5577818"/>
          </a:xfrm>
          <a:prstGeom prst="rect">
            <a:avLst/>
          </a:prstGeom>
        </p:spPr>
        <p:txBody>
          <a:bodyPr spcFirstLastPara="1" vert="horz" lIns="91440" tIns="45720" rIns="91440" bIns="45720" rtlCol="0" anchor="ctr" anchorCtr="0">
            <a:normAutofit/>
          </a:bodyPr>
          <a:lstStyle/>
          <a:p>
            <a:pPr algn="r">
              <a:buSzPts val="3600"/>
            </a:pPr>
            <a:r>
              <a:rPr lang="en-US" sz="4200" dirty="0">
                <a:solidFill>
                  <a:srgbClr val="FFFFFF"/>
                </a:solidFill>
                <a:cs typeface="Calibri Light"/>
              </a:rPr>
              <a:t>Course, Career &amp; Personal mentorship</a:t>
            </a:r>
            <a:br>
              <a:rPr lang="en-US" sz="4200" dirty="0">
                <a:solidFill>
                  <a:srgbClr val="FFFFFF"/>
                </a:solidFill>
                <a:cs typeface="Calibri Light"/>
              </a:rPr>
            </a:br>
            <a:r>
              <a:rPr lang="en-US" sz="4200" dirty="0">
                <a:solidFill>
                  <a:srgbClr val="FFFFFF"/>
                </a:solidFill>
                <a:cs typeface="Calibri Light"/>
              </a:rPr>
              <a:t>Chatbot</a:t>
            </a:r>
            <a:endParaRPr lang="en-US" sz="4200" kern="1200" dirty="0">
              <a:solidFill>
                <a:srgbClr val="FFFFFF"/>
              </a:solidFill>
              <a:latin typeface="+mj-l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1137034" y="609597"/>
            <a:ext cx="9392421" cy="1330841"/>
          </a:xfrm>
        </p:spPr>
        <p:txBody>
          <a:bodyPr>
            <a:normAutofit/>
          </a:bodyPr>
          <a:lstStyle/>
          <a:p>
            <a:r>
              <a:rPr lang="en-IN" b="1">
                <a:effectLst>
                  <a:outerShdw blurRad="38100" dist="38100" dir="2700000" algn="tl">
                    <a:srgbClr val="000000">
                      <a:alpha val="43137"/>
                    </a:srgbClr>
                  </a:outerShdw>
                </a:effectLst>
              </a:rPr>
              <a:t>Module Description</a:t>
            </a:r>
          </a:p>
        </p:txBody>
      </p:sp>
      <p:sp>
        <p:nvSpPr>
          <p:cNvPr id="3" name="Content Placeholder 2">
            <a:extLst>
              <a:ext uri="{FF2B5EF4-FFF2-40B4-BE49-F238E27FC236}">
                <a16:creationId xmlns:a16="http://schemas.microsoft.com/office/drawing/2014/main" id="{11F9BF32-7183-E669-D2C8-0E6EB0EC3C36}"/>
              </a:ext>
            </a:extLst>
          </p:cNvPr>
          <p:cNvSpPr>
            <a:spLocks noGrp="1"/>
          </p:cNvSpPr>
          <p:nvPr>
            <p:ph idx="1"/>
          </p:nvPr>
        </p:nvSpPr>
        <p:spPr>
          <a:xfrm>
            <a:off x="1137034" y="2086303"/>
            <a:ext cx="4958966" cy="3917773"/>
          </a:xfrm>
        </p:spPr>
        <p:txBody>
          <a:bodyPr vert="horz" lIns="91440" tIns="45720" rIns="91440" bIns="45720" rtlCol="0" anchor="t">
            <a:normAutofit lnSpcReduction="10000"/>
          </a:bodyPr>
          <a:lstStyle/>
          <a:p>
            <a:pPr marL="0" indent="0">
              <a:buNone/>
            </a:pPr>
            <a:r>
              <a:rPr lang="en-US" sz="2000" b="1" dirty="0">
                <a:latin typeface="Calibri"/>
                <a:ea typeface="Fira Code SemiBold"/>
                <a:cs typeface="Calibri"/>
              </a:rPr>
              <a:t>Recommendation for Courses and Jobs:</a:t>
            </a:r>
            <a:endParaRPr lang="en-US" sz="2000" dirty="0">
              <a:latin typeface="Calibri"/>
              <a:ea typeface="Fira Code SemiBold"/>
              <a:cs typeface="Calibri"/>
            </a:endParaRPr>
          </a:p>
          <a:p>
            <a:pPr marL="0" indent="0">
              <a:buNone/>
            </a:pPr>
            <a:r>
              <a:rPr lang="en-US" sz="1800" b="1" dirty="0">
                <a:solidFill>
                  <a:srgbClr val="000000"/>
                </a:solidFill>
                <a:cs typeface="Calibri"/>
              </a:rPr>
              <a:t>Content-based Filtering</a:t>
            </a:r>
            <a:r>
              <a:rPr lang="en-US" sz="1800" dirty="0">
                <a:solidFill>
                  <a:srgbClr val="0D0D0D"/>
                </a:solidFill>
                <a:cs typeface="Calibri"/>
              </a:rPr>
              <a:t>:</a:t>
            </a:r>
            <a:endParaRPr lang="en-US" sz="1800" dirty="0">
              <a:solidFill>
                <a:srgbClr val="000000"/>
              </a:solidFill>
              <a:cs typeface="Calibri"/>
            </a:endParaRPr>
          </a:p>
          <a:p>
            <a:pPr lvl="1">
              <a:buFont typeface="Arial"/>
            </a:pPr>
            <a:r>
              <a:rPr lang="en-US" sz="1800" dirty="0">
                <a:solidFill>
                  <a:srgbClr val="0D0D0D"/>
                </a:solidFill>
                <a:cs typeface="Calibri"/>
              </a:rPr>
              <a:t>In this approach, the system identifies similar items to the ones the user has already interacted with and recommends those similar items.</a:t>
            </a:r>
            <a:endParaRPr lang="en-US" sz="1800" dirty="0">
              <a:solidFill>
                <a:srgbClr val="000000"/>
              </a:solidFill>
              <a:cs typeface="Calibri"/>
            </a:endParaRPr>
          </a:p>
          <a:p>
            <a:pPr lvl="1">
              <a:buFont typeface="Arial"/>
            </a:pPr>
            <a:r>
              <a:rPr lang="en-US" sz="1800" dirty="0">
                <a:solidFill>
                  <a:srgbClr val="0D0D0D"/>
                </a:solidFill>
                <a:cs typeface="Calibri"/>
              </a:rPr>
              <a:t>The similarity between items is calculated based on the users who have interacted with both items. Items that are often interacted with by the same users are considered similar.</a:t>
            </a:r>
            <a:endParaRPr lang="en-US" sz="1800" dirty="0">
              <a:solidFill>
                <a:srgbClr val="000000"/>
              </a:solidFill>
              <a:cs typeface="Calibri"/>
            </a:endParaRPr>
          </a:p>
          <a:p>
            <a:pPr lvl="1">
              <a:buFont typeface="Arial"/>
            </a:pPr>
            <a:r>
              <a:rPr lang="en-US" sz="1800" dirty="0">
                <a:solidFill>
                  <a:srgbClr val="0D0D0D"/>
                </a:solidFill>
                <a:cs typeface="Calibri"/>
              </a:rPr>
              <a:t>Once similar items are identified, the system recommends them to the user based on their past interactions with similar items.</a:t>
            </a:r>
            <a:endParaRPr lang="en-US" sz="1800" dirty="0"/>
          </a:p>
          <a:p>
            <a:pPr marL="285750" indent="-285750">
              <a:buFont typeface="Arial"/>
            </a:pPr>
            <a:endParaRPr lang="en-US" sz="2000" dirty="0">
              <a:solidFill>
                <a:srgbClr val="000000"/>
              </a:solidFill>
              <a:latin typeface="Fira Code SemiBold"/>
              <a:ea typeface="Fira Code SemiBold"/>
              <a:cs typeface="Fira Code SemiBold"/>
            </a:endParaRPr>
          </a:p>
          <a:p>
            <a:pPr marL="857250" lvl="1" indent="-285750">
              <a:buFont typeface="Wingdings,Sans-Serif"/>
              <a:buChar char="Ø"/>
            </a:pPr>
            <a:endParaRPr lang="en-US" sz="2000" dirty="0">
              <a:latin typeface="Fira Code SemiBold"/>
              <a:ea typeface="Fira Code SemiBold"/>
              <a:cs typeface="Fira Code SemiBold"/>
            </a:endParaRPr>
          </a:p>
          <a:p>
            <a:pPr marL="857250" lvl="1" indent="-285750">
              <a:buFont typeface="Wingdings,Sans-Serif"/>
              <a:buChar char="Ø"/>
            </a:pPr>
            <a:endParaRPr lang="en-US" sz="2000" dirty="0">
              <a:latin typeface="Fira Code SemiBold"/>
              <a:ea typeface="Fira Code SemiBold"/>
              <a:cs typeface="Fira Code SemiBold"/>
            </a:endParaRPr>
          </a:p>
          <a:p>
            <a:pPr marL="0" indent="0">
              <a:buNone/>
            </a:pPr>
            <a:endParaRPr lang="en-US" sz="2000" b="1" dirty="0">
              <a:latin typeface="Calibri"/>
              <a:ea typeface="Fira Code SemiBold"/>
              <a:cs typeface="Calibri"/>
            </a:endParaRPr>
          </a:p>
        </p:txBody>
      </p:sp>
      <p:pic>
        <p:nvPicPr>
          <p:cNvPr id="5" name="Picture 4" descr="A diagram of a flowchart&#10;&#10;Description automatically generated">
            <a:extLst>
              <a:ext uri="{FF2B5EF4-FFF2-40B4-BE49-F238E27FC236}">
                <a16:creationId xmlns:a16="http://schemas.microsoft.com/office/drawing/2014/main" id="{9CB5E49F-DE96-A38C-BA80-F318E0BBAF8B}"/>
              </a:ext>
            </a:extLst>
          </p:cNvPr>
          <p:cNvPicPr>
            <a:picLocks noChangeAspect="1"/>
          </p:cNvPicPr>
          <p:nvPr/>
        </p:nvPicPr>
        <p:blipFill rotWithShape="1">
          <a:blip r:embed="rId2"/>
          <a:srcRect r="-264" b="397"/>
          <a:stretch/>
        </p:blipFill>
        <p:spPr>
          <a:xfrm>
            <a:off x="6719367" y="1791077"/>
            <a:ext cx="4788505" cy="4212909"/>
          </a:xfrm>
          <a:prstGeom prst="rect">
            <a:avLst/>
          </a:prstGeom>
        </p:spPr>
      </p:pic>
      <p:sp>
        <p:nvSpPr>
          <p:cNvPr id="46" name="Freeform: Shape 4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9717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kern="1200">
                <a:solidFill>
                  <a:schemeClr val="tx1"/>
                </a:solidFill>
                <a:effectLst>
                  <a:outerShdw blurRad="38100" dist="38100" dir="2700000" algn="tl">
                    <a:srgbClr val="000000">
                      <a:alpha val="43137"/>
                    </a:srgbClr>
                  </a:outerShdw>
                </a:effectLst>
                <a:latin typeface="+mj-lt"/>
                <a:ea typeface="+mj-ea"/>
                <a:cs typeface="+mj-cs"/>
              </a:rPr>
              <a:t>Module Description</a:t>
            </a:r>
          </a:p>
        </p:txBody>
      </p:sp>
      <p:sp>
        <p:nvSpPr>
          <p:cNvPr id="7" name="Content Placeholder 2">
            <a:extLst>
              <a:ext uri="{FF2B5EF4-FFF2-40B4-BE49-F238E27FC236}">
                <a16:creationId xmlns:a16="http://schemas.microsoft.com/office/drawing/2014/main" id="{6CD873FD-9EC9-E725-5F70-103AA3B60B11}"/>
              </a:ext>
            </a:extLst>
          </p:cNvPr>
          <p:cNvSpPr txBox="1">
            <a:spLocks/>
          </p:cNvSpPr>
          <p:nvPr/>
        </p:nvSpPr>
        <p:spPr>
          <a:xfrm>
            <a:off x="1137034" y="2198362"/>
            <a:ext cx="4958966" cy="39177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2000" b="1" dirty="0"/>
              <a:t>Cosine Similarity:</a:t>
            </a:r>
            <a:r>
              <a:rPr lang="en-US" sz="2000" dirty="0"/>
              <a:t> </a:t>
            </a:r>
            <a:endParaRPr lang="en-US" dirty="0"/>
          </a:p>
          <a:p>
            <a:pPr>
              <a:buClrTx/>
            </a:pPr>
            <a:r>
              <a:rPr lang="en-US" sz="2000" dirty="0"/>
              <a:t>Cosine similarity measures the cosine of the angle between two vectors in a multidimensional space.</a:t>
            </a:r>
            <a:endParaRPr lang="en-US" sz="2000" dirty="0">
              <a:cs typeface="Calibri"/>
            </a:endParaRPr>
          </a:p>
          <a:p>
            <a:pPr>
              <a:buClrTx/>
            </a:pPr>
            <a:r>
              <a:rPr lang="en-US" sz="2000" dirty="0"/>
              <a:t>It's widely used for text-based recommendation systems where documents or items are represented as vectors of features, such as TF-IDF weights or word embeddings.</a:t>
            </a:r>
            <a:endParaRPr lang="en-US" sz="2000" dirty="0">
              <a:cs typeface="Calibri"/>
            </a:endParaRPr>
          </a:p>
          <a:p>
            <a:pPr marL="285750">
              <a:buClrTx/>
            </a:pPr>
            <a:endParaRPr lang="en-US" sz="2000"/>
          </a:p>
          <a:p>
            <a:pPr marL="857250" lvl="1">
              <a:buClrTx/>
            </a:pPr>
            <a:endParaRPr lang="en-US" sz="2000"/>
          </a:p>
          <a:p>
            <a:pPr marL="857250" lvl="1">
              <a:buClrTx/>
            </a:pPr>
            <a:endParaRPr lang="en-US" sz="2000"/>
          </a:p>
          <a:p>
            <a:pPr marL="0">
              <a:buClrTx/>
            </a:pPr>
            <a:endParaRPr lang="en-US" sz="2000" b="1"/>
          </a:p>
        </p:txBody>
      </p:sp>
      <p:pic>
        <p:nvPicPr>
          <p:cNvPr id="4" name="Picture 3" descr="Cosine similarity: How does it measure the similarity, Maths ...">
            <a:extLst>
              <a:ext uri="{FF2B5EF4-FFF2-40B4-BE49-F238E27FC236}">
                <a16:creationId xmlns:a16="http://schemas.microsoft.com/office/drawing/2014/main" id="{8147D7F6-A00D-CFB3-2E18-047711EE66F5}"/>
              </a:ext>
            </a:extLst>
          </p:cNvPr>
          <p:cNvPicPr>
            <a:picLocks noChangeAspect="1"/>
          </p:cNvPicPr>
          <p:nvPr/>
        </p:nvPicPr>
        <p:blipFill rotWithShape="1">
          <a:blip r:embed="rId2"/>
          <a:srcRect l="25765" r="22022"/>
          <a:stretch/>
        </p:blipFill>
        <p:spPr>
          <a:xfrm>
            <a:off x="6719367" y="2423538"/>
            <a:ext cx="5055205" cy="3278667"/>
          </a:xfrm>
          <a:prstGeom prst="rect">
            <a:avLst/>
          </a:prstGeom>
        </p:spPr>
      </p:pic>
      <p:sp>
        <p:nvSpPr>
          <p:cNvPr id="56" name="Freeform: Shape 5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4580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1137034" y="609597"/>
            <a:ext cx="9392421" cy="1330841"/>
          </a:xfrm>
        </p:spPr>
        <p:txBody>
          <a:bodyPr>
            <a:normAutofit/>
          </a:bodyPr>
          <a:lstStyle/>
          <a:p>
            <a:r>
              <a:rPr lang="en-IN" b="1">
                <a:effectLst>
                  <a:outerShdw blurRad="38100" dist="38100" dir="2700000" algn="tl">
                    <a:srgbClr val="000000">
                      <a:alpha val="43137"/>
                    </a:srgbClr>
                  </a:outerShdw>
                </a:effectLst>
              </a:rPr>
              <a:t>Module Description</a:t>
            </a:r>
          </a:p>
        </p:txBody>
      </p:sp>
      <p:sp>
        <p:nvSpPr>
          <p:cNvPr id="3" name="Content Placeholder 2">
            <a:extLst>
              <a:ext uri="{FF2B5EF4-FFF2-40B4-BE49-F238E27FC236}">
                <a16:creationId xmlns:a16="http://schemas.microsoft.com/office/drawing/2014/main" id="{11F9BF32-7183-E669-D2C8-0E6EB0EC3C36}"/>
              </a:ext>
            </a:extLst>
          </p:cNvPr>
          <p:cNvSpPr>
            <a:spLocks noGrp="1"/>
          </p:cNvSpPr>
          <p:nvPr>
            <p:ph idx="1"/>
          </p:nvPr>
        </p:nvSpPr>
        <p:spPr>
          <a:xfrm>
            <a:off x="1137034" y="2198362"/>
            <a:ext cx="4958966" cy="3917773"/>
          </a:xfrm>
        </p:spPr>
        <p:txBody>
          <a:bodyPr vert="horz" lIns="91440" tIns="45720" rIns="91440" bIns="45720" rtlCol="0" anchor="t">
            <a:normAutofit lnSpcReduction="10000"/>
          </a:bodyPr>
          <a:lstStyle/>
          <a:p>
            <a:pPr>
              <a:buNone/>
            </a:pPr>
            <a:r>
              <a:rPr lang="en-US" sz="2000" b="1" dirty="0">
                <a:ea typeface="+mn-lt"/>
                <a:cs typeface="+mn-lt"/>
              </a:rPr>
              <a:t>Database &amp; </a:t>
            </a:r>
            <a:r>
              <a:rPr lang="en-US" sz="2000" b="1" dirty="0"/>
              <a:t>Deployment:</a:t>
            </a:r>
            <a:endParaRPr lang="en-US" sz="2000" b="1" dirty="0">
              <a:cs typeface="Calibri"/>
            </a:endParaRPr>
          </a:p>
          <a:p>
            <a:pPr marL="914400" lvl="1" indent="-285750"/>
            <a:r>
              <a:rPr lang="en-US" sz="1600" dirty="0">
                <a:latin typeface="Fira Code"/>
                <a:ea typeface="Fira Code SemiBold"/>
                <a:cs typeface="Fira Code SemiBold"/>
              </a:rPr>
              <a:t>Deploy the chatbot model on a web server using </a:t>
            </a:r>
            <a:r>
              <a:rPr lang="en-US" sz="1600" err="1">
                <a:latin typeface="Fira Code"/>
                <a:ea typeface="Fira Code SemiBold"/>
                <a:cs typeface="Fira Code SemiBold"/>
              </a:rPr>
              <a:t>Gradio</a:t>
            </a:r>
            <a:r>
              <a:rPr lang="en-US" sz="1600" dirty="0">
                <a:latin typeface="Fira Code"/>
                <a:ea typeface="Fira Code SemiBold"/>
                <a:cs typeface="Fira Code SemiBold"/>
              </a:rPr>
              <a:t> UI, </a:t>
            </a:r>
            <a:r>
              <a:rPr lang="en-US" sz="1600" err="1">
                <a:latin typeface="Fira Code"/>
                <a:ea typeface="Fira Code SemiBold"/>
                <a:cs typeface="Fira Code SemiBold"/>
              </a:rPr>
              <a:t>Gradio</a:t>
            </a:r>
            <a:r>
              <a:rPr lang="en-US" sz="1600" dirty="0">
                <a:latin typeface="Fira Code"/>
                <a:ea typeface="Fira Code SemiBold"/>
                <a:cs typeface="Fira Code SemiBold"/>
              </a:rPr>
              <a:t> API for creating APIs.</a:t>
            </a:r>
          </a:p>
          <a:p>
            <a:pPr marL="914400" lvl="1" indent="-285750"/>
            <a:endParaRPr lang="en-US" sz="1600" dirty="0">
              <a:latin typeface="Fira Code"/>
              <a:ea typeface="Fira Code SemiBold"/>
              <a:cs typeface="Fira Code SemiBold"/>
            </a:endParaRPr>
          </a:p>
          <a:p>
            <a:pPr marL="914400" lvl="1" indent="-285750"/>
            <a:r>
              <a:rPr lang="en-US" sz="1600" dirty="0">
                <a:latin typeface="Fira Code"/>
                <a:ea typeface="Fira Code SemiBold"/>
                <a:cs typeface="Fira Code SemiBold"/>
              </a:rPr>
              <a:t>Integrated Firebase Realtime Database to store chatbot conversations or user data using Firebase SDK to interact with the database from your Python backend.</a:t>
            </a:r>
          </a:p>
          <a:p>
            <a:pPr marL="914400" lvl="1" indent="-285750"/>
            <a:endParaRPr lang="en-US" sz="1600" dirty="0">
              <a:latin typeface="Fira Code"/>
              <a:ea typeface="Fira Code SemiBold"/>
              <a:cs typeface="Fira Code SemiBold"/>
            </a:endParaRPr>
          </a:p>
          <a:p>
            <a:pPr marL="914400" lvl="1" indent="-285750"/>
            <a:r>
              <a:rPr lang="en-US" sz="1600" dirty="0">
                <a:latin typeface="Fira Code"/>
                <a:ea typeface="Fira Code SemiBold"/>
                <a:cs typeface="Fira Code SemiBold"/>
              </a:rPr>
              <a:t>Implement data synchronization between the chatbot interface and the Firebase database for real-time updates.</a:t>
            </a:r>
            <a:endParaRPr lang="en-US" sz="1600">
              <a:latin typeface="Fira Code"/>
              <a:ea typeface="Fira Code"/>
              <a:cs typeface="Calibri" panose="020F0502020204030204"/>
            </a:endParaRPr>
          </a:p>
          <a:p>
            <a:pPr marL="0" indent="0">
              <a:buNone/>
            </a:pPr>
            <a:endParaRPr lang="en-US" sz="1600" b="1">
              <a:latin typeface="Calibri" panose="020F0502020204030204"/>
              <a:ea typeface="Fira Code SemiBold"/>
              <a:cs typeface="Calibri" panose="020F0502020204030204"/>
            </a:endParaRPr>
          </a:p>
          <a:p>
            <a:pPr marL="0" indent="0">
              <a:buNone/>
            </a:pPr>
            <a:endParaRPr lang="en-US" sz="1600">
              <a:latin typeface="Fira Code SemiBold"/>
              <a:ea typeface="Fira Code SemiBold"/>
              <a:cs typeface="Fira Code SemiBold"/>
            </a:endParaRPr>
          </a:p>
          <a:p>
            <a:pPr marL="857250" lvl="1">
              <a:buFont typeface="Arial" charset="2"/>
              <a:buChar char="•"/>
            </a:pPr>
            <a:endParaRPr lang="en-US" sz="1600">
              <a:latin typeface="Fira Code SemiBold"/>
              <a:ea typeface="Fira Code SemiBold"/>
              <a:cs typeface="Fira Code SemiBold"/>
            </a:endParaRPr>
          </a:p>
        </p:txBody>
      </p:sp>
      <p:pic>
        <p:nvPicPr>
          <p:cNvPr id="4" name="Picture 3" descr="Firebase Realtime Database Reading and Writing - Javatpoint">
            <a:extLst>
              <a:ext uri="{FF2B5EF4-FFF2-40B4-BE49-F238E27FC236}">
                <a16:creationId xmlns:a16="http://schemas.microsoft.com/office/drawing/2014/main" id="{894DE525-3065-720B-ED83-64AA0560F6F8}"/>
              </a:ext>
            </a:extLst>
          </p:cNvPr>
          <p:cNvPicPr>
            <a:picLocks noChangeAspect="1"/>
          </p:cNvPicPr>
          <p:nvPr/>
        </p:nvPicPr>
        <p:blipFill>
          <a:blip r:embed="rId2"/>
          <a:stretch>
            <a:fillRect/>
          </a:stretch>
        </p:blipFill>
        <p:spPr>
          <a:xfrm>
            <a:off x="6719367" y="2626320"/>
            <a:ext cx="4788505" cy="2873103"/>
          </a:xfrm>
          <a:prstGeom prst="rect">
            <a:avLst/>
          </a:prstGeom>
        </p:spPr>
      </p:pic>
      <p:sp>
        <p:nvSpPr>
          <p:cNvPr id="30" name="Freeform: Shape 2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1910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DD21C0-E378-E0DA-FC75-0A53C74DEA19}"/>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dirty="0"/>
              <a:t>Sample Chatbot</a:t>
            </a:r>
          </a:p>
        </p:txBody>
      </p:sp>
      <p:sp>
        <p:nvSpPr>
          <p:cNvPr id="34" name="Freeform: Shape 33">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27D2A2F9-96AF-ABEA-94F3-A2D19CBE6A55}"/>
              </a:ext>
            </a:extLst>
          </p:cNvPr>
          <p:cNvPicPr>
            <a:picLocks noGrp="1" noChangeAspect="1"/>
          </p:cNvPicPr>
          <p:nvPr>
            <p:ph idx="1"/>
          </p:nvPr>
        </p:nvPicPr>
        <p:blipFill rotWithShape="1">
          <a:blip r:embed="rId2"/>
          <a:srcRect r="3882" b="-2"/>
          <a:stretch/>
        </p:blipFill>
        <p:spPr>
          <a:xfrm>
            <a:off x="2079812" y="805516"/>
            <a:ext cx="8032376" cy="4074026"/>
          </a:xfrm>
          <a:prstGeom prst="rect">
            <a:avLst/>
          </a:prstGeom>
        </p:spPr>
      </p:pic>
    </p:spTree>
    <p:extLst>
      <p:ext uri="{BB962C8B-B14F-4D97-AF65-F5344CB8AC3E}">
        <p14:creationId xmlns:p14="http://schemas.microsoft.com/office/powerpoint/2010/main" val="212495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g2b86785838d_0_264"/>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342900" lvl="0" indent="-251457" rtl="0">
              <a:spcBef>
                <a:spcPts val="1000"/>
              </a:spcBef>
              <a:spcAft>
                <a:spcPts val="0"/>
              </a:spcAft>
              <a:buClr>
                <a:schemeClr val="dk1"/>
              </a:buClr>
              <a:buSzPts val="1100"/>
              <a:buFont typeface="Arial"/>
              <a:buNone/>
            </a:pPr>
            <a:r>
              <a:rPr lang="en-IN" sz="5400" b="1" dirty="0"/>
              <a:t>Tools &amp; Technologies</a:t>
            </a:r>
            <a:endParaRPr lang="en-IN" sz="5400" dirty="0"/>
          </a:p>
        </p:txBody>
      </p:sp>
      <p:sp>
        <p:nvSpPr>
          <p:cNvPr id="2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Google Shape;174;g2b86785838d_0_264"/>
          <p:cNvSpPr txBox="1">
            <a:spLocks noGrp="1"/>
          </p:cNvSpPr>
          <p:nvPr>
            <p:ph idx="1"/>
          </p:nvPr>
        </p:nvSpPr>
        <p:spPr>
          <a:xfrm>
            <a:off x="838200" y="1929384"/>
            <a:ext cx="10515600" cy="4251960"/>
          </a:xfrm>
          <a:prstGeom prst="rect">
            <a:avLst/>
          </a:prstGeom>
        </p:spPr>
        <p:txBody>
          <a:bodyPr spcFirstLastPara="1" vert="horz" lIns="91425" tIns="45700" rIns="91425" bIns="45700" rtlCol="0" anchor="t" anchorCtr="0">
            <a:normAutofit/>
          </a:bodyPr>
          <a:lstStyle/>
          <a:p>
            <a:pPr marL="91440" lvl="0" indent="0" rtl="0">
              <a:spcBef>
                <a:spcPts val="1000"/>
              </a:spcBef>
              <a:spcAft>
                <a:spcPts val="0"/>
              </a:spcAft>
              <a:buClr>
                <a:schemeClr val="dk1"/>
              </a:buClr>
              <a:buSzPts val="1100"/>
              <a:buFont typeface="Arial"/>
              <a:buNone/>
            </a:pPr>
            <a:endParaRPr lang="en-US" sz="2200">
              <a:latin typeface="Fira Code SemiBold"/>
              <a:ea typeface="Fira Code SemiBold"/>
              <a:cs typeface="Fira Code SemiBold"/>
            </a:endParaRPr>
          </a:p>
          <a:p>
            <a:pPr marL="0" lvl="0" indent="0" rtl="0">
              <a:spcBef>
                <a:spcPts val="1000"/>
              </a:spcBef>
              <a:spcAft>
                <a:spcPts val="0"/>
              </a:spcAft>
              <a:buNone/>
            </a:pPr>
            <a:r>
              <a:rPr lang="en-IN" sz="2200" dirty="0">
                <a:latin typeface="Fira Code SemiBold"/>
                <a:ea typeface="Fira Code SemiBold"/>
                <a:cs typeface="Fira Code SemiBold"/>
                <a:sym typeface="Fira Code SemiBold"/>
              </a:rPr>
              <a:t>Frontend:</a:t>
            </a:r>
            <a:endParaRPr lang="en-IN" sz="2200" dirty="0">
              <a:latin typeface="Fira Code SemiBold"/>
              <a:ea typeface="Fira Code SemiBold"/>
              <a:cs typeface="Fira Code SemiBold"/>
            </a:endParaRPr>
          </a:p>
          <a:p>
            <a:pPr marL="457200" indent="-320040">
              <a:spcBef>
                <a:spcPts val="1000"/>
              </a:spcBef>
              <a:spcAft>
                <a:spcPts val="0"/>
              </a:spcAft>
              <a:buSzPts val="1440"/>
              <a:buFont typeface="Fira Code SemiBold"/>
              <a:buChar char="➔"/>
            </a:pPr>
            <a:r>
              <a:rPr lang="en-IN" sz="2200" dirty="0">
                <a:latin typeface="Fira Code SemiBold"/>
                <a:ea typeface="Fira Code SemiBold"/>
                <a:cs typeface="Fira Code SemiBold"/>
              </a:rPr>
              <a:t>CSS (Cascading Style Sheets): </a:t>
            </a:r>
            <a:r>
              <a:rPr lang="en-IN" sz="1800" dirty="0">
                <a:latin typeface="Fira Code SemiBold"/>
                <a:ea typeface="Fira Code SemiBold"/>
                <a:cs typeface="Fira Code SemiBold"/>
              </a:rPr>
              <a:t>defines the presentation of a web page, including layout, </a:t>
            </a:r>
            <a:r>
              <a:rPr lang="en-IN" sz="1800" err="1">
                <a:latin typeface="Fira Code SemiBold"/>
                <a:ea typeface="Fira Code SemiBold"/>
                <a:cs typeface="Fira Code SemiBold"/>
              </a:rPr>
              <a:t>colors</a:t>
            </a:r>
            <a:r>
              <a:rPr lang="en-IN" sz="1800" dirty="0">
                <a:latin typeface="Fira Code SemiBold"/>
                <a:ea typeface="Fira Code SemiBold"/>
                <a:cs typeface="Fira Code SemiBold"/>
              </a:rPr>
              <a:t>, fonts, and animations. It doesn't involve building applications or interactivity.</a:t>
            </a:r>
          </a:p>
          <a:p>
            <a:pPr marL="457200" indent="-320040">
              <a:spcBef>
                <a:spcPts val="1000"/>
              </a:spcBef>
              <a:spcAft>
                <a:spcPts val="0"/>
              </a:spcAft>
              <a:buSzPts val="1440"/>
              <a:buFont typeface="Fira Code SemiBold"/>
              <a:buChar char="➔"/>
            </a:pPr>
            <a:r>
              <a:rPr lang="en-IN" sz="2200" dirty="0">
                <a:latin typeface="Fira Code SemiBold"/>
                <a:ea typeface="Fira Code SemiBold"/>
                <a:cs typeface="Fira Code SemiBold"/>
              </a:rPr>
              <a:t>HTML (</a:t>
            </a:r>
            <a:r>
              <a:rPr lang="en-IN" sz="2200" err="1">
                <a:latin typeface="Fira Code SemiBold"/>
                <a:ea typeface="Fira Code SemiBold"/>
                <a:cs typeface="Fira Code SemiBold"/>
              </a:rPr>
              <a:t>HyperText</a:t>
            </a:r>
            <a:r>
              <a:rPr lang="en-IN" sz="2200" dirty="0">
                <a:latin typeface="Fira Code SemiBold"/>
                <a:ea typeface="Fira Code SemiBold"/>
                <a:cs typeface="Fira Code SemiBold"/>
              </a:rPr>
              <a:t> Markup Language): </a:t>
            </a:r>
            <a:r>
              <a:rPr lang="en-IN" sz="1800" dirty="0">
                <a:latin typeface="Fira Code SemiBold"/>
                <a:ea typeface="Fira Code SemiBold"/>
                <a:cs typeface="Fira Code SemiBold"/>
              </a:rPr>
              <a:t>defines the structure and content of a web page. It acts as the foundation for web pages and doesn't handle complex interactions.</a:t>
            </a:r>
            <a:endParaRPr lang="en-IN" sz="1800" dirty="0">
              <a:latin typeface="Century Gothic" panose="020B0502020202020204"/>
              <a:ea typeface="Fira Code SemiBold"/>
              <a:cs typeface="Fira Code SemiBold"/>
            </a:endParaRPr>
          </a:p>
          <a:p>
            <a:pPr marL="457200" indent="-320040">
              <a:spcBef>
                <a:spcPts val="1000"/>
              </a:spcBef>
              <a:spcAft>
                <a:spcPts val="0"/>
              </a:spcAft>
              <a:buSzPts val="1440"/>
              <a:buFont typeface="Fira Code SemiBold"/>
              <a:buChar char="➔"/>
            </a:pPr>
            <a:r>
              <a:rPr lang="en-IN" sz="2200" err="1">
                <a:latin typeface="Fira Code SemiBold"/>
                <a:ea typeface="Fira Code SemiBold"/>
                <a:cs typeface="Fira Code SemiBold"/>
              </a:rPr>
              <a:t>Gradio</a:t>
            </a:r>
            <a:r>
              <a:rPr lang="en-IN" sz="2200" dirty="0">
                <a:latin typeface="Fira Code SemiBold"/>
                <a:ea typeface="Fira Code SemiBold"/>
                <a:cs typeface="Fira Code SemiBold"/>
              </a:rPr>
              <a:t> UI: </a:t>
            </a:r>
            <a:r>
              <a:rPr lang="en-IN" sz="1800" dirty="0">
                <a:latin typeface="Fira Code SemiBold"/>
                <a:ea typeface="Fira Code SemiBold"/>
                <a:cs typeface="Fira Code SemiBold"/>
              </a:rPr>
              <a:t>a library specifically designed for building machine learning interfaces. It simplifies creating interfaces for users to interact with your machine learning models. </a:t>
            </a:r>
            <a:r>
              <a:rPr lang="en-IN" sz="1800" err="1">
                <a:latin typeface="Fira Code SemiBold"/>
                <a:ea typeface="Fira Code SemiBold"/>
                <a:cs typeface="Fira Code SemiBold"/>
              </a:rPr>
              <a:t>Gradio</a:t>
            </a:r>
            <a:r>
              <a:rPr lang="en-IN" sz="1800" dirty="0">
                <a:latin typeface="Fira Code SemiBold"/>
                <a:ea typeface="Fira Code SemiBold"/>
                <a:cs typeface="Fira Code SemiBold"/>
              </a:rPr>
              <a:t> leverages HTML, CSS, and </a:t>
            </a:r>
            <a:r>
              <a:rPr lang="en-IN" sz="1800" err="1">
                <a:latin typeface="Fira Code SemiBold"/>
                <a:ea typeface="Fira Code SemiBold"/>
                <a:cs typeface="Fira Code SemiBold"/>
              </a:rPr>
              <a:t>Javascript</a:t>
            </a:r>
            <a:r>
              <a:rPr lang="en-IN" sz="1800" dirty="0">
                <a:latin typeface="Fira Code SemiBold"/>
                <a:ea typeface="Fira Code SemiBold"/>
                <a:cs typeface="Fira Code SemiBold"/>
              </a:rPr>
              <a:t> under the hood, but provides a higher-level abstraction for building these interfaces.</a:t>
            </a:r>
            <a:endParaRPr lang="en-IN" sz="1800" dirty="0">
              <a:latin typeface="Century Gothic" panose="020B0502020202020204"/>
              <a:ea typeface="Fira Code SemiBold"/>
              <a:cs typeface="Fira Code SemiBold"/>
            </a:endParaRPr>
          </a:p>
          <a:p>
            <a:pPr marL="457200" indent="-320040">
              <a:spcBef>
                <a:spcPts val="1000"/>
              </a:spcBef>
              <a:spcAft>
                <a:spcPts val="0"/>
              </a:spcAft>
              <a:buSzPts val="1440"/>
              <a:buFont typeface="Fira Code SemiBold"/>
              <a:buChar char="➔"/>
            </a:pPr>
            <a:endParaRPr lang="en-IN" sz="2200">
              <a:latin typeface="Fira Code SemiBold"/>
              <a:ea typeface="Fira Code SemiBold"/>
              <a:cs typeface="Fira Code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Google Shape;179;g2b86785838d_0_291"/>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342900" lvl="0" indent="-251457" rtl="0">
              <a:spcBef>
                <a:spcPts val="1000"/>
              </a:spcBef>
              <a:spcAft>
                <a:spcPts val="0"/>
              </a:spcAft>
              <a:buClr>
                <a:schemeClr val="dk1"/>
              </a:buClr>
              <a:buSzPts val="1100"/>
              <a:buFont typeface="Arial"/>
              <a:buNone/>
            </a:pPr>
            <a:r>
              <a:rPr lang="en-IN" sz="5400" b="1"/>
              <a:t>Tools &amp; Technologies</a:t>
            </a:r>
            <a:endParaRPr lang="en-IN" sz="5400"/>
          </a:p>
        </p:txBody>
      </p:sp>
      <p:sp>
        <p:nvSpPr>
          <p:cNvPr id="18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Google Shape;180;g2b86785838d_0_291"/>
          <p:cNvSpPr txBox="1">
            <a:spLocks noGrp="1"/>
          </p:cNvSpPr>
          <p:nvPr>
            <p:ph idx="1"/>
          </p:nvPr>
        </p:nvSpPr>
        <p:spPr>
          <a:xfrm>
            <a:off x="838200" y="1929384"/>
            <a:ext cx="10515600" cy="4251960"/>
          </a:xfrm>
          <a:prstGeom prst="rect">
            <a:avLst/>
          </a:prstGeom>
        </p:spPr>
        <p:txBody>
          <a:bodyPr spcFirstLastPara="1" vert="horz" lIns="91425" tIns="45700" rIns="91425" bIns="45700" rtlCol="0" anchor="t" anchorCtr="0">
            <a:normAutofit/>
          </a:bodyPr>
          <a:lstStyle/>
          <a:p>
            <a:pPr marL="91440" lvl="0" indent="0" rtl="0">
              <a:spcBef>
                <a:spcPts val="1000"/>
              </a:spcBef>
              <a:spcAft>
                <a:spcPts val="0"/>
              </a:spcAft>
              <a:buClr>
                <a:schemeClr val="dk1"/>
              </a:buClr>
              <a:buSzPct val="61111"/>
              <a:buFont typeface="Arial"/>
              <a:buNone/>
            </a:pPr>
            <a:endParaRPr lang="en-US" sz="1500">
              <a:latin typeface="Fira Code SemiBold"/>
              <a:ea typeface="Fira Code SemiBold"/>
              <a:cs typeface="Fira Code SemiBold"/>
            </a:endParaRPr>
          </a:p>
          <a:p>
            <a:pPr marL="0" lvl="0" indent="0" rtl="0">
              <a:spcBef>
                <a:spcPts val="1000"/>
              </a:spcBef>
              <a:spcAft>
                <a:spcPts val="0"/>
              </a:spcAft>
              <a:buNone/>
            </a:pPr>
            <a:r>
              <a:rPr lang="en-US" sz="1500" dirty="0">
                <a:latin typeface="Fira Code SemiBold"/>
                <a:ea typeface="Fira Code SemiBold"/>
                <a:cs typeface="Fira Code SemiBold"/>
                <a:sym typeface="Fira Code SemiBold"/>
              </a:rPr>
              <a:t>Backend:</a:t>
            </a:r>
            <a:endParaRPr lang="en-US" sz="1500">
              <a:latin typeface="Fira Code SemiBold"/>
              <a:ea typeface="Fira Code SemiBold"/>
              <a:cs typeface="Fira Code SemiBold"/>
            </a:endParaRPr>
          </a:p>
          <a:p>
            <a:pPr marL="457200" indent="-306070">
              <a:spcBef>
                <a:spcPts val="1000"/>
              </a:spcBef>
              <a:spcAft>
                <a:spcPts val="0"/>
              </a:spcAft>
              <a:buSzPct val="79999"/>
              <a:buFont typeface="Fira Code SemiBold"/>
              <a:buChar char="➔"/>
            </a:pPr>
            <a:r>
              <a:rPr lang="en-US" sz="1500" b="1" dirty="0">
                <a:latin typeface="Fira Code"/>
                <a:ea typeface="Fira Code"/>
                <a:cs typeface="Fira Code"/>
                <a:sym typeface="Fira Code"/>
              </a:rPr>
              <a:t>TensorFlow:</a:t>
            </a:r>
            <a:r>
              <a:rPr lang="en-US" sz="1500" dirty="0">
                <a:latin typeface="Fira Code SemiBold"/>
                <a:ea typeface="Fira Code SemiBold"/>
                <a:cs typeface="Fira Code SemiBold"/>
                <a:sym typeface="Fira Code SemiBold"/>
              </a:rPr>
              <a:t> Core deep learning framework for building, training, and deploying neural network models for tasks like sentiment analysis, topic modeling, text classification, and intent recognition.</a:t>
            </a:r>
            <a:endParaRPr lang="en-US" sz="1500">
              <a:latin typeface="Fira Code SemiBold"/>
              <a:ea typeface="Fira Code SemiBold"/>
              <a:cs typeface="Fira Code SemiBold"/>
            </a:endParaRPr>
          </a:p>
          <a:p>
            <a:pPr marL="151130" indent="0">
              <a:spcBef>
                <a:spcPts val="1000"/>
              </a:spcBef>
              <a:spcAft>
                <a:spcPts val="0"/>
              </a:spcAft>
              <a:buSzPct val="79999"/>
              <a:buNone/>
            </a:pPr>
            <a:endParaRPr lang="en-US" sz="1500">
              <a:latin typeface="Fira Code SemiBold"/>
              <a:ea typeface="Fira Code SemiBold"/>
              <a:cs typeface="Fira Code SemiBold"/>
            </a:endParaRPr>
          </a:p>
          <a:p>
            <a:pPr marL="457200" lvl="0" indent="-306070">
              <a:spcBef>
                <a:spcPts val="1000"/>
              </a:spcBef>
              <a:spcAft>
                <a:spcPts val="0"/>
              </a:spcAft>
              <a:buSzPct val="79999"/>
              <a:buFont typeface="Fira Code SemiBold"/>
              <a:buChar char="➔"/>
            </a:pPr>
            <a:r>
              <a:rPr lang="en-US" sz="1500" dirty="0" err="1">
                <a:latin typeface="Fira Code SemiBold"/>
                <a:ea typeface="Fira Code SemiBold"/>
                <a:cs typeface="Fira Code SemiBold"/>
              </a:rPr>
              <a:t>Keras</a:t>
            </a:r>
            <a:r>
              <a:rPr lang="en-US" sz="1500" dirty="0">
                <a:latin typeface="Fira Code SemiBold"/>
                <a:ea typeface="Fira Code SemiBold"/>
                <a:cs typeface="Fira Code SemiBold"/>
              </a:rPr>
              <a:t>: </a:t>
            </a:r>
            <a:r>
              <a:rPr lang="en-US" sz="1500" dirty="0" err="1">
                <a:latin typeface="Fira Code SemiBold"/>
                <a:ea typeface="Fira Code SemiBold"/>
                <a:cs typeface="Fira Code SemiBold"/>
              </a:rPr>
              <a:t>Keras</a:t>
            </a:r>
            <a:r>
              <a:rPr lang="en-US" sz="1500" dirty="0">
                <a:latin typeface="Fira Code SemiBold"/>
                <a:ea typeface="Fira Code SemiBold"/>
                <a:cs typeface="Fira Code SemiBold"/>
              </a:rPr>
              <a:t> is a high-level API built on top of TensorFlow, it provides Rapid prototyping and experimentation with deep learning models.</a:t>
            </a:r>
          </a:p>
          <a:p>
            <a:pPr marL="151130" indent="0">
              <a:spcBef>
                <a:spcPts val="1000"/>
              </a:spcBef>
              <a:spcAft>
                <a:spcPts val="0"/>
              </a:spcAft>
              <a:buSzPct val="79999"/>
              <a:buNone/>
            </a:pPr>
            <a:endParaRPr lang="en-US" sz="1500">
              <a:latin typeface="Fira Code SemiBold"/>
              <a:ea typeface="Fira Code SemiBold"/>
              <a:cs typeface="Fira Code SemiBold"/>
              <a:sym typeface="Fira Code"/>
            </a:endParaRPr>
          </a:p>
          <a:p>
            <a:pPr marL="457200" lvl="0" indent="-306070" rtl="0">
              <a:spcBef>
                <a:spcPts val="1000"/>
              </a:spcBef>
              <a:spcAft>
                <a:spcPts val="0"/>
              </a:spcAft>
              <a:buSzPct val="79999"/>
              <a:buFont typeface="Fira Code SemiBold"/>
              <a:buChar char="➔"/>
            </a:pPr>
            <a:r>
              <a:rPr lang="en-US" sz="1500" b="1" dirty="0" err="1">
                <a:latin typeface="Fira Code"/>
                <a:ea typeface="Fira Code"/>
                <a:cs typeface="Fira Code"/>
                <a:sym typeface="Fira Code"/>
              </a:rPr>
              <a:t>SpaCy</a:t>
            </a:r>
            <a:r>
              <a:rPr lang="en-US" sz="1500" b="1" dirty="0">
                <a:latin typeface="Fira Code"/>
                <a:ea typeface="Fira Code"/>
                <a:cs typeface="Fira Code"/>
                <a:sym typeface="Fira Code"/>
              </a:rPr>
              <a:t>:</a:t>
            </a:r>
            <a:r>
              <a:rPr lang="en-US" sz="1500" dirty="0">
                <a:latin typeface="Fira Code SemiBold"/>
                <a:ea typeface="Fira Code SemiBold"/>
                <a:cs typeface="Fira Code SemiBold"/>
                <a:sym typeface="Fira Code SemiBold"/>
              </a:rPr>
              <a:t> Powerful industrial-strength NLP library for text processing, tokenization, named entity recognition (NER), part-of-speech tagging, and dependency parsing, empowering deep understanding of user queries and context.</a:t>
            </a:r>
            <a:endParaRPr lang="en-US" sz="1500">
              <a:latin typeface="Fira Code SemiBold"/>
              <a:ea typeface="Fira Code SemiBold"/>
              <a:cs typeface="Fira Code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4"/>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79;g2b86785838d_0_291">
            <a:extLst>
              <a:ext uri="{FF2B5EF4-FFF2-40B4-BE49-F238E27FC236}">
                <a16:creationId xmlns:a16="http://schemas.microsoft.com/office/drawing/2014/main" id="{B204E370-F812-93D5-A0D0-3BC4CF028E7F}"/>
              </a:ext>
            </a:extLst>
          </p:cNvPr>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342900" lvl="0" indent="-251457" rtl="0">
              <a:spcBef>
                <a:spcPts val="1000"/>
              </a:spcBef>
              <a:spcAft>
                <a:spcPts val="0"/>
              </a:spcAft>
              <a:buClr>
                <a:schemeClr val="dk1"/>
              </a:buClr>
              <a:buSzPts val="1100"/>
              <a:buFont typeface="Arial"/>
              <a:buNone/>
            </a:pPr>
            <a:r>
              <a:rPr lang="en-IN" sz="5400" b="1"/>
              <a:t>Tools &amp; Technologies</a:t>
            </a:r>
            <a:endParaRPr lang="en-IN" sz="5400"/>
          </a:p>
        </p:txBody>
      </p:sp>
      <p:sp>
        <p:nvSpPr>
          <p:cNvPr id="19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Google Shape;186;g2b86785838d_0_284"/>
          <p:cNvSpPr txBox="1">
            <a:spLocks noGrp="1"/>
          </p:cNvSpPr>
          <p:nvPr>
            <p:ph idx="1"/>
          </p:nvPr>
        </p:nvSpPr>
        <p:spPr>
          <a:xfrm>
            <a:off x="838200" y="1929384"/>
            <a:ext cx="10515600" cy="4251960"/>
          </a:xfrm>
          <a:prstGeom prst="rect">
            <a:avLst/>
          </a:prstGeom>
        </p:spPr>
        <p:txBody>
          <a:bodyPr spcFirstLastPara="1" lIns="91425" tIns="45700" rIns="91425" bIns="45700" anchorCtr="0">
            <a:normAutofit/>
          </a:bodyPr>
          <a:lstStyle/>
          <a:p>
            <a:pPr marL="91441" lvl="0" indent="0" rtl="0">
              <a:spcBef>
                <a:spcPts val="1000"/>
              </a:spcBef>
              <a:spcAft>
                <a:spcPts val="0"/>
              </a:spcAft>
              <a:buClr>
                <a:schemeClr val="dk1"/>
              </a:buClr>
              <a:buSzPts val="1100"/>
              <a:buFont typeface="Arial"/>
              <a:buNone/>
            </a:pPr>
            <a:endParaRPr lang="en-US" sz="1700">
              <a:latin typeface="Fira Code SemiBold"/>
              <a:ea typeface="Fira Code SemiBold"/>
              <a:cs typeface="Fira Code SemiBold"/>
              <a:sym typeface="Fira Code SemiBold"/>
            </a:endParaRPr>
          </a:p>
          <a:p>
            <a:pPr marL="0" lvl="0" indent="0" rtl="0">
              <a:spcBef>
                <a:spcPts val="1000"/>
              </a:spcBef>
              <a:spcAft>
                <a:spcPts val="0"/>
              </a:spcAft>
              <a:buNone/>
            </a:pPr>
            <a:r>
              <a:rPr lang="en-US" sz="1700">
                <a:latin typeface="Fira Code SemiBold"/>
                <a:ea typeface="Fira Code SemiBold"/>
                <a:cs typeface="Fira Code SemiBold"/>
                <a:sym typeface="Fira Code SemiBold"/>
              </a:rPr>
              <a:t>Environment :</a:t>
            </a:r>
          </a:p>
          <a:p>
            <a:pPr marL="457200" lvl="0" indent="-320040" rtl="0">
              <a:spcBef>
                <a:spcPts val="1000"/>
              </a:spcBef>
              <a:spcAft>
                <a:spcPts val="0"/>
              </a:spcAft>
              <a:buSzPts val="1440"/>
              <a:buFont typeface="Fira Code SemiBold"/>
              <a:buChar char="➔"/>
            </a:pPr>
            <a:r>
              <a:rPr lang="en-US" sz="1700">
                <a:latin typeface="Fira Code SemiBold"/>
                <a:ea typeface="Fira Code SemiBold"/>
                <a:cs typeface="Fira Code SemiBold"/>
                <a:sym typeface="Fira Code SemiBold"/>
              </a:rPr>
              <a:t>Kaggle Notebooks:</a:t>
            </a:r>
          </a:p>
          <a:p>
            <a:pPr marL="914400" lvl="1" indent="-320040" rtl="0">
              <a:spcBef>
                <a:spcPts val="0"/>
              </a:spcBef>
              <a:spcAft>
                <a:spcPts val="0"/>
              </a:spcAft>
              <a:buSzPts val="1440"/>
              <a:buFont typeface="Fira Code SemiBold"/>
              <a:buChar char="◆"/>
            </a:pPr>
            <a:r>
              <a:rPr lang="en-US" sz="1700">
                <a:latin typeface="Fira Code SemiBold"/>
                <a:ea typeface="Fira Code SemiBold"/>
                <a:cs typeface="Fira Code SemiBold"/>
                <a:sym typeface="Fira Code SemiBold"/>
              </a:rPr>
              <a:t>Valuable platform for exploring public datasets relevant to career guidance and personal well-being.</a:t>
            </a:r>
          </a:p>
          <a:p>
            <a:pPr marL="914400" lvl="1" indent="-320040" rtl="0">
              <a:spcBef>
                <a:spcPts val="0"/>
              </a:spcBef>
              <a:spcAft>
                <a:spcPts val="0"/>
              </a:spcAft>
              <a:buSzPts val="1440"/>
              <a:buFont typeface="Fira Code SemiBold"/>
              <a:buChar char="◆"/>
            </a:pPr>
            <a:r>
              <a:rPr lang="en-US" sz="1700">
                <a:latin typeface="Fira Code SemiBold"/>
                <a:ea typeface="Fira Code SemiBold"/>
                <a:cs typeface="Fira Code SemiBold"/>
                <a:sym typeface="Fira Code SemiBold"/>
              </a:rPr>
              <a:t>Find pre-processed datasets, benchmark models, and tutorials related to NLP and deep learning.</a:t>
            </a:r>
          </a:p>
          <a:p>
            <a:pPr marL="914400" lvl="1" indent="-320040" rtl="0">
              <a:spcBef>
                <a:spcPts val="0"/>
              </a:spcBef>
              <a:spcAft>
                <a:spcPts val="0"/>
              </a:spcAft>
              <a:buSzPts val="1440"/>
              <a:buFont typeface="Fira Code SemiBold"/>
              <a:buChar char="◆"/>
            </a:pPr>
            <a:r>
              <a:rPr lang="en-US" sz="1700">
                <a:latin typeface="Fira Code SemiBold"/>
                <a:ea typeface="Fira Code SemiBold"/>
                <a:cs typeface="Fira Code SemiBold"/>
                <a:sym typeface="Fira Code SemiBold"/>
              </a:rPr>
              <a:t>Use notebooks to share your work, learn from others, and participate in competitions to refine your approach.</a:t>
            </a:r>
          </a:p>
          <a:p>
            <a:pPr marL="914400" lvl="0" indent="0" rtl="0">
              <a:spcBef>
                <a:spcPts val="1000"/>
              </a:spcBef>
              <a:spcAft>
                <a:spcPts val="0"/>
              </a:spcAft>
              <a:buNone/>
            </a:pPr>
            <a:endParaRPr lang="en-US" sz="1700">
              <a:latin typeface="Fira Code SemiBold"/>
              <a:ea typeface="Fira Code SemiBold"/>
              <a:cs typeface="Fira Code SemiBold"/>
              <a:sym typeface="Fira Code SemiBold"/>
            </a:endParaRPr>
          </a:p>
          <a:p>
            <a:pPr marL="457200" lvl="0" indent="-320040" rtl="0">
              <a:spcBef>
                <a:spcPts val="1000"/>
              </a:spcBef>
              <a:spcAft>
                <a:spcPts val="0"/>
              </a:spcAft>
              <a:buSzPts val="1440"/>
              <a:buFont typeface="Fira Code SemiBold"/>
              <a:buChar char="➔"/>
            </a:pPr>
            <a:r>
              <a:rPr lang="en-US" sz="1700">
                <a:latin typeface="Fira Code SemiBold"/>
                <a:ea typeface="Fira Code SemiBold"/>
                <a:cs typeface="Fira Code SemiBold"/>
                <a:sym typeface="Fira Code SemiBold"/>
              </a:rPr>
              <a:t>Vertex AI:</a:t>
            </a:r>
          </a:p>
          <a:p>
            <a:pPr marL="914400" lvl="1" indent="-320040" rtl="0">
              <a:spcBef>
                <a:spcPts val="0"/>
              </a:spcBef>
              <a:spcAft>
                <a:spcPts val="0"/>
              </a:spcAft>
              <a:buSzPts val="1440"/>
              <a:buFont typeface="Fira Code SemiBold"/>
              <a:buChar char="◆"/>
            </a:pPr>
            <a:r>
              <a:rPr lang="en-US" sz="1700">
                <a:latin typeface="Fira Code SemiBold"/>
                <a:ea typeface="Fira Code SemiBold"/>
                <a:cs typeface="Fira Code SemiBold"/>
                <a:sym typeface="Fira Code SemiBold"/>
              </a:rPr>
              <a:t>Vertex AI is a comprehensive platform offered by Google Cloud Platform (GCP) that provides tools and infrastructure to streamline the entire machine learning (ML) development lifecycle, from data processing and model training to deployment and monitoring.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
        <p:cNvGrpSpPr/>
        <p:nvPr/>
      </p:nvGrpSpPr>
      <p:grpSpPr>
        <a:xfrm>
          <a:off x="0" y="0"/>
          <a:ext cx="0" cy="0"/>
          <a:chOff x="0" y="0"/>
          <a:chExt cx="0" cy="0"/>
        </a:xfrm>
      </p:grpSpPr>
      <p:sp useBgFill="1">
        <p:nvSpPr>
          <p:cNvPr id="207" name="Rectangle 20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Google Shape;191;g2b86785838d_0_269"/>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342900" lvl="0" indent="-251457" rtl="0">
              <a:spcBef>
                <a:spcPts val="1000"/>
              </a:spcBef>
              <a:spcAft>
                <a:spcPts val="0"/>
              </a:spcAft>
              <a:buClr>
                <a:schemeClr val="dk1"/>
              </a:buClr>
              <a:buSzPts val="1100"/>
              <a:buFont typeface="Arial"/>
              <a:buNone/>
            </a:pPr>
            <a:r>
              <a:rPr lang="en-IN" sz="5400" b="1"/>
              <a:t>References</a:t>
            </a:r>
            <a:endParaRPr lang="en-IN" sz="5400"/>
          </a:p>
        </p:txBody>
      </p:sp>
      <p:sp>
        <p:nvSpPr>
          <p:cNvPr id="20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Google Shape;192;g2b86785838d_0_269"/>
          <p:cNvSpPr txBox="1">
            <a:spLocks noGrp="1"/>
          </p:cNvSpPr>
          <p:nvPr>
            <p:ph idx="1"/>
          </p:nvPr>
        </p:nvSpPr>
        <p:spPr>
          <a:xfrm>
            <a:off x="838200" y="1929384"/>
            <a:ext cx="10515600" cy="4251960"/>
          </a:xfrm>
          <a:prstGeom prst="rect">
            <a:avLst/>
          </a:prstGeom>
        </p:spPr>
        <p:txBody>
          <a:bodyPr spcFirstLastPara="1" vert="horz" lIns="91425" tIns="45700" rIns="91425" bIns="45700" rtlCol="0" anchor="t" anchorCtr="0">
            <a:normAutofit fontScale="92500"/>
          </a:bodyPr>
          <a:lstStyle/>
          <a:p>
            <a:pPr marL="91440" lvl="0" indent="0" rtl="0">
              <a:spcBef>
                <a:spcPts val="1000"/>
              </a:spcBef>
              <a:spcAft>
                <a:spcPts val="0"/>
              </a:spcAft>
              <a:buClr>
                <a:schemeClr val="dk1"/>
              </a:buClr>
              <a:buSzPts val="1100"/>
              <a:buFont typeface="Arial"/>
              <a:buNone/>
            </a:pPr>
            <a:endParaRPr lang="en-US" sz="2200">
              <a:latin typeface="Fira Code SemiBold"/>
              <a:ea typeface="Fira Code SemiBold"/>
              <a:cs typeface="Fira Code SemiBold"/>
            </a:endParaRPr>
          </a:p>
          <a:p>
            <a:pPr marL="914400" indent="-320040">
              <a:buSzPts val="1440"/>
              <a:buFont typeface="Fira Code SemiBold"/>
              <a:buChar char="➔"/>
            </a:pPr>
            <a:r>
              <a:rPr lang="en-IN" sz="2200" dirty="0" err="1">
                <a:latin typeface="Fira Code SemiBold"/>
                <a:ea typeface="Fira Code SemiBold"/>
                <a:cs typeface="Fira Code SemiBold"/>
              </a:rPr>
              <a:t>Rajamalli</a:t>
            </a:r>
            <a:r>
              <a:rPr lang="en-IN" sz="2200" dirty="0">
                <a:latin typeface="Fira Code SemiBold"/>
                <a:ea typeface="Fira Code SemiBold"/>
                <a:cs typeface="Fira Code SemiBold"/>
              </a:rPr>
              <a:t> Keerthana </a:t>
            </a:r>
            <a:r>
              <a:rPr lang="en-IN" sz="2200" dirty="0" err="1">
                <a:latin typeface="Fira Code SemiBold"/>
                <a:ea typeface="Fira Code SemiBold"/>
                <a:cs typeface="Fira Code SemiBold"/>
              </a:rPr>
              <a:t>R,Fathima</a:t>
            </a:r>
            <a:r>
              <a:rPr lang="en-IN" sz="2200" dirty="0">
                <a:latin typeface="Fira Code SemiBold"/>
                <a:ea typeface="Fira Code SemiBold"/>
                <a:cs typeface="Fira Code SemiBold"/>
              </a:rPr>
              <a:t> </a:t>
            </a:r>
            <a:r>
              <a:rPr lang="en-IN" sz="2200" dirty="0" err="1">
                <a:latin typeface="Fira Code SemiBold"/>
                <a:ea typeface="Fira Code SemiBold"/>
                <a:cs typeface="Fira Code SemiBold"/>
              </a:rPr>
              <a:t>G,Lilly</a:t>
            </a:r>
            <a:r>
              <a:rPr lang="en-IN" sz="2200" dirty="0">
                <a:latin typeface="Fira Code SemiBold"/>
                <a:ea typeface="Fira Code SemiBold"/>
                <a:cs typeface="Fira Code SemiBold"/>
              </a:rPr>
              <a:t> Florence “Evaluating the Performance of Various Deep Reinforcement Learning Algorithms for a Conversational Chatbot”(2022).</a:t>
            </a:r>
          </a:p>
          <a:p>
            <a:pPr marL="594360" indent="0">
              <a:spcBef>
                <a:spcPts val="1000"/>
              </a:spcBef>
              <a:spcAft>
                <a:spcPts val="0"/>
              </a:spcAft>
              <a:buSzPts val="1440"/>
              <a:buNone/>
            </a:pPr>
            <a:endParaRPr lang="en-IN" sz="2200">
              <a:latin typeface="Fira Code SemiBold"/>
              <a:ea typeface="Fira Code SemiBold"/>
              <a:cs typeface="Fira Code SemiBold"/>
            </a:endParaRPr>
          </a:p>
          <a:p>
            <a:pPr marL="914400" indent="-320040">
              <a:spcBef>
                <a:spcPts val="1000"/>
              </a:spcBef>
              <a:spcAft>
                <a:spcPts val="0"/>
              </a:spcAft>
              <a:buSzPts val="1440"/>
              <a:buFont typeface="Fira Code SemiBold"/>
              <a:buChar char="➔"/>
            </a:pPr>
            <a:r>
              <a:rPr lang="en-IN" sz="2200" dirty="0">
                <a:latin typeface="Fira Code SemiBold"/>
                <a:ea typeface="Fira Code SemiBold"/>
                <a:cs typeface="Fira Code SemiBold"/>
                <a:sym typeface="Fira Code SemiBold"/>
              </a:rPr>
              <a:t>Zaidi, Danyal, et al. “Artificial Intelligence Based Career Counselling Chat Bot a System for Counselling.” Annals of the Romanian Society for Cell Biology, vol. 25, no. 6, 14 June 2021.</a:t>
            </a:r>
            <a:endParaRPr lang="en-US" sz="2200" dirty="0">
              <a:latin typeface="Fira Code SemiBold"/>
              <a:ea typeface="Fira Code SemiBold"/>
              <a:cs typeface="Fira Code SemiBold"/>
              <a:sym typeface="Fira Code SemiBold"/>
            </a:endParaRPr>
          </a:p>
          <a:p>
            <a:pPr marL="914400" indent="-320040">
              <a:spcBef>
                <a:spcPts val="1000"/>
              </a:spcBef>
              <a:spcAft>
                <a:spcPts val="0"/>
              </a:spcAft>
              <a:buSzPts val="1440"/>
              <a:buFont typeface="Fira Code SemiBold"/>
              <a:buChar char="➔"/>
            </a:pPr>
            <a:endParaRPr lang="en-IN" sz="2200">
              <a:latin typeface="Fira Code SemiBold"/>
              <a:ea typeface="Fira Code SemiBold"/>
              <a:cs typeface="Fira Code SemiBold"/>
              <a:sym typeface="Fira Code SemiBold"/>
            </a:endParaRPr>
          </a:p>
          <a:p>
            <a:pPr marL="914400" indent="-320040">
              <a:buSzPts val="1440"/>
              <a:buFont typeface="Fira Code SemiBold"/>
              <a:buChar char="➔"/>
            </a:pPr>
            <a:r>
              <a:rPr lang="en-IN" sz="2200" dirty="0">
                <a:latin typeface="Fira Code SemiBold"/>
                <a:ea typeface="Fira Code SemiBold"/>
                <a:cs typeface="Fira Code SemiBold"/>
                <a:sym typeface="Fira Code SemiBold"/>
              </a:rPr>
              <a:t>“Chatbot Recommender Systems in Tourism: A Systematic Review and a Benefit-Cost Analysis”(2023).</a:t>
            </a:r>
            <a:endParaRPr lang="en-US" sz="2200" dirty="0">
              <a:latin typeface="Fira Code SemiBold"/>
              <a:ea typeface="Fira Code SemiBold"/>
              <a:cs typeface="Fira Code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Google Shape;149;p5"/>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342900" lvl="0" indent="-251458" rtl="0">
              <a:spcBef>
                <a:spcPts val="1000"/>
              </a:spcBef>
              <a:spcAft>
                <a:spcPts val="0"/>
              </a:spcAft>
              <a:buClr>
                <a:schemeClr val="dk1"/>
              </a:buClr>
              <a:buSzPts val="1100"/>
              <a:buFont typeface="Arial"/>
              <a:buNone/>
            </a:pPr>
            <a:r>
              <a:rPr lang="en-IN" sz="5400" b="1"/>
              <a:t>Project Domain</a:t>
            </a:r>
            <a:endParaRPr lang="en-IN" sz="5400"/>
          </a:p>
        </p:txBody>
      </p:sp>
      <p:sp>
        <p:nvSpPr>
          <p:cNvPr id="16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5"/>
          <p:cNvSpPr txBox="1">
            <a:spLocks noGrp="1"/>
          </p:cNvSpPr>
          <p:nvPr>
            <p:ph idx="1"/>
          </p:nvPr>
        </p:nvSpPr>
        <p:spPr>
          <a:xfrm>
            <a:off x="838200" y="1929384"/>
            <a:ext cx="10515600" cy="4827054"/>
          </a:xfrm>
          <a:prstGeom prst="rect">
            <a:avLst/>
          </a:prstGeom>
        </p:spPr>
        <p:txBody>
          <a:bodyPr spcFirstLastPara="1" vert="horz" lIns="91425" tIns="45700" rIns="91425" bIns="45700" rtlCol="0" anchor="t" anchorCtr="0">
            <a:normAutofit fontScale="92500" lnSpcReduction="10000"/>
          </a:bodyPr>
          <a:lstStyle/>
          <a:p>
            <a:pPr marL="91440" lvl="0" indent="0" rtl="0">
              <a:spcBef>
                <a:spcPts val="1000"/>
              </a:spcBef>
              <a:spcAft>
                <a:spcPts val="0"/>
              </a:spcAft>
              <a:buClr>
                <a:schemeClr val="dk1"/>
              </a:buClr>
              <a:buSzPts val="1100"/>
              <a:buFont typeface="Arial"/>
              <a:buNone/>
            </a:pPr>
            <a:endParaRPr lang="en-US" sz="2200">
              <a:latin typeface="Fira Code SemiBold"/>
              <a:ea typeface="Fira Code SemiBold"/>
              <a:cs typeface="Fira Code SemiBold"/>
            </a:endParaRPr>
          </a:p>
          <a:p>
            <a:pPr marL="0" indent="0">
              <a:spcBef>
                <a:spcPts val="1000"/>
              </a:spcBef>
              <a:spcAft>
                <a:spcPts val="0"/>
              </a:spcAft>
              <a:buSzPts val="1440"/>
              <a:buNone/>
            </a:pPr>
            <a:r>
              <a:rPr lang="en-US" sz="2200" dirty="0">
                <a:latin typeface="Fira Code SemiBold"/>
                <a:ea typeface="Fira Code SemiBold"/>
                <a:cs typeface="Fira Code SemiBold"/>
                <a:sym typeface="Fira Code SemiBold"/>
              </a:rPr>
              <a:t>Natural language Processing : </a:t>
            </a:r>
            <a:endParaRPr lang="en-US" sz="2200">
              <a:latin typeface="Fira Code SemiBold"/>
              <a:ea typeface="Fira Code SemiBold"/>
              <a:cs typeface="Fira Code SemiBold"/>
              <a:sym typeface="Fira Code SemiBold"/>
            </a:endParaRPr>
          </a:p>
          <a:p>
            <a:pPr marL="457200" indent="-320040">
              <a:buSzPts val="1440"/>
              <a:buFont typeface="Fira Code SemiBold"/>
              <a:buChar char="➔"/>
            </a:pPr>
            <a:r>
              <a:rPr lang="en-US" sz="2200" dirty="0">
                <a:latin typeface="Fira Code SemiBold"/>
                <a:ea typeface="Fira Code SemiBold"/>
                <a:cs typeface="Fira Code SemiBold"/>
                <a:sym typeface="Fira Code SemiBold"/>
              </a:rPr>
              <a:t>Natural Language Processing (NLP) is a subfield of artificial intelligence (AI) and computer science concerned with enabling computers to understand and process human language. </a:t>
            </a:r>
          </a:p>
          <a:p>
            <a:pPr marL="457200" marR="0" lvl="0" indent="-320040">
              <a:spcBef>
                <a:spcPts val="1000"/>
              </a:spcBef>
              <a:spcAft>
                <a:spcPts val="0"/>
              </a:spcAft>
              <a:buSzPts val="1440"/>
              <a:buFont typeface="Fira Code SemiBold"/>
              <a:buChar char="➔"/>
            </a:pPr>
            <a:r>
              <a:rPr lang="en-US" sz="2200" dirty="0">
                <a:latin typeface="Fira Code SemiBold"/>
                <a:ea typeface="Fira Code SemiBold"/>
                <a:cs typeface="Fira Code SemiBold"/>
                <a:sym typeface="Fira Code SemiBold"/>
              </a:rPr>
              <a:t>It aims to bridge the gap between the structured nature of computer programs and the unstructured, ambiguous nature of human language.</a:t>
            </a:r>
            <a:endParaRPr lang="en-US"/>
          </a:p>
          <a:p>
            <a:pPr marL="457200" indent="-320040">
              <a:buSzPts val="1440"/>
              <a:buFont typeface="Fira Code SemiBold"/>
              <a:buChar char="➔"/>
            </a:pPr>
            <a:endParaRPr lang="en-US" sz="2200" dirty="0">
              <a:latin typeface="Fira Code SemiBold"/>
              <a:ea typeface="Fira Code SemiBold"/>
              <a:cs typeface="Fira Code SemiBold"/>
            </a:endParaRPr>
          </a:p>
          <a:p>
            <a:pPr marL="0" indent="0">
              <a:buSzPts val="1440"/>
              <a:buNone/>
            </a:pPr>
            <a:r>
              <a:rPr lang="en-US" sz="2200" dirty="0">
                <a:latin typeface="Fira Code SemiBold"/>
                <a:ea typeface="Fira Code SemiBold"/>
                <a:cs typeface="Fira Code SemiBold"/>
              </a:rPr>
              <a:t>Recommendation Systems : </a:t>
            </a:r>
          </a:p>
          <a:p>
            <a:pPr marL="457200" indent="-320040">
              <a:buSzPts val="1440"/>
              <a:buFont typeface="Fira Code SemiBold,Sans-Serif"/>
              <a:buChar char="➔"/>
            </a:pPr>
            <a:r>
              <a:rPr lang="en-US" sz="2200" dirty="0">
                <a:latin typeface="Fira Code SemiBold"/>
                <a:ea typeface="Fira Code SemiBold"/>
                <a:cs typeface="Fira Code SemiBold"/>
              </a:rPr>
              <a:t>Recommendation systems are algorithms and techniques used in information filtering and decision making to suggest items to users. </a:t>
            </a:r>
          </a:p>
          <a:p>
            <a:pPr marL="457200" indent="-320040">
              <a:buSzPts val="1440"/>
              <a:buFont typeface="Fira Code SemiBold,Sans-Serif"/>
              <a:buChar char="➔"/>
            </a:pPr>
            <a:r>
              <a:rPr lang="en-US" sz="2200" dirty="0">
                <a:latin typeface="Fira Code SemiBold"/>
                <a:ea typeface="Fira Code SemiBold"/>
                <a:cs typeface="Fira Code SemiBold"/>
              </a:rPr>
              <a:t>The primary goal of recommendation systems is to predict the "rating" or "preference" that a user would give to an item.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g2b86785838d_0_316"/>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342900" lvl="0" indent="-251457" rtl="0">
              <a:spcBef>
                <a:spcPts val="1000"/>
              </a:spcBef>
              <a:spcAft>
                <a:spcPts val="0"/>
              </a:spcAft>
              <a:buClr>
                <a:schemeClr val="dk1"/>
              </a:buClr>
              <a:buSzPts val="1100"/>
              <a:buFont typeface="Arial"/>
              <a:buNone/>
            </a:pPr>
            <a:r>
              <a:rPr lang="en-IN" sz="5400" b="1"/>
              <a:t>Problem Statement</a:t>
            </a:r>
            <a:endParaRPr lang="en-IN" sz="5400"/>
          </a:p>
        </p:txBody>
      </p:sp>
      <p:sp>
        <p:nvSpPr>
          <p:cNvPr id="17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g2b86785838d_0_316"/>
          <p:cNvSpPr txBox="1">
            <a:spLocks noGrp="1"/>
          </p:cNvSpPr>
          <p:nvPr>
            <p:ph idx="1"/>
          </p:nvPr>
        </p:nvSpPr>
        <p:spPr>
          <a:xfrm>
            <a:off x="838200" y="1929384"/>
            <a:ext cx="10515600" cy="4251960"/>
          </a:xfrm>
          <a:prstGeom prst="rect">
            <a:avLst/>
          </a:prstGeom>
        </p:spPr>
        <p:txBody>
          <a:bodyPr spcFirstLastPara="1" vert="horz" lIns="91425" tIns="45700" rIns="91425" bIns="45700" rtlCol="0" anchor="t" anchorCtr="0">
            <a:normAutofit fontScale="92500" lnSpcReduction="10000"/>
          </a:bodyPr>
          <a:lstStyle/>
          <a:p>
            <a:pPr marL="285750" indent="-285750">
              <a:buFont typeface="Wingdings" charset="2"/>
              <a:buChar char="Ø"/>
            </a:pPr>
            <a:r>
              <a:rPr lang="en-IN" sz="2200" dirty="0">
                <a:latin typeface="Fira Code SemiBold"/>
                <a:ea typeface="Fira Code SemiBold"/>
                <a:cs typeface="Fira Code SemiBold"/>
              </a:rPr>
              <a:t>Indented to design and develop an AI-driven chatbot system, utilizing speech-to-text and text-to-speech capabilities, for personalized suggestion in job planning, course selection, and professional development.</a:t>
            </a:r>
            <a:endParaRPr lang="en-US" sz="2200" dirty="0">
              <a:latin typeface="Fira Code SemiBold"/>
              <a:ea typeface="Fira Code SemiBold"/>
              <a:cs typeface="Fira Code SemiBold"/>
            </a:endParaRPr>
          </a:p>
          <a:p>
            <a:pPr marL="0" indent="0">
              <a:spcBef>
                <a:spcPts val="1000"/>
              </a:spcBef>
              <a:spcAft>
                <a:spcPts val="0"/>
              </a:spcAft>
              <a:buNone/>
            </a:pPr>
            <a:endParaRPr lang="en-IN" sz="2200">
              <a:latin typeface="Fira Code SemiBold"/>
              <a:ea typeface="Fira Code SemiBold"/>
              <a:cs typeface="Fira Code SemiBold"/>
            </a:endParaRPr>
          </a:p>
          <a:p>
            <a:pPr marL="285750" indent="-285750">
              <a:buFont typeface="Wingdings" charset="2"/>
              <a:buChar char="Ø"/>
            </a:pPr>
            <a:r>
              <a:rPr lang="en-IN" sz="2200" dirty="0">
                <a:latin typeface="Fira Code SemiBold"/>
                <a:ea typeface="Fira Code SemiBold"/>
                <a:cs typeface="Fira Code SemiBold"/>
              </a:rPr>
              <a:t>The system aims to provide intuitive and accessible virtual mentorship through seamless spoken communication, leveraging advanced NLP techniques and deep learning models. </a:t>
            </a:r>
            <a:endParaRPr lang="en-US" sz="2200">
              <a:latin typeface="Fira Code SemiBold"/>
              <a:ea typeface="Fira Code SemiBold"/>
              <a:cs typeface="Fira Code SemiBold"/>
            </a:endParaRPr>
          </a:p>
          <a:p>
            <a:pPr marL="285750" indent="-285750">
              <a:spcBef>
                <a:spcPts val="1000"/>
              </a:spcBef>
              <a:spcAft>
                <a:spcPts val="0"/>
              </a:spcAft>
              <a:buFont typeface="Wingdings" charset="2"/>
              <a:buChar char="Ø"/>
            </a:pPr>
            <a:endParaRPr lang="en-IN" sz="2200">
              <a:latin typeface="Fira Code SemiBold"/>
              <a:ea typeface="Fira Code SemiBold"/>
              <a:cs typeface="Fira Code SemiBold"/>
            </a:endParaRPr>
          </a:p>
          <a:p>
            <a:pPr marL="285750" indent="-285750">
              <a:spcBef>
                <a:spcPts val="1000"/>
              </a:spcBef>
              <a:spcAft>
                <a:spcPts val="0"/>
              </a:spcAft>
              <a:buFont typeface="Wingdings" charset="2"/>
              <a:buChar char="Ø"/>
            </a:pPr>
            <a:r>
              <a:rPr lang="en-IN" sz="2200" dirty="0">
                <a:latin typeface="Fira Code SemiBold"/>
                <a:ea typeface="Fira Code SemiBold"/>
                <a:cs typeface="Fira Code SemiBold"/>
              </a:rPr>
              <a:t>The primary goal is to create an efficient and empathetic virtual mentor capable of offering tailored recommendations and insights, ultimately empowering users to navigate their jobs and educational paths effectively.</a:t>
            </a:r>
            <a:endParaRPr lang="en-US" sz="2200" dirty="0">
              <a:latin typeface="Fira Code SemiBold"/>
              <a:ea typeface="Fira Code SemiBold"/>
              <a:cs typeface="Fira Code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88" name="Rectangle 187">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Google Shape;161;g2b86785838d_0_321"/>
          <p:cNvSpPr txBox="1">
            <a:spLocks noGrp="1"/>
          </p:cNvSpPr>
          <p:nvPr>
            <p:ph type="title"/>
          </p:nvPr>
        </p:nvSpPr>
        <p:spPr>
          <a:xfrm>
            <a:off x="638881" y="457201"/>
            <a:ext cx="10909640" cy="1832654"/>
          </a:xfrm>
          <a:prstGeom prst="rect">
            <a:avLst/>
          </a:prstGeom>
        </p:spPr>
        <p:txBody>
          <a:bodyPr spcFirstLastPara="1" vert="horz" lIns="91440" tIns="45720" rIns="91440" bIns="45720" rtlCol="0" anchor="b" anchorCtr="0">
            <a:normAutofit/>
          </a:bodyPr>
          <a:lstStyle/>
          <a:p>
            <a:pPr marL="342900" lvl="0" indent="-251457" algn="ctr">
              <a:spcAft>
                <a:spcPts val="0"/>
              </a:spcAft>
              <a:buClr>
                <a:schemeClr val="dk1"/>
              </a:buClr>
              <a:buSzPts val="1100"/>
            </a:pPr>
            <a:r>
              <a:rPr lang="en-US" sz="6600" kern="1200">
                <a:solidFill>
                  <a:schemeClr val="tx1"/>
                </a:solidFill>
                <a:latin typeface="+mj-lt"/>
                <a:ea typeface="+mj-ea"/>
                <a:cs typeface="+mj-cs"/>
              </a:rPr>
              <a:t>Literature Survey</a:t>
            </a:r>
          </a:p>
        </p:txBody>
      </p:sp>
      <p:sp>
        <p:nvSpPr>
          <p:cNvPr id="19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2" name="Google Shape;162;g2b86785838d_0_321"/>
          <p:cNvGraphicFramePr/>
          <p:nvPr>
            <p:extLst>
              <p:ext uri="{D42A27DB-BD31-4B8C-83A1-F6EECF244321}">
                <p14:modId xmlns:p14="http://schemas.microsoft.com/office/powerpoint/2010/main" val="2473117201"/>
              </p:ext>
            </p:extLst>
          </p:nvPr>
        </p:nvGraphicFramePr>
        <p:xfrm>
          <a:off x="599994" y="3124200"/>
          <a:ext cx="10988965" cy="3102867"/>
        </p:xfrm>
        <a:graphic>
          <a:graphicData uri="http://schemas.openxmlformats.org/drawingml/2006/table">
            <a:tbl>
              <a:tblPr firstRow="1" bandRow="1">
                <a:tableStyleId>{5C22544A-7EE6-4342-B048-85BDC9FD1C3A}</a:tableStyleId>
              </a:tblPr>
              <a:tblGrid>
                <a:gridCol w="2381425">
                  <a:extLst>
                    <a:ext uri="{9D8B030D-6E8A-4147-A177-3AD203B41FA5}">
                      <a16:colId xmlns:a16="http://schemas.microsoft.com/office/drawing/2014/main" val="20000"/>
                    </a:ext>
                  </a:extLst>
                </a:gridCol>
                <a:gridCol w="3658585">
                  <a:extLst>
                    <a:ext uri="{9D8B030D-6E8A-4147-A177-3AD203B41FA5}">
                      <a16:colId xmlns:a16="http://schemas.microsoft.com/office/drawing/2014/main" val="20001"/>
                    </a:ext>
                  </a:extLst>
                </a:gridCol>
                <a:gridCol w="4438360">
                  <a:extLst>
                    <a:ext uri="{9D8B030D-6E8A-4147-A177-3AD203B41FA5}">
                      <a16:colId xmlns:a16="http://schemas.microsoft.com/office/drawing/2014/main" val="20002"/>
                    </a:ext>
                  </a:extLst>
                </a:gridCol>
                <a:gridCol w="510595">
                  <a:extLst>
                    <a:ext uri="{9D8B030D-6E8A-4147-A177-3AD203B41FA5}">
                      <a16:colId xmlns:a16="http://schemas.microsoft.com/office/drawing/2014/main" val="404417923"/>
                    </a:ext>
                  </a:extLst>
                </a:gridCol>
              </a:tblGrid>
              <a:tr h="292979">
                <a:tc>
                  <a:txBody>
                    <a:bodyPr/>
                    <a:lstStyle/>
                    <a:p>
                      <a:pPr marL="0" lvl="0" indent="0" algn="ctr" rtl="0">
                        <a:spcBef>
                          <a:spcPts val="0"/>
                        </a:spcBef>
                        <a:spcAft>
                          <a:spcPts val="0"/>
                        </a:spcAft>
                        <a:buNone/>
                      </a:pPr>
                      <a:r>
                        <a:rPr lang="en-IN" sz="1000" b="1"/>
                        <a:t>Author</a:t>
                      </a:r>
                      <a:endParaRPr lang="en-US" sz="1600"/>
                    </a:p>
                  </a:txBody>
                  <a:tcPr marL="51264" marR="51264" marT="51264" marB="51264"/>
                </a:tc>
                <a:tc>
                  <a:txBody>
                    <a:bodyPr/>
                    <a:lstStyle/>
                    <a:p>
                      <a:pPr marL="0" lvl="0" indent="0" algn="ctr" rtl="0">
                        <a:spcBef>
                          <a:spcPts val="0"/>
                        </a:spcBef>
                        <a:spcAft>
                          <a:spcPts val="0"/>
                        </a:spcAft>
                        <a:buNone/>
                      </a:pPr>
                      <a:r>
                        <a:rPr lang="en-IN" sz="1000" b="1"/>
                        <a:t>Title</a:t>
                      </a:r>
                      <a:endParaRPr lang="en-US" sz="1600"/>
                    </a:p>
                  </a:txBody>
                  <a:tcPr marL="51264" marR="51264" marT="51264" marB="51264"/>
                </a:tc>
                <a:tc>
                  <a:txBody>
                    <a:bodyPr/>
                    <a:lstStyle/>
                    <a:p>
                      <a:pPr marL="0" lvl="0" indent="0" algn="ctr" rtl="0">
                        <a:spcBef>
                          <a:spcPts val="0"/>
                        </a:spcBef>
                        <a:spcAft>
                          <a:spcPts val="0"/>
                        </a:spcAft>
                        <a:buNone/>
                      </a:pPr>
                      <a:r>
                        <a:rPr lang="en-IN" sz="1000" b="1"/>
                        <a:t>Description</a:t>
                      </a:r>
                      <a:endParaRPr lang="en-US" sz="1600"/>
                    </a:p>
                  </a:txBody>
                  <a:tcPr marL="51264" marR="51264" marT="51264" marB="51264"/>
                </a:tc>
                <a:tc>
                  <a:txBody>
                    <a:bodyPr/>
                    <a:lstStyle/>
                    <a:p>
                      <a:pPr marL="0" lvl="0" indent="0" algn="ctr">
                        <a:spcBef>
                          <a:spcPts val="0"/>
                        </a:spcBef>
                        <a:spcAft>
                          <a:spcPts val="0"/>
                        </a:spcAft>
                        <a:buNone/>
                      </a:pPr>
                      <a:r>
                        <a:rPr lang="en-IN" sz="1000" b="1"/>
                        <a:t>Year</a:t>
                      </a:r>
                      <a:endParaRPr lang="en-US" sz="1600"/>
                    </a:p>
                  </a:txBody>
                  <a:tcPr marL="51263" marR="51263" marT="51263" marB="51263"/>
                </a:tc>
                <a:extLst>
                  <a:ext uri="{0D108BD9-81ED-4DB2-BD59-A6C34878D82A}">
                    <a16:rowId xmlns:a16="http://schemas.microsoft.com/office/drawing/2014/main" val="10000"/>
                  </a:ext>
                </a:extLst>
              </a:tr>
              <a:tr h="1060069">
                <a:tc>
                  <a:txBody>
                    <a:bodyPr/>
                    <a:lstStyle/>
                    <a:p>
                      <a:pPr marL="0" lvl="0" indent="0" algn="l">
                        <a:spcBef>
                          <a:spcPts val="0"/>
                        </a:spcBef>
                        <a:spcAft>
                          <a:spcPts val="0"/>
                        </a:spcAft>
                        <a:buNone/>
                      </a:pPr>
                      <a:r>
                        <a:rPr lang="en-IN" sz="1200" kern="1200" noProof="0" err="1">
                          <a:solidFill>
                            <a:srgbClr val="3F3F3F"/>
                          </a:solidFill>
                          <a:latin typeface="+mn-lt"/>
                          <a:ea typeface="+mn-ea"/>
                          <a:cs typeface="+mn-cs"/>
                        </a:rPr>
                        <a:t>Rajamalli</a:t>
                      </a:r>
                      <a:r>
                        <a:rPr lang="en-IN" sz="1200" kern="1200" noProof="0">
                          <a:solidFill>
                            <a:srgbClr val="3F3F3F"/>
                          </a:solidFill>
                          <a:latin typeface="+mn-lt"/>
                          <a:ea typeface="+mn-ea"/>
                          <a:cs typeface="+mn-cs"/>
                        </a:rPr>
                        <a:t> Keerthana </a:t>
                      </a:r>
                      <a:r>
                        <a:rPr lang="en-IN" sz="1200" kern="1200" noProof="0" err="1">
                          <a:solidFill>
                            <a:srgbClr val="3F3F3F"/>
                          </a:solidFill>
                          <a:latin typeface="+mn-lt"/>
                          <a:ea typeface="+mn-ea"/>
                          <a:cs typeface="+mn-cs"/>
                        </a:rPr>
                        <a:t>R,Fathima</a:t>
                      </a:r>
                      <a:r>
                        <a:rPr lang="en-IN" sz="1200" kern="1200" noProof="0">
                          <a:solidFill>
                            <a:srgbClr val="3F3F3F"/>
                          </a:solidFill>
                          <a:latin typeface="+mn-lt"/>
                          <a:ea typeface="+mn-ea"/>
                          <a:cs typeface="+mn-cs"/>
                        </a:rPr>
                        <a:t>, etc</a:t>
                      </a:r>
                      <a:endParaRPr lang="en-US" sz="1200" kern="1200">
                        <a:solidFill>
                          <a:srgbClr val="3F3F3F"/>
                        </a:solidFill>
                        <a:latin typeface="+mn-lt"/>
                        <a:ea typeface="+mn-ea"/>
                        <a:cs typeface="+mn-cs"/>
                      </a:endParaRPr>
                    </a:p>
                  </a:txBody>
                  <a:tcPr marL="51264" marR="51264" marT="51264" marB="51264"/>
                </a:tc>
                <a:tc>
                  <a:txBody>
                    <a:bodyPr/>
                    <a:lstStyle/>
                    <a:p>
                      <a:pPr marL="0" lvl="0" indent="0" algn="l">
                        <a:spcBef>
                          <a:spcPts val="0"/>
                        </a:spcBef>
                        <a:spcAft>
                          <a:spcPts val="0"/>
                        </a:spcAft>
                        <a:buNone/>
                      </a:pPr>
                      <a:r>
                        <a:rPr lang="en-IN" sz="1200" kern="1200" noProof="0">
                          <a:solidFill>
                            <a:srgbClr val="3F3F3F"/>
                          </a:solidFill>
                          <a:latin typeface="+mn-lt"/>
                          <a:ea typeface="+mn-ea"/>
                          <a:cs typeface="+mn-cs"/>
                        </a:rPr>
                        <a:t>Evaluating the Performance of Various Deep Reinforcement Learning Algorithms for a Conversational Chatbot</a:t>
                      </a:r>
                      <a:endParaRPr lang="en-US" sz="1200" kern="1200">
                        <a:solidFill>
                          <a:srgbClr val="3F3F3F"/>
                        </a:solidFill>
                        <a:latin typeface="+mn-lt"/>
                        <a:ea typeface="+mn-ea"/>
                        <a:cs typeface="+mn-cs"/>
                        <a:sym typeface="Fira Code SemiBold"/>
                      </a:endParaRPr>
                    </a:p>
                  </a:txBody>
                  <a:tcPr marL="51264" marR="51264" marT="51264" marB="51264"/>
                </a:tc>
                <a:tc>
                  <a:txBody>
                    <a:bodyPr/>
                    <a:lstStyle/>
                    <a:p>
                      <a:pPr lvl="0" algn="l">
                        <a:lnSpc>
                          <a:spcPct val="100000"/>
                        </a:lnSpc>
                        <a:spcBef>
                          <a:spcPts val="0"/>
                        </a:spcBef>
                        <a:spcAft>
                          <a:spcPts val="0"/>
                        </a:spcAft>
                        <a:buNone/>
                      </a:pPr>
                      <a:r>
                        <a:rPr lang="en-IN" sz="1200" b="0" i="0" u="none" strike="noStrike" noProof="0">
                          <a:solidFill>
                            <a:srgbClr val="3F3F3F"/>
                          </a:solidFill>
                        </a:rPr>
                        <a:t>The proposed system was created for solving one of the major issues faced in conversational chatbots, relevancy. The solution provided in the proposed system is the use of Deep Reinforcement Learning Technique in order to make the chatbot learn from its mistakes</a:t>
                      </a:r>
                      <a:endParaRPr lang="en-US" sz="1200"/>
                    </a:p>
                  </a:txBody>
                  <a:tcPr marL="51264" marR="51264" marT="51264" marB="51264"/>
                </a:tc>
                <a:tc>
                  <a:txBody>
                    <a:bodyPr/>
                    <a:lstStyle/>
                    <a:p>
                      <a:pPr lvl="0" algn="l">
                        <a:lnSpc>
                          <a:spcPct val="100000"/>
                        </a:lnSpc>
                        <a:spcBef>
                          <a:spcPts val="0"/>
                        </a:spcBef>
                        <a:spcAft>
                          <a:spcPts val="0"/>
                        </a:spcAft>
                        <a:buNone/>
                      </a:pPr>
                      <a:r>
                        <a:rPr lang="en-IN" sz="1200" b="0" i="0" u="none" strike="noStrike" noProof="0">
                          <a:solidFill>
                            <a:srgbClr val="3F3F3F"/>
                          </a:solidFill>
                        </a:rPr>
                        <a:t>2022</a:t>
                      </a:r>
                      <a:endParaRPr lang="en-US" sz="1200"/>
                    </a:p>
                  </a:txBody>
                  <a:tcPr marL="51263" marR="51263" marT="51263" marB="51263"/>
                </a:tc>
                <a:extLst>
                  <a:ext uri="{0D108BD9-81ED-4DB2-BD59-A6C34878D82A}">
                    <a16:rowId xmlns:a16="http://schemas.microsoft.com/office/drawing/2014/main" val="10001"/>
                  </a:ext>
                </a:extLst>
              </a:tr>
              <a:tr h="689750">
                <a:tc>
                  <a:txBody>
                    <a:bodyPr/>
                    <a:lstStyle/>
                    <a:p>
                      <a:pPr marL="0" lvl="0" indent="0" algn="l" rtl="0">
                        <a:spcBef>
                          <a:spcPts val="0"/>
                        </a:spcBef>
                        <a:spcAft>
                          <a:spcPts val="0"/>
                        </a:spcAft>
                        <a:buNone/>
                      </a:pPr>
                      <a:r>
                        <a:rPr lang="en-IN" sz="1200">
                          <a:solidFill>
                            <a:srgbClr val="3F3F3F"/>
                          </a:solidFill>
                        </a:rPr>
                        <a:t>Danyal Zaidi, etc.</a:t>
                      </a:r>
                      <a:r>
                        <a:rPr lang="en-IN" sz="1200"/>
                        <a:t> </a:t>
                      </a:r>
                      <a:endParaRPr lang="en-US" sz="1200"/>
                    </a:p>
                  </a:txBody>
                  <a:tcPr marL="51264" marR="51264" marT="51264" marB="51264"/>
                </a:tc>
                <a:tc>
                  <a:txBody>
                    <a:bodyPr/>
                    <a:lstStyle/>
                    <a:p>
                      <a:pPr marL="0" lvl="0" indent="0" algn="l" rtl="0">
                        <a:spcBef>
                          <a:spcPts val="0"/>
                        </a:spcBef>
                        <a:spcAft>
                          <a:spcPts val="0"/>
                        </a:spcAft>
                        <a:buNone/>
                      </a:pPr>
                      <a:r>
                        <a:rPr lang="en-IN" sz="1200">
                          <a:solidFill>
                            <a:srgbClr val="3F3F3F"/>
                          </a:solidFill>
                        </a:rPr>
                        <a:t>Artificial Intelligence Based Career </a:t>
                      </a:r>
                      <a:r>
                        <a:rPr lang="en-IN" sz="1200" err="1">
                          <a:solidFill>
                            <a:srgbClr val="3F3F3F"/>
                          </a:solidFill>
                        </a:rPr>
                        <a:t>Counseling</a:t>
                      </a:r>
                      <a:r>
                        <a:rPr lang="en-IN" sz="1200">
                          <a:solidFill>
                            <a:srgbClr val="3F3F3F"/>
                          </a:solidFill>
                        </a:rPr>
                        <a:t> Chatbot: A System for </a:t>
                      </a:r>
                      <a:r>
                        <a:rPr lang="en-IN" sz="1200" err="1">
                          <a:solidFill>
                            <a:srgbClr val="3F3F3F"/>
                          </a:solidFill>
                        </a:rPr>
                        <a:t>counseling</a:t>
                      </a:r>
                      <a:endParaRPr lang="en-IN" sz="1200"/>
                    </a:p>
                  </a:txBody>
                  <a:tcPr marL="51264" marR="51264" marT="51264" marB="51264"/>
                </a:tc>
                <a:tc>
                  <a:txBody>
                    <a:bodyPr/>
                    <a:lstStyle/>
                    <a:p>
                      <a:pPr marL="0" lvl="0" indent="0" algn="l" rtl="0">
                        <a:spcBef>
                          <a:spcPts val="0"/>
                        </a:spcBef>
                        <a:spcAft>
                          <a:spcPts val="0"/>
                        </a:spcAft>
                        <a:buNone/>
                      </a:pPr>
                      <a:r>
                        <a:rPr lang="en-IN" sz="1200">
                          <a:solidFill>
                            <a:srgbClr val="3F3F3F"/>
                          </a:solidFill>
                        </a:rPr>
                        <a:t>This chat-bot aims at acting as a career </a:t>
                      </a:r>
                      <a:r>
                        <a:rPr lang="en-IN" sz="1200" err="1">
                          <a:solidFill>
                            <a:srgbClr val="3F3F3F"/>
                          </a:solidFill>
                        </a:rPr>
                        <a:t>counselor</a:t>
                      </a:r>
                      <a:r>
                        <a:rPr lang="en-IN" sz="1200">
                          <a:solidFill>
                            <a:srgbClr val="3F3F3F"/>
                          </a:solidFill>
                        </a:rPr>
                        <a:t>, helping students to decide their career choices anonymously and comfortably with enough information. </a:t>
                      </a:r>
                      <a:endParaRPr lang="en-IN" sz="1200"/>
                    </a:p>
                  </a:txBody>
                  <a:tcPr marL="51264" marR="51264" marT="51264" marB="51264"/>
                </a:tc>
                <a:tc>
                  <a:txBody>
                    <a:bodyPr/>
                    <a:lstStyle/>
                    <a:p>
                      <a:pPr marL="0" lvl="0" indent="0" algn="l">
                        <a:spcBef>
                          <a:spcPts val="0"/>
                        </a:spcBef>
                        <a:spcAft>
                          <a:spcPts val="0"/>
                        </a:spcAft>
                        <a:buNone/>
                      </a:pPr>
                      <a:r>
                        <a:rPr lang="en-IN" sz="1200">
                          <a:solidFill>
                            <a:srgbClr val="3F3F3F"/>
                          </a:solidFill>
                        </a:rPr>
                        <a:t>2023</a:t>
                      </a:r>
                      <a:endParaRPr lang="en-US" sz="1200"/>
                    </a:p>
                  </a:txBody>
                  <a:tcPr marL="51263" marR="51263" marT="51263" marB="51263"/>
                </a:tc>
                <a:extLst>
                  <a:ext uri="{0D108BD9-81ED-4DB2-BD59-A6C34878D82A}">
                    <a16:rowId xmlns:a16="http://schemas.microsoft.com/office/drawing/2014/main" val="10002"/>
                  </a:ext>
                </a:extLst>
              </a:tr>
              <a:tr h="1060069">
                <a:tc>
                  <a:txBody>
                    <a:bodyPr/>
                    <a:lstStyle/>
                    <a:p>
                      <a:pPr marL="0" lvl="0" indent="0" algn="l">
                        <a:spcBef>
                          <a:spcPts val="0"/>
                        </a:spcBef>
                        <a:spcAft>
                          <a:spcPts val="0"/>
                        </a:spcAft>
                        <a:buNone/>
                      </a:pPr>
                      <a:r>
                        <a:rPr lang="en-IN" sz="1200" b="0" i="0" u="none" strike="noStrike" noProof="0">
                          <a:solidFill>
                            <a:srgbClr val="3F3F3F"/>
                          </a:solidFill>
                        </a:rPr>
                        <a:t>Camilleri, M.A. and Troise, C.</a:t>
                      </a:r>
                      <a:endParaRPr lang="en-US" sz="1200"/>
                    </a:p>
                  </a:txBody>
                  <a:tcPr marL="51264" marR="51264" marT="51264" marB="51264"/>
                </a:tc>
                <a:tc>
                  <a:txBody>
                    <a:bodyPr/>
                    <a:lstStyle/>
                    <a:p>
                      <a:pPr lvl="0" algn="l">
                        <a:lnSpc>
                          <a:spcPct val="100000"/>
                        </a:lnSpc>
                        <a:spcBef>
                          <a:spcPts val="0"/>
                        </a:spcBef>
                        <a:spcAft>
                          <a:spcPts val="0"/>
                        </a:spcAft>
                        <a:buNone/>
                      </a:pPr>
                      <a:r>
                        <a:rPr lang="en-IN" sz="1200" b="0" i="0" u="none" strike="noStrike" kern="1200" noProof="0">
                          <a:solidFill>
                            <a:srgbClr val="3F3F3F"/>
                          </a:solidFill>
                        </a:rPr>
                        <a:t>Chatbot Recommender Systems in Tourism: A Systematic Review and a Benefit-Cost Analysis</a:t>
                      </a:r>
                      <a:endParaRPr lang="en-US" sz="1200"/>
                    </a:p>
                    <a:p>
                      <a:pPr marL="0" lvl="0" indent="0" algn="l">
                        <a:spcBef>
                          <a:spcPts val="0"/>
                        </a:spcBef>
                        <a:spcAft>
                          <a:spcPts val="0"/>
                        </a:spcAft>
                        <a:buNone/>
                      </a:pPr>
                      <a:endParaRPr lang="en-IN" sz="1200"/>
                    </a:p>
                  </a:txBody>
                  <a:tcPr marL="51264" marR="51264" marT="51264" marB="51264"/>
                </a:tc>
                <a:tc>
                  <a:txBody>
                    <a:bodyPr/>
                    <a:lstStyle/>
                    <a:p>
                      <a:pPr lvl="0" algn="l">
                        <a:lnSpc>
                          <a:spcPct val="100000"/>
                        </a:lnSpc>
                        <a:spcBef>
                          <a:spcPts val="0"/>
                        </a:spcBef>
                        <a:spcAft>
                          <a:spcPts val="0"/>
                        </a:spcAft>
                        <a:buNone/>
                      </a:pPr>
                      <a:r>
                        <a:rPr lang="en-IN" sz="1200" b="0" i="0" u="none" strike="noStrike" noProof="0">
                          <a:solidFill>
                            <a:srgbClr val="3F3F3F"/>
                          </a:solidFill>
                          <a:latin typeface="Calibri"/>
                        </a:rPr>
                        <a:t>This research is focused on the utilization of artificially intelligent (AI), customer service chatbots in travel, tourism and hospitality. Rigorous criteria</a:t>
                      </a:r>
                      <a:endParaRPr lang="en-US" sz="1200"/>
                    </a:p>
                    <a:p>
                      <a:pPr lvl="0" algn="l">
                        <a:lnSpc>
                          <a:spcPct val="100000"/>
                        </a:lnSpc>
                        <a:spcBef>
                          <a:spcPts val="0"/>
                        </a:spcBef>
                        <a:spcAft>
                          <a:spcPts val="0"/>
                        </a:spcAft>
                        <a:buNone/>
                      </a:pPr>
                      <a:r>
                        <a:rPr lang="en-IN" sz="1200" b="0" i="0" u="none" strike="noStrike" noProof="0">
                          <a:solidFill>
                            <a:srgbClr val="3F3F3F"/>
                          </a:solidFill>
                          <a:latin typeface="Calibri"/>
                        </a:rPr>
                        <a:t>were used to search, screen, extract and synthesize articles on conversational, automated systems. </a:t>
                      </a:r>
                      <a:endParaRPr lang="en-IN" sz="1200"/>
                    </a:p>
                  </a:txBody>
                  <a:tcPr marL="51264" marR="51264" marT="51264" marB="51264"/>
                </a:tc>
                <a:tc>
                  <a:txBody>
                    <a:bodyPr/>
                    <a:lstStyle/>
                    <a:p>
                      <a:pPr lvl="0" algn="l">
                        <a:lnSpc>
                          <a:spcPct val="100000"/>
                        </a:lnSpc>
                        <a:spcBef>
                          <a:spcPts val="0"/>
                        </a:spcBef>
                        <a:spcAft>
                          <a:spcPts val="0"/>
                        </a:spcAft>
                        <a:buNone/>
                      </a:pPr>
                      <a:r>
                        <a:rPr lang="en-IN" sz="1200" b="0" i="0" u="none" strike="noStrike" noProof="0">
                          <a:solidFill>
                            <a:srgbClr val="3F3F3F"/>
                          </a:solidFill>
                        </a:rPr>
                        <a:t>2023</a:t>
                      </a:r>
                      <a:endParaRPr lang="en-US" sz="1200"/>
                    </a:p>
                  </a:txBody>
                  <a:tcPr marL="51263" marR="51263" marT="51263" marB="51263"/>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chatbot&#10;&#10;Description automatically generated">
            <a:extLst>
              <a:ext uri="{FF2B5EF4-FFF2-40B4-BE49-F238E27FC236}">
                <a16:creationId xmlns:a16="http://schemas.microsoft.com/office/drawing/2014/main" id="{36A7023E-B73B-B412-85D6-CD4E93395F35}"/>
              </a:ext>
            </a:extLst>
          </p:cNvPr>
          <p:cNvPicPr>
            <a:picLocks noChangeAspect="1"/>
          </p:cNvPicPr>
          <p:nvPr/>
        </p:nvPicPr>
        <p:blipFill>
          <a:blip r:embed="rId2"/>
          <a:stretch>
            <a:fillRect/>
          </a:stretch>
        </p:blipFill>
        <p:spPr>
          <a:xfrm>
            <a:off x="466885" y="250167"/>
            <a:ext cx="11531398" cy="6415176"/>
          </a:xfrm>
          <a:prstGeom prst="rect">
            <a:avLst/>
          </a:prstGeom>
        </p:spPr>
      </p:pic>
    </p:spTree>
    <p:extLst>
      <p:ext uri="{BB962C8B-B14F-4D97-AF65-F5344CB8AC3E}">
        <p14:creationId xmlns:p14="http://schemas.microsoft.com/office/powerpoint/2010/main" val="113391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1137034" y="609597"/>
            <a:ext cx="9392421" cy="1330841"/>
          </a:xfrm>
        </p:spPr>
        <p:txBody>
          <a:bodyPr>
            <a:normAutofit/>
          </a:bodyPr>
          <a:lstStyle/>
          <a:p>
            <a:r>
              <a:rPr lang="en-IN" b="1">
                <a:effectLst>
                  <a:outerShdw blurRad="38100" dist="38100" dir="2700000" algn="tl">
                    <a:srgbClr val="000000">
                      <a:alpha val="43137"/>
                    </a:srgbClr>
                  </a:outerShdw>
                </a:effectLst>
              </a:rPr>
              <a:t>Module Description</a:t>
            </a:r>
          </a:p>
        </p:txBody>
      </p:sp>
      <p:sp>
        <p:nvSpPr>
          <p:cNvPr id="3" name="Content Placeholder 2">
            <a:extLst>
              <a:ext uri="{FF2B5EF4-FFF2-40B4-BE49-F238E27FC236}">
                <a16:creationId xmlns:a16="http://schemas.microsoft.com/office/drawing/2014/main" id="{11F9BF32-7183-E669-D2C8-0E6EB0EC3C36}"/>
              </a:ext>
            </a:extLst>
          </p:cNvPr>
          <p:cNvSpPr>
            <a:spLocks noGrp="1"/>
          </p:cNvSpPr>
          <p:nvPr>
            <p:ph idx="1"/>
          </p:nvPr>
        </p:nvSpPr>
        <p:spPr>
          <a:xfrm>
            <a:off x="1137034" y="2198362"/>
            <a:ext cx="4958966" cy="3917773"/>
          </a:xfrm>
        </p:spPr>
        <p:txBody>
          <a:bodyPr vert="horz" lIns="91440" tIns="45720" rIns="91440" bIns="45720" rtlCol="0" anchor="t">
            <a:normAutofit fontScale="92500"/>
          </a:bodyPr>
          <a:lstStyle/>
          <a:p>
            <a:pPr marL="457200" indent="-457200">
              <a:buAutoNum type="arabicPeriod"/>
            </a:pPr>
            <a:r>
              <a:rPr lang="en-US" sz="1400" b="1"/>
              <a:t>Data Collection:</a:t>
            </a:r>
            <a:endParaRPr lang="en-US" sz="1400">
              <a:latin typeface="Calibri"/>
              <a:ea typeface="Fira Code SemiBold"/>
              <a:cs typeface="Calibri"/>
            </a:endParaRPr>
          </a:p>
          <a:p>
            <a:pPr marL="857250" lvl="1">
              <a:buFont typeface="Wingdings" charset="2"/>
              <a:buChar char="Ø"/>
            </a:pPr>
            <a:r>
              <a:rPr lang="en-US" sz="1400">
                <a:latin typeface="Fira Code SemiBold"/>
                <a:ea typeface="Fira Code SemiBold"/>
                <a:cs typeface="Fira Code SemiBold"/>
              </a:rPr>
              <a:t>User Profile Data:</a:t>
            </a:r>
            <a:endParaRPr lang="en-US" sz="1400">
              <a:latin typeface="Century Gothic"/>
              <a:ea typeface="Fira Code SemiBold"/>
              <a:cs typeface="Fira Code SemiBold"/>
            </a:endParaRPr>
          </a:p>
          <a:p>
            <a:pPr marL="857250" lvl="1">
              <a:buFont typeface="Wingdings" charset="2"/>
              <a:buChar char="Ø"/>
            </a:pPr>
            <a:r>
              <a:rPr lang="en-US" sz="1400">
                <a:latin typeface="Fira Code"/>
                <a:ea typeface="Fira Code SemiBold"/>
                <a:cs typeface="Fira Code SemiBold"/>
              </a:rPr>
              <a:t>Collected data from platforms like Udemy, Coursera, and edX to create user profiles. This data could include:</a:t>
            </a:r>
          </a:p>
          <a:p>
            <a:pPr marL="1714500" lvl="3">
              <a:buAutoNum type="arabicPeriod"/>
            </a:pPr>
            <a:r>
              <a:rPr lang="en-US" sz="1400" dirty="0">
                <a:latin typeface="Fira Code"/>
                <a:ea typeface="Fira Code SemiBold"/>
                <a:cs typeface="Fira Code SemiBold"/>
              </a:rPr>
              <a:t>Courses complete</a:t>
            </a:r>
          </a:p>
          <a:p>
            <a:pPr marL="1714500" lvl="3">
              <a:buAutoNum type="arabicPeriod"/>
            </a:pPr>
            <a:r>
              <a:rPr lang="en-US" sz="1400" dirty="0">
                <a:latin typeface="Fira Code"/>
                <a:ea typeface="Fira Code SemiBold"/>
                <a:cs typeface="Fira Code SemiBold"/>
              </a:rPr>
              <a:t>Skills learned</a:t>
            </a:r>
          </a:p>
          <a:p>
            <a:pPr marL="1714500" lvl="3">
              <a:buAutoNum type="arabicPeriod"/>
            </a:pPr>
            <a:r>
              <a:rPr lang="en-US" sz="1400" dirty="0">
                <a:latin typeface="Fira Code"/>
                <a:ea typeface="Fira Code SemiBold"/>
                <a:cs typeface="Fira Code SemiBold"/>
              </a:rPr>
              <a:t>Ratings and reviews</a:t>
            </a:r>
          </a:p>
          <a:p>
            <a:pPr lvl="1" indent="-342900">
              <a:buFont typeface="Wingdings" charset="2"/>
              <a:buChar char="Ø"/>
            </a:pPr>
            <a:r>
              <a:rPr lang="en-US" sz="1400" dirty="0">
                <a:latin typeface="Fira Code SemiBold"/>
                <a:ea typeface="Fira Code SemiBold"/>
                <a:cs typeface="Fira Code SemiBold"/>
              </a:rPr>
              <a:t>Job Description Data:</a:t>
            </a:r>
            <a:endParaRPr lang="en-US" sz="1400" dirty="0"/>
          </a:p>
          <a:p>
            <a:pPr marL="1028700" lvl="1">
              <a:buFont typeface="Wingdings" charset="2"/>
              <a:buChar char="Ø"/>
            </a:pPr>
            <a:r>
              <a:rPr lang="en-US" sz="1400">
                <a:latin typeface="Fira Code"/>
                <a:ea typeface="Fira Code SemiBold"/>
                <a:cs typeface="Fira Code SemiBold"/>
              </a:rPr>
              <a:t>Scrape data from job boards like ZipRecruiter, LinkedIn, and Indeed to collect job descriptions relevant to IT roles. This data could include:</a:t>
            </a:r>
            <a:endParaRPr lang="en-US" sz="1400" dirty="0">
              <a:latin typeface="Fira Code"/>
              <a:ea typeface="Fira Code SemiBold"/>
              <a:cs typeface="Fira Code SemiBold"/>
            </a:endParaRPr>
          </a:p>
          <a:p>
            <a:pPr marL="1885950" lvl="3">
              <a:buAutoNum type="arabicPeriod"/>
            </a:pPr>
            <a:r>
              <a:rPr lang="en-US" sz="1400" dirty="0">
                <a:latin typeface="Fira Code"/>
                <a:ea typeface="Fira Code SemiBold"/>
                <a:cs typeface="Fira Code SemiBold"/>
              </a:rPr>
              <a:t>Job titles and descriptions</a:t>
            </a:r>
          </a:p>
          <a:p>
            <a:pPr marL="1885950" lvl="3">
              <a:buAutoNum type="arabicPeriod"/>
            </a:pPr>
            <a:r>
              <a:rPr lang="en-US" sz="1400" dirty="0">
                <a:latin typeface="Fira Code"/>
                <a:ea typeface="Fira Code SemiBold"/>
                <a:cs typeface="Fira Code SemiBold"/>
              </a:rPr>
              <a:t>Required and desired skills</a:t>
            </a:r>
          </a:p>
          <a:p>
            <a:pPr marL="1885950" lvl="3">
              <a:buAutoNum type="arabicPeriod"/>
            </a:pPr>
            <a:r>
              <a:rPr lang="en-US" sz="1400" dirty="0">
                <a:latin typeface="Fira Code"/>
                <a:ea typeface="Fira Code SemiBold"/>
                <a:cs typeface="Fira Code SemiBold"/>
              </a:rPr>
              <a:t>Keywords related to the specific job role</a:t>
            </a:r>
          </a:p>
          <a:p>
            <a:pPr marL="0" indent="0">
              <a:buNone/>
            </a:pPr>
            <a:endParaRPr lang="en-US" sz="1400" b="1"/>
          </a:p>
        </p:txBody>
      </p:sp>
      <p:pic>
        <p:nvPicPr>
          <p:cNvPr id="5" name="Picture 4" descr="Web crawler - Wikipedia">
            <a:extLst>
              <a:ext uri="{FF2B5EF4-FFF2-40B4-BE49-F238E27FC236}">
                <a16:creationId xmlns:a16="http://schemas.microsoft.com/office/drawing/2014/main" id="{EC8C58BB-2417-DF83-248E-5FDECDFF15A5}"/>
              </a:ext>
            </a:extLst>
          </p:cNvPr>
          <p:cNvPicPr>
            <a:picLocks noChangeAspect="1"/>
          </p:cNvPicPr>
          <p:nvPr/>
        </p:nvPicPr>
        <p:blipFill>
          <a:blip r:embed="rId2"/>
          <a:stretch>
            <a:fillRect/>
          </a:stretch>
        </p:blipFill>
        <p:spPr>
          <a:xfrm>
            <a:off x="6719367" y="2231268"/>
            <a:ext cx="4788505" cy="3663206"/>
          </a:xfrm>
          <a:prstGeom prst="rect">
            <a:avLst/>
          </a:prstGeom>
        </p:spPr>
      </p:pic>
      <p:sp>
        <p:nvSpPr>
          <p:cNvPr id="42" name="Freeform: Shape 4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55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1137034" y="609597"/>
            <a:ext cx="9392421" cy="1330841"/>
          </a:xfrm>
        </p:spPr>
        <p:txBody>
          <a:bodyPr>
            <a:normAutofit/>
          </a:bodyPr>
          <a:lstStyle/>
          <a:p>
            <a:r>
              <a:rPr lang="en-IN" b="1">
                <a:effectLst>
                  <a:outerShdw blurRad="38100" dist="38100" dir="2700000" algn="tl">
                    <a:srgbClr val="000000">
                      <a:alpha val="43137"/>
                    </a:srgbClr>
                  </a:outerShdw>
                </a:effectLst>
              </a:rPr>
              <a:t>Module Description</a:t>
            </a:r>
          </a:p>
        </p:txBody>
      </p:sp>
      <p:sp>
        <p:nvSpPr>
          <p:cNvPr id="3" name="Content Placeholder 2">
            <a:extLst>
              <a:ext uri="{FF2B5EF4-FFF2-40B4-BE49-F238E27FC236}">
                <a16:creationId xmlns:a16="http://schemas.microsoft.com/office/drawing/2014/main" id="{11F9BF32-7183-E669-D2C8-0E6EB0EC3C36}"/>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en-US" sz="1300" b="1"/>
              <a:t>Data</a:t>
            </a:r>
            <a:r>
              <a:rPr lang="en-US" sz="1300" b="1">
                <a:ea typeface="+mn-lt"/>
                <a:cs typeface="+mn-lt"/>
              </a:rPr>
              <a:t> Preprocessing</a:t>
            </a:r>
            <a:r>
              <a:rPr lang="en-US" sz="1300">
                <a:ea typeface="+mn-lt"/>
                <a:cs typeface="+mn-lt"/>
              </a:rPr>
              <a:t>:</a:t>
            </a:r>
            <a:endParaRPr lang="en-US" sz="1300"/>
          </a:p>
          <a:p>
            <a:pPr>
              <a:buFont typeface="Arial" charset="2"/>
              <a:buChar char="•"/>
            </a:pPr>
            <a:r>
              <a:rPr lang="en-US" sz="1300" b="1">
                <a:latin typeface="Fira Code SemiBold"/>
                <a:ea typeface="Fira Code SemiBold"/>
                <a:cs typeface="Fira Code SemiBold"/>
              </a:rPr>
              <a:t>Tokenization:</a:t>
            </a:r>
            <a:r>
              <a:rPr lang="en-US" sz="1300">
                <a:latin typeface="Fira Code SemiBold"/>
                <a:ea typeface="Fira Code SemiBold"/>
                <a:cs typeface="Fira Code SemiBold"/>
              </a:rPr>
              <a:t> </a:t>
            </a:r>
            <a:r>
              <a:rPr lang="en-US" sz="1300">
                <a:latin typeface="Fira Code"/>
                <a:ea typeface="Fira Code SemiBold"/>
                <a:cs typeface="Fira Code SemiBold"/>
              </a:rPr>
              <a:t>Splitting text into smaller units such as words or subwords. This helps in breaking down the text data into manageable pieces for further processing.</a:t>
            </a:r>
          </a:p>
          <a:p>
            <a:pPr>
              <a:buFont typeface="Arial" charset="2"/>
              <a:buChar char="•"/>
            </a:pPr>
            <a:endParaRPr lang="en-US" sz="1300">
              <a:latin typeface="Fira Code SemiBold"/>
              <a:ea typeface="Fira Code SemiBold"/>
              <a:cs typeface="Fira Code SemiBold"/>
            </a:endParaRPr>
          </a:p>
          <a:p>
            <a:pPr>
              <a:buFont typeface="Arial" charset="2"/>
              <a:buChar char="•"/>
            </a:pPr>
            <a:r>
              <a:rPr lang="en-US" sz="1300">
                <a:latin typeface="Fira Code SemiBold"/>
                <a:ea typeface="Fira Code SemiBold"/>
                <a:cs typeface="Fira Code SemiBold"/>
              </a:rPr>
              <a:t>Stopword Removal: </a:t>
            </a:r>
            <a:r>
              <a:rPr lang="en-US" sz="1300">
                <a:latin typeface="Fira Code"/>
                <a:ea typeface="Fira Code SemiBold"/>
                <a:cs typeface="Fira Code SemiBold"/>
              </a:rPr>
              <a:t>Eliminating common words (e.g., "and", "the", "is") that do not contribute much to the meaning of the text. This helps reduce noise in the data.</a:t>
            </a:r>
          </a:p>
          <a:p>
            <a:pPr>
              <a:buFont typeface="Arial" charset="2"/>
              <a:buChar char="•"/>
            </a:pPr>
            <a:endParaRPr lang="en-US" sz="1300">
              <a:latin typeface="Fira Code SemiBold"/>
              <a:ea typeface="Fira Code SemiBold"/>
              <a:cs typeface="Fira Code SemiBold"/>
            </a:endParaRPr>
          </a:p>
          <a:p>
            <a:pPr>
              <a:buFont typeface="Arial" charset="2"/>
              <a:buChar char="•"/>
            </a:pPr>
            <a:r>
              <a:rPr lang="en-US" sz="1300">
                <a:latin typeface="Fira Code SemiBold"/>
                <a:ea typeface="Fira Code SemiBold"/>
                <a:cs typeface="Fira Code SemiBold"/>
              </a:rPr>
              <a:t>Stemming and Lemmatization: </a:t>
            </a:r>
            <a:r>
              <a:rPr lang="en-US" sz="1300">
                <a:latin typeface="Fira Code"/>
                <a:ea typeface="Fira Code SemiBold"/>
                <a:cs typeface="Fira Code SemiBold"/>
              </a:rPr>
              <a:t>Reducing words to their base or root form. Stemming chops off prefixes or suffixes, while lemmatization maps words to their dictionary form. This helps in reducing dimensionality and normalizing variations of words.</a:t>
            </a:r>
          </a:p>
        </p:txBody>
      </p:sp>
      <p:pic>
        <p:nvPicPr>
          <p:cNvPr id="5" name="Picture 4" descr="How Does Text Preprocessing In NLP Work? | by @pramodAIML | Predict | Medium">
            <a:extLst>
              <a:ext uri="{FF2B5EF4-FFF2-40B4-BE49-F238E27FC236}">
                <a16:creationId xmlns:a16="http://schemas.microsoft.com/office/drawing/2014/main" id="{99C1FB26-7895-0794-4793-F194FDAFC45C}"/>
              </a:ext>
            </a:extLst>
          </p:cNvPr>
          <p:cNvPicPr>
            <a:picLocks noChangeAspect="1"/>
          </p:cNvPicPr>
          <p:nvPr/>
        </p:nvPicPr>
        <p:blipFill rotWithShape="1">
          <a:blip r:embed="rId2"/>
          <a:srcRect t="-1216" r="2022" b="858"/>
          <a:stretch/>
        </p:blipFill>
        <p:spPr>
          <a:xfrm>
            <a:off x="6719367" y="1941470"/>
            <a:ext cx="5090429" cy="3782727"/>
          </a:xfrm>
          <a:prstGeom prst="rect">
            <a:avLst/>
          </a:prstGeom>
        </p:spPr>
      </p:pic>
      <p:sp>
        <p:nvSpPr>
          <p:cNvPr id="46" name="Freeform: Shape 4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7296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61"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761802" y="240241"/>
            <a:ext cx="10760054" cy="1228299"/>
          </a:xfrm>
        </p:spPr>
        <p:txBody>
          <a:bodyPr>
            <a:normAutofit/>
          </a:bodyPr>
          <a:lstStyle/>
          <a:p>
            <a:r>
              <a:rPr lang="en-IN" sz="4000" b="1">
                <a:effectLst>
                  <a:outerShdw blurRad="38100" dist="38100" dir="2700000" algn="tl">
                    <a:srgbClr val="000000">
                      <a:alpha val="43137"/>
                    </a:srgbClr>
                  </a:outerShdw>
                </a:effectLst>
              </a:rPr>
              <a:t>Module Description</a:t>
            </a:r>
          </a:p>
        </p:txBody>
      </p:sp>
      <p:sp>
        <p:nvSpPr>
          <p:cNvPr id="3" name="Content Placeholder 2">
            <a:extLst>
              <a:ext uri="{FF2B5EF4-FFF2-40B4-BE49-F238E27FC236}">
                <a16:creationId xmlns:a16="http://schemas.microsoft.com/office/drawing/2014/main" id="{11F9BF32-7183-E669-D2C8-0E6EB0EC3C36}"/>
              </a:ext>
            </a:extLst>
          </p:cNvPr>
          <p:cNvSpPr>
            <a:spLocks noGrp="1"/>
          </p:cNvSpPr>
          <p:nvPr>
            <p:ph idx="1"/>
          </p:nvPr>
        </p:nvSpPr>
        <p:spPr>
          <a:xfrm>
            <a:off x="761802" y="2321476"/>
            <a:ext cx="4864875" cy="3850724"/>
          </a:xfrm>
        </p:spPr>
        <p:txBody>
          <a:bodyPr vert="horz" lIns="91440" tIns="45720" rIns="91440" bIns="45720" rtlCol="0" anchor="ctr">
            <a:normAutofit/>
          </a:bodyPr>
          <a:lstStyle/>
          <a:p>
            <a:pPr marL="0" indent="0">
              <a:buNone/>
            </a:pPr>
            <a:r>
              <a:rPr lang="en-US" sz="1300" b="1"/>
              <a:t>Data</a:t>
            </a:r>
            <a:r>
              <a:rPr lang="en-US" sz="1300" b="1">
                <a:ea typeface="+mn-lt"/>
                <a:cs typeface="+mn-lt"/>
              </a:rPr>
              <a:t> Preprocessing</a:t>
            </a:r>
            <a:r>
              <a:rPr lang="en-US" sz="1300">
                <a:ea typeface="+mn-lt"/>
                <a:cs typeface="+mn-lt"/>
              </a:rPr>
              <a:t>:</a:t>
            </a:r>
            <a:endParaRPr lang="en-US" sz="1300"/>
          </a:p>
          <a:p>
            <a:pPr>
              <a:buFont typeface="Arial" charset="2"/>
              <a:buChar char="•"/>
            </a:pPr>
            <a:r>
              <a:rPr lang="en-US" sz="1300" b="1">
                <a:latin typeface="Calibri" panose="020F0502020204030204"/>
                <a:ea typeface="Fira Code SemiBold"/>
                <a:cs typeface="Calibri" panose="020F0502020204030204"/>
              </a:rPr>
              <a:t>CountVectorizer </a:t>
            </a:r>
            <a:r>
              <a:rPr lang="en-US" sz="1300" b="1">
                <a:latin typeface="Fira Code SemiBold"/>
                <a:ea typeface="Fira Code SemiBold"/>
                <a:cs typeface="Fira Code SemiBold"/>
              </a:rPr>
              <a:t>:</a:t>
            </a:r>
            <a:r>
              <a:rPr lang="en-US" sz="1300">
                <a:latin typeface="Fira Code SemiBold"/>
                <a:ea typeface="Fira Code SemiBold"/>
                <a:cs typeface="Fira Code SemiBold"/>
              </a:rPr>
              <a:t> </a:t>
            </a:r>
            <a:r>
              <a:rPr lang="en-US" sz="1300">
                <a:ea typeface="+mn-lt"/>
                <a:cs typeface="+mn-lt"/>
              </a:rPr>
              <a:t>CountVectorizer is a technique used in natural language processing for converting a collection of text documents into a matrix of token counts. Each row of the matrix represents a document, and each column represents a unique word in the corpus. The value in each cell indicates the frequency of occurrence of that word in the corresponding document.</a:t>
            </a:r>
            <a:endParaRPr lang="en-US" sz="1300">
              <a:latin typeface="Calibri"/>
              <a:ea typeface="Fira Code SemiBold"/>
              <a:cs typeface="Calibri"/>
            </a:endParaRPr>
          </a:p>
          <a:p>
            <a:pPr>
              <a:buFont typeface="Arial" charset="2"/>
              <a:buChar char="•"/>
            </a:pPr>
            <a:r>
              <a:rPr lang="en-US" sz="1300">
                <a:latin typeface="Fira Code SemiBold"/>
                <a:ea typeface="Fira Code SemiBold"/>
                <a:cs typeface="Fira Code SemiBold"/>
              </a:rPr>
              <a:t>TF-IDF: </a:t>
            </a:r>
          </a:p>
          <a:p>
            <a:pPr lvl="1">
              <a:buFont typeface="Courier New" charset="2"/>
              <a:buChar char="o"/>
            </a:pPr>
            <a:r>
              <a:rPr lang="en-US" sz="1300">
                <a:ea typeface="+mn-lt"/>
                <a:cs typeface="+mn-lt"/>
              </a:rPr>
              <a:t>Term Frequency (TF): This measures the frequency of a term (word) within a document. It indicates how often a particular word occurs in a document relative to the total number of words in that document.</a:t>
            </a:r>
          </a:p>
          <a:p>
            <a:pPr lvl="1">
              <a:buFont typeface="Courier New" charset="2"/>
              <a:buChar char="o"/>
            </a:pPr>
            <a:r>
              <a:rPr lang="en-US" sz="1300">
                <a:ea typeface="+mn-lt"/>
                <a:cs typeface="+mn-lt"/>
              </a:rPr>
              <a:t>Inverse Document Frequency (IDF): This measures the rarity of a term across the entire corpus. It is calculated as the logarithm of the ratio of the total number of documents in the corpus to the number of documents containing the term.</a:t>
            </a:r>
          </a:p>
        </p:txBody>
      </p:sp>
      <p:pic>
        <p:nvPicPr>
          <p:cNvPr id="5" name="Picture 4" descr="Demystify TF-IDF in Indexing and Ranking | by Ted Mei | Medium">
            <a:extLst>
              <a:ext uri="{FF2B5EF4-FFF2-40B4-BE49-F238E27FC236}">
                <a16:creationId xmlns:a16="http://schemas.microsoft.com/office/drawing/2014/main" id="{B6D2F8BC-069F-1544-F6B7-62FE34C34814}"/>
              </a:ext>
            </a:extLst>
          </p:cNvPr>
          <p:cNvPicPr>
            <a:picLocks noChangeAspect="1"/>
          </p:cNvPicPr>
          <p:nvPr/>
        </p:nvPicPr>
        <p:blipFill rotWithShape="1">
          <a:blip r:embed="rId2"/>
          <a:srcRect r="13721" b="2"/>
          <a:stretch/>
        </p:blipFill>
        <p:spPr>
          <a:xfrm>
            <a:off x="6343650" y="3227419"/>
            <a:ext cx="5178206" cy="1995524"/>
          </a:xfrm>
          <a:prstGeom prst="rect">
            <a:avLst/>
          </a:prstGeom>
        </p:spPr>
      </p:pic>
    </p:spTree>
    <p:extLst>
      <p:ext uri="{BB962C8B-B14F-4D97-AF65-F5344CB8AC3E}">
        <p14:creationId xmlns:p14="http://schemas.microsoft.com/office/powerpoint/2010/main" val="220152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307074-7CEB-258E-592D-65B54C74B02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572400-0155-3BD1-30E3-749826E3197A}"/>
              </a:ext>
            </a:extLst>
          </p:cNvPr>
          <p:cNvSpPr>
            <a:spLocks noGrp="1"/>
          </p:cNvSpPr>
          <p:nvPr>
            <p:ph type="title"/>
          </p:nvPr>
        </p:nvSpPr>
        <p:spPr>
          <a:xfrm>
            <a:off x="1137034" y="609600"/>
            <a:ext cx="4784796" cy="1330840"/>
          </a:xfrm>
        </p:spPr>
        <p:txBody>
          <a:bodyPr>
            <a:normAutofit/>
          </a:bodyPr>
          <a:lstStyle/>
          <a:p>
            <a:r>
              <a:rPr lang="en-IN" b="1">
                <a:effectLst>
                  <a:outerShdw blurRad="38100" dist="38100" dir="2700000" algn="tl">
                    <a:srgbClr val="000000">
                      <a:alpha val="43137"/>
                    </a:srgbClr>
                  </a:outerShdw>
                </a:effectLst>
              </a:rPr>
              <a:t>Module Description</a:t>
            </a:r>
          </a:p>
        </p:txBody>
      </p:sp>
      <p:sp>
        <p:nvSpPr>
          <p:cNvPr id="3" name="Content Placeholder 2">
            <a:extLst>
              <a:ext uri="{FF2B5EF4-FFF2-40B4-BE49-F238E27FC236}">
                <a16:creationId xmlns:a16="http://schemas.microsoft.com/office/drawing/2014/main" id="{11F9BF32-7183-E669-D2C8-0E6EB0EC3C36}"/>
              </a:ext>
            </a:extLst>
          </p:cNvPr>
          <p:cNvSpPr>
            <a:spLocks noGrp="1"/>
          </p:cNvSpPr>
          <p:nvPr>
            <p:ph idx="1"/>
          </p:nvPr>
        </p:nvSpPr>
        <p:spPr>
          <a:xfrm>
            <a:off x="162123" y="1947573"/>
            <a:ext cx="5749123" cy="4782643"/>
          </a:xfrm>
        </p:spPr>
        <p:txBody>
          <a:bodyPr vert="horz" lIns="91440" tIns="45720" rIns="91440" bIns="45720" rtlCol="0" anchor="t">
            <a:noAutofit/>
          </a:bodyPr>
          <a:lstStyle/>
          <a:p>
            <a:pPr marL="0" indent="0">
              <a:buNone/>
            </a:pPr>
            <a:r>
              <a:rPr lang="en-US" sz="1600" b="1" dirty="0"/>
              <a:t>Chatbot Building:</a:t>
            </a:r>
            <a:endParaRPr lang="en-US" sz="1600" b="1" dirty="0">
              <a:ea typeface="Calibri"/>
              <a:cs typeface="Calibri"/>
            </a:endParaRPr>
          </a:p>
          <a:p>
            <a:pPr marL="0" indent="0">
              <a:buNone/>
            </a:pPr>
            <a:r>
              <a:rPr lang="en-US" sz="1600" b="1" dirty="0">
                <a:ea typeface="+mn-lt"/>
                <a:cs typeface="+mn-lt"/>
              </a:rPr>
              <a:t>Seq2Seq:</a:t>
            </a:r>
          </a:p>
          <a:p>
            <a:pPr marL="285750" indent="-285750"/>
            <a:r>
              <a:rPr lang="en-US" sz="1600" b="1" dirty="0">
                <a:ea typeface="+mn-lt"/>
                <a:cs typeface="+mn-lt"/>
              </a:rPr>
              <a:t>Encoder: </a:t>
            </a:r>
            <a:r>
              <a:rPr lang="en-US" sz="1600" dirty="0">
                <a:ea typeface="+mn-lt"/>
                <a:cs typeface="+mn-lt"/>
              </a:rPr>
              <a:t>The input sequence is passed through an encoder RNN (Recurrent Neural Network), typically a variant of LSTM (Long Short-Term Memory) or GRU (Gated Recurrent Unit). The encoder processes the input sequence and produces a fixed-size context vector that represents the entire input sequence.</a:t>
            </a:r>
            <a:endParaRPr lang="en-US" sz="1600" dirty="0">
              <a:cs typeface="Calibri" panose="020F0502020204030204"/>
            </a:endParaRPr>
          </a:p>
          <a:p>
            <a:pPr marL="285750" indent="-285750"/>
            <a:r>
              <a:rPr lang="en-US" sz="1600" b="1" dirty="0">
                <a:ea typeface="+mn-lt"/>
                <a:cs typeface="+mn-lt"/>
              </a:rPr>
              <a:t>Decoder:</a:t>
            </a:r>
            <a:r>
              <a:rPr lang="en-US" sz="1600" dirty="0">
                <a:ea typeface="+mn-lt"/>
                <a:cs typeface="+mn-lt"/>
              </a:rPr>
              <a:t> The context vector from the encoder is used as the initial hidden state of the decoder RNN. The decoder generates the output sequence one token at a time. At each step, the decoder receives the previous token as input and produces the next token in the sequence.</a:t>
            </a:r>
            <a:endParaRPr lang="en-US" sz="1600" dirty="0">
              <a:cs typeface="Calibri" panose="020F0502020204030204"/>
            </a:endParaRPr>
          </a:p>
          <a:p>
            <a:pPr marL="285750" indent="-285750"/>
            <a:r>
              <a:rPr lang="en-US" sz="1600" b="1" dirty="0">
                <a:ea typeface="+mn-lt"/>
                <a:cs typeface="+mn-lt"/>
              </a:rPr>
              <a:t>Attention Mechanism: </a:t>
            </a:r>
            <a:r>
              <a:rPr lang="en-US" sz="1600" dirty="0">
                <a:ea typeface="+mn-lt"/>
                <a:cs typeface="+mn-lt"/>
              </a:rPr>
              <a:t>In a basic Seq2Seq model, the context vector produced by the encoder is expected to capture all the information from the input sequence. However, this fixed-size representation may not be sufficient, especially for long input sequences. </a:t>
            </a:r>
            <a:endParaRPr lang="en-US" sz="1600" dirty="0">
              <a:cs typeface="Calibri" panose="020F0502020204030204"/>
            </a:endParaRPr>
          </a:p>
          <a:p>
            <a:pPr marL="857250" lvl="1">
              <a:buFont typeface="Wingdings" charset="2"/>
              <a:buChar char="Ø"/>
            </a:pPr>
            <a:endParaRPr lang="en-US" sz="1600" dirty="0">
              <a:latin typeface="Fira Code SemiBold"/>
              <a:ea typeface="Fira Code SemiBold"/>
              <a:cs typeface="Fira Code SemiBold"/>
            </a:endParaRPr>
          </a:p>
        </p:txBody>
      </p:sp>
      <p:pic>
        <p:nvPicPr>
          <p:cNvPr id="4" name="Picture 3" descr="Chatbots with Seq2Seq">
            <a:extLst>
              <a:ext uri="{FF2B5EF4-FFF2-40B4-BE49-F238E27FC236}">
                <a16:creationId xmlns:a16="http://schemas.microsoft.com/office/drawing/2014/main" id="{6DDABA84-6CB6-A8A1-9689-A79B70257D28}"/>
              </a:ext>
            </a:extLst>
          </p:cNvPr>
          <p:cNvPicPr>
            <a:picLocks noChangeAspect="1"/>
          </p:cNvPicPr>
          <p:nvPr/>
        </p:nvPicPr>
        <p:blipFill rotWithShape="1">
          <a:blip r:embed="rId2"/>
          <a:srcRect r="-264" b="3191"/>
          <a:stretch/>
        </p:blipFill>
        <p:spPr>
          <a:xfrm>
            <a:off x="6535554" y="1468341"/>
            <a:ext cx="5413385" cy="4231080"/>
          </a:xfrm>
          <a:prstGeom prst="rect">
            <a:avLst/>
          </a:prstGeom>
        </p:spPr>
      </p:pic>
    </p:spTree>
    <p:extLst>
      <p:ext uri="{BB962C8B-B14F-4D97-AF65-F5344CB8AC3E}">
        <p14:creationId xmlns:p14="http://schemas.microsoft.com/office/powerpoint/2010/main" val="423512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8</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Course, Career &amp; Personal mentorship Chatbot</vt:lpstr>
      <vt:lpstr>Project Domain</vt:lpstr>
      <vt:lpstr>Problem Statement</vt:lpstr>
      <vt:lpstr>Literature Survey</vt:lpstr>
      <vt:lpstr>PowerPoint Presentation</vt:lpstr>
      <vt:lpstr>Module Description</vt:lpstr>
      <vt:lpstr>Module Description</vt:lpstr>
      <vt:lpstr>Module Description</vt:lpstr>
      <vt:lpstr>Module Description</vt:lpstr>
      <vt:lpstr>Module Description</vt:lpstr>
      <vt:lpstr>Module Description</vt:lpstr>
      <vt:lpstr>Module Description</vt:lpstr>
      <vt:lpstr>Sample Chatbot</vt:lpstr>
      <vt:lpstr>Tools &amp; Technologies</vt:lpstr>
      <vt:lpstr>Tools &amp; Technologies</vt:lpstr>
      <vt:lpstr>Tools &amp; Technologies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Deep Learning Chatbot for Career and Personal Mentorship</dc:title>
  <dc:creator>Siva Prakash</dc:creator>
  <cp:revision>927</cp:revision>
  <dcterms:created xsi:type="dcterms:W3CDTF">2022-09-17T05:21:00Z</dcterms:created>
  <dcterms:modified xsi:type="dcterms:W3CDTF">2024-04-15T06:10:29Z</dcterms:modified>
</cp:coreProperties>
</file>