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71" r:id="rId3"/>
    <p:sldId id="286" r:id="rId5"/>
    <p:sldId id="313" r:id="rId6"/>
    <p:sldId id="273" r:id="rId7"/>
    <p:sldId id="284" r:id="rId8"/>
    <p:sldId id="316" r:id="rId9"/>
    <p:sldId id="278" r:id="rId10"/>
    <p:sldId id="317" r:id="rId11"/>
    <p:sldId id="318" r:id="rId12"/>
    <p:sldId id="320" r:id="rId13"/>
    <p:sldId id="336" r:id="rId14"/>
    <p:sldId id="349" r:id="rId15"/>
    <p:sldId id="321" r:id="rId16"/>
    <p:sldId id="335" r:id="rId17"/>
    <p:sldId id="350" r:id="rId18"/>
    <p:sldId id="262" r:id="rId19"/>
    <p:sldId id="266" r:id="rId20"/>
    <p:sldId id="358" r:id="rId21"/>
    <p:sldId id="347" r:id="rId22"/>
    <p:sldId id="29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000"/>
    <a:srgbClr val="FEE0C6"/>
    <a:srgbClr val="F4E4D7"/>
    <a:srgbClr val="FEC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86"/>
        <p:guide pos="388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FC380-DD02-49B0-A87C-020233CF3B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24F71-9E52-43C1-85A9-4CB409E1F27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712880-4CE6-4E9A-8093-84C77429CE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
        <p:nvSpPr>
          <p:cNvPr id="7" name="矩形 6"/>
          <p:cNvSpPr/>
          <p:nvPr userDrawn="1"/>
        </p:nvSpPr>
        <p:spPr>
          <a:xfrm>
            <a:off x="4998720" y="1"/>
            <a:ext cx="7251700" cy="6858000"/>
          </a:xfrm>
          <a:prstGeom prst="rect">
            <a:avLst/>
          </a:prstGeom>
          <a:solidFill>
            <a:srgbClr val="F4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42194" y="0"/>
            <a:ext cx="7907655" cy="6858000"/>
            <a:chOff x="-916" y="-226"/>
            <a:chExt cx="12453" cy="11251"/>
          </a:xfrm>
        </p:grpSpPr>
        <p:sp>
          <p:nvSpPr>
            <p:cNvPr id="9" name="矩形 8"/>
            <p:cNvSpPr/>
            <p:nvPr/>
          </p:nvSpPr>
          <p:spPr>
            <a:xfrm>
              <a:off x="-916" y="-226"/>
              <a:ext cx="8788" cy="11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3398390">
              <a:off x="4176" y="1332"/>
              <a:ext cx="7361" cy="813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669F6-9C46-4D2A-9C32-D79D2B1498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A8299-F348-4DCD-854E-8A84F3F950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6163310" y="1819910"/>
            <a:ext cx="6028690" cy="3609975"/>
          </a:xfrm>
          <a:prstGeom prst="round2DiagRect">
            <a:avLst/>
          </a:prstGeom>
          <a:blipFill rotWithShape="1">
            <a:blip r:embed="rId1"/>
            <a:stretch>
              <a:fillRect/>
            </a:stretch>
          </a:blipFill>
          <a:ln w="25400">
            <a:solidFill>
              <a:srgbClr val="E8C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06375" y="127636"/>
            <a:ext cx="11566525" cy="3660159"/>
            <a:chOff x="2000050" y="893489"/>
            <a:chExt cx="11566525" cy="2505079"/>
          </a:xfrm>
        </p:grpSpPr>
        <p:sp>
          <p:nvSpPr>
            <p:cNvPr id="24" name="矩形 23"/>
            <p:cNvSpPr/>
            <p:nvPr/>
          </p:nvSpPr>
          <p:spPr>
            <a:xfrm>
              <a:off x="2738528" y="2306405"/>
              <a:ext cx="4321810" cy="1092163"/>
            </a:xfrm>
            <a:prstGeom prst="rect">
              <a:avLst/>
            </a:prstGeom>
            <a:noFill/>
            <a:ln w="38100">
              <a:solidFill>
                <a:srgbClr val="FEC2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endParaRPr>
            </a:p>
          </p:txBody>
        </p:sp>
        <p:sp>
          <p:nvSpPr>
            <p:cNvPr id="23" name="文本框 11"/>
            <p:cNvSpPr txBox="1"/>
            <p:nvPr/>
          </p:nvSpPr>
          <p:spPr>
            <a:xfrm>
              <a:off x="2000050" y="893489"/>
              <a:ext cx="11566525" cy="1094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spc="600" dirty="0">
                  <a:solidFill>
                    <a:schemeClr val="tx1">
                      <a:lumMod val="85000"/>
                      <a:lumOff val="15000"/>
                    </a:schemeClr>
                  </a:solidFill>
                  <a:latin typeface="Arial" panose="020B0604020202020204" pitchFamily="34" charset="0"/>
                  <a:ea typeface="汉仪小麦体简" panose="00020600040101010101" pitchFamily="18" charset="-122"/>
                  <a:cs typeface="Arial" panose="020B0604020202020204" pitchFamily="34" charset="0"/>
                </a:rPr>
                <a:t> </a:t>
              </a:r>
              <a:r>
                <a:rPr lang="en-US" sz="4400" b="1" spc="600" dirty="0">
                  <a:solidFill>
                    <a:schemeClr val="tx1">
                      <a:lumMod val="85000"/>
                      <a:lumOff val="15000"/>
                    </a:schemeClr>
                  </a:solidFill>
                  <a:latin typeface="Arial" panose="020B0604020202020204" pitchFamily="34" charset="0"/>
                  <a:ea typeface="汉仪小麦体简" panose="00020600040101010101" pitchFamily="18" charset="-122"/>
                  <a:cs typeface="Arial" panose="020B0604020202020204" pitchFamily="34" charset="0"/>
                </a:rPr>
                <a:t>Amazon Product Review Analysis</a:t>
              </a:r>
              <a:endParaRPr lang="en-US" sz="4400" b="1" spc="600" dirty="0">
                <a:solidFill>
                  <a:schemeClr val="tx1">
                    <a:lumMod val="85000"/>
                    <a:lumOff val="15000"/>
                  </a:schemeClr>
                </a:solidFill>
                <a:latin typeface="Arial" panose="020B0604020202020204" pitchFamily="34" charset="0"/>
                <a:ea typeface="汉仪小麦体简" panose="00020600040101010101" pitchFamily="18" charset="-122"/>
                <a:cs typeface="Arial" panose="020B0604020202020204" pitchFamily="34" charset="0"/>
              </a:endParaRPr>
            </a:p>
          </p:txBody>
        </p:sp>
      </p:grpSp>
      <p:sp>
        <p:nvSpPr>
          <p:cNvPr id="5" name="Text Box 4"/>
          <p:cNvSpPr txBox="1"/>
          <p:nvPr/>
        </p:nvSpPr>
        <p:spPr>
          <a:xfrm>
            <a:off x="1083310" y="2667000"/>
            <a:ext cx="4227830" cy="645160"/>
          </a:xfrm>
          <a:prstGeom prst="rect">
            <a:avLst/>
          </a:prstGeom>
          <a:noFill/>
        </p:spPr>
        <p:txBody>
          <a:bodyPr wrap="none" rtlCol="0">
            <a:spAutoFit/>
          </a:bodyPr>
          <a:lstStyle/>
          <a:p>
            <a:r>
              <a:rPr lang="en-US" b="1" dirty="0"/>
              <a:t>Done by: Md Abdul Qadir Khan </a:t>
            </a:r>
            <a:r>
              <a:rPr lang="en-US" b="1" dirty="0" err="1"/>
              <a:t>Soofi</a:t>
            </a:r>
            <a:r>
              <a:rPr lang="en-US" b="1" dirty="0"/>
              <a:t> </a:t>
            </a:r>
            <a:endParaRPr lang="en-US" b="1" dirty="0"/>
          </a:p>
          <a:p>
            <a:r>
              <a:rPr lang="en-US" b="1" dirty="0"/>
              <a:t>                </a:t>
            </a:r>
            <a:r>
              <a:rPr lang="en-US" b="1" dirty="0" err="1"/>
              <a:t>Prakash.j.m</a:t>
            </a:r>
            <a:endParaRPr lang="en-US" b="1" dirty="0"/>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mc:Choice>
    <mc:Fallback>
      <p:transition spd="slow"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843280" y="188595"/>
            <a:ext cx="10636250" cy="789305"/>
          </a:xfrm>
          <a:prstGeom prst="rect">
            <a:avLst/>
          </a:prstGeom>
          <a:ln w="12700">
            <a:miter lim="400000"/>
          </a:ln>
        </p:spPr>
        <p:txBody>
          <a:bodyPr wrap="square" lIns="25400" tIns="25400" rIns="25400" bIns="25400" anchor="b">
            <a:spAutoFit/>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40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40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Sales response over years (Toys &amp; Games)</a:t>
            </a:r>
            <a:endParaRPr lang="en-US" altLang="en-US" sz="40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sp>
        <p:nvSpPr>
          <p:cNvPr id="16" name="Text Box 15"/>
          <p:cNvSpPr txBox="1"/>
          <p:nvPr/>
        </p:nvSpPr>
        <p:spPr>
          <a:xfrm>
            <a:off x="6928485" y="1950085"/>
            <a:ext cx="5169535" cy="147637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There is sales</a:t>
            </a:r>
            <a:r>
              <a:rPr lang="en-US" b="1">
                <a:solidFill>
                  <a:schemeClr val="accent1"/>
                </a:solidFill>
                <a:latin typeface="Times New Roman" panose="02020603050405020304" pitchFamily="18" charset="0"/>
                <a:cs typeface="Times New Roman" panose="02020603050405020304" pitchFamily="18" charset="0"/>
              </a:rPr>
              <a:t> dip</a:t>
            </a:r>
            <a:r>
              <a:rPr lang="en-US">
                <a:latin typeface="Times New Roman" panose="02020603050405020304" pitchFamily="18" charset="0"/>
                <a:cs typeface="Times New Roman" panose="02020603050405020304" pitchFamily="18" charset="0"/>
              </a:rPr>
              <a:t> after </a:t>
            </a:r>
            <a:r>
              <a:rPr lang="en-US" b="1">
                <a:solidFill>
                  <a:schemeClr val="accent1"/>
                </a:solidFill>
                <a:latin typeface="Times New Roman" panose="02020603050405020304" pitchFamily="18" charset="0"/>
                <a:cs typeface="Times New Roman" panose="02020603050405020304" pitchFamily="18" charset="0"/>
              </a:rPr>
              <a:t>2015</a:t>
            </a:r>
            <a:r>
              <a:rPr lang="en-US">
                <a:latin typeface="Times New Roman" panose="02020603050405020304" pitchFamily="18" charset="0"/>
                <a:cs typeface="Times New Roman" panose="02020603050405020304" pitchFamily="18" charset="0"/>
              </a:rPr>
              <a:t> though the </a:t>
            </a:r>
            <a:r>
              <a:rPr lang="en-US" b="1">
                <a:solidFill>
                  <a:schemeClr val="accent1"/>
                </a:solidFill>
                <a:latin typeface="Times New Roman" panose="02020603050405020304" pitchFamily="18" charset="0"/>
                <a:cs typeface="Times New Roman" panose="02020603050405020304" pitchFamily="18" charset="0"/>
              </a:rPr>
              <a:t>response</a:t>
            </a:r>
            <a:r>
              <a:rPr lang="en-US">
                <a:latin typeface="Times New Roman" panose="02020603050405020304" pitchFamily="18" charset="0"/>
                <a:cs typeface="Times New Roman" panose="02020603050405020304" pitchFamily="18" charset="0"/>
              </a:rPr>
              <a:t> is </a:t>
            </a:r>
            <a:r>
              <a:rPr lang="en-US" b="1">
                <a:solidFill>
                  <a:schemeClr val="accent1"/>
                </a:solidFill>
                <a:latin typeface="Times New Roman" panose="02020603050405020304" pitchFamily="18" charset="0"/>
                <a:cs typeface="Times New Roman" panose="02020603050405020304" pitchFamily="18" charset="0"/>
              </a:rPr>
              <a:t>positive</a:t>
            </a:r>
            <a:r>
              <a:rPr lang="en-US">
                <a:latin typeface="Times New Roman" panose="02020603050405020304" pitchFamily="18" charset="0"/>
                <a:cs typeface="Times New Roman" panose="02020603050405020304" pitchFamily="18" charset="0"/>
              </a:rPr>
              <a:t> ,this may be because of less production from the toys and games producing brands</a:t>
            </a:r>
            <a:endParaRPr lang="en-US">
              <a:latin typeface="Times New Roman" panose="02020603050405020304" pitchFamily="18" charset="0"/>
              <a:cs typeface="Times New Roman" panose="02020603050405020304" pitchFamily="18" charset="0"/>
            </a:endParaRPr>
          </a:p>
        </p:txBody>
      </p:sp>
      <p:sp>
        <p:nvSpPr>
          <p:cNvPr id="17" name="Text Box 16"/>
          <p:cNvSpPr txBox="1"/>
          <p:nvPr/>
        </p:nvSpPr>
        <p:spPr>
          <a:xfrm>
            <a:off x="6928485" y="4398645"/>
            <a:ext cx="5179060" cy="175323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should identify the issues why sales is low though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response is  positive in that case we need to </a:t>
            </a:r>
            <a:r>
              <a:rPr lang="en-US" b="1" dirty="0">
                <a:solidFill>
                  <a:schemeClr val="accent1"/>
                </a:solidFill>
                <a:latin typeface="Times New Roman" panose="02020603050405020304" pitchFamily="18" charset="0"/>
                <a:cs typeface="Times New Roman" panose="02020603050405020304" pitchFamily="18" charset="0"/>
              </a:rPr>
              <a:t>improve </a:t>
            </a:r>
            <a:r>
              <a:rPr lang="en-US" dirty="0">
                <a:latin typeface="Times New Roman" panose="02020603050405020304" pitchFamily="18" charset="0"/>
                <a:cs typeface="Times New Roman" panose="02020603050405020304" pitchFamily="18" charset="0"/>
              </a:rPr>
              <a:t>our </a:t>
            </a:r>
            <a:r>
              <a:rPr lang="en-US" b="1" dirty="0">
                <a:solidFill>
                  <a:schemeClr val="accent1"/>
                </a:solidFill>
                <a:latin typeface="Times New Roman" panose="02020603050405020304" pitchFamily="18" charset="0"/>
                <a:cs typeface="Times New Roman" panose="02020603050405020304" pitchFamily="18" charset="0"/>
              </a:rPr>
              <a:t>Marketing</a:t>
            </a:r>
            <a:r>
              <a:rPr lang="en-US" dirty="0">
                <a:latin typeface="Times New Roman" panose="02020603050405020304" pitchFamily="18" charset="0"/>
                <a:cs typeface="Times New Roman" panose="02020603050405020304" pitchFamily="18" charset="0"/>
              </a:rPr>
              <a:t> and </a:t>
            </a:r>
            <a:r>
              <a:rPr lang="en-US" b="1" dirty="0">
                <a:solidFill>
                  <a:schemeClr val="accent1"/>
                </a:solidFill>
                <a:latin typeface="Times New Roman" panose="02020603050405020304" pitchFamily="18" charset="0"/>
                <a:cs typeface="Times New Roman" panose="02020603050405020304" pitchFamily="18" charset="0"/>
              </a:rPr>
              <a:t>advertising effectiveness</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7286" y="977900"/>
            <a:ext cx="6288259" cy="55998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852805" y="111125"/>
            <a:ext cx="10636250" cy="789305"/>
          </a:xfrm>
          <a:prstGeom prst="rect">
            <a:avLst/>
          </a:prstGeom>
          <a:ln w="12700">
            <a:miter lim="400000"/>
          </a:ln>
        </p:spPr>
        <p:txBody>
          <a:bodyPr wrap="square" lIns="25400" tIns="25400" rIns="25400" bIns="25400" anchor="b">
            <a:spAutoFit/>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40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40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Forecast of</a:t>
            </a:r>
            <a:r>
              <a:rPr lang="en-US" sz="40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40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Sales over years(Toy &amp; Games)</a:t>
            </a:r>
            <a:endParaRPr lang="en-US" altLang="en-US" sz="40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sp>
        <p:nvSpPr>
          <p:cNvPr id="16" name="Text Box 15"/>
          <p:cNvSpPr txBox="1"/>
          <p:nvPr/>
        </p:nvSpPr>
        <p:spPr>
          <a:xfrm>
            <a:off x="7959725" y="821055"/>
            <a:ext cx="4044950" cy="175323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The Forecast of </a:t>
            </a:r>
            <a:r>
              <a:rPr lang="en-US" b="1">
                <a:solidFill>
                  <a:schemeClr val="accent1"/>
                </a:solidFill>
                <a:latin typeface="Times New Roman" panose="02020603050405020304" pitchFamily="18" charset="0"/>
                <a:cs typeface="Times New Roman" panose="02020603050405020304" pitchFamily="18" charset="0"/>
              </a:rPr>
              <a:t>sales</a:t>
            </a:r>
            <a:r>
              <a:rPr lang="en-US">
                <a:latin typeface="Times New Roman" panose="02020603050405020304" pitchFamily="18" charset="0"/>
                <a:cs typeface="Times New Roman" panose="02020603050405020304" pitchFamily="18" charset="0"/>
              </a:rPr>
              <a:t> is </a:t>
            </a:r>
            <a:r>
              <a:rPr lang="en-US" b="1">
                <a:solidFill>
                  <a:schemeClr val="accent1"/>
                </a:solidFill>
                <a:latin typeface="Times New Roman" panose="02020603050405020304" pitchFamily="18" charset="0"/>
                <a:cs typeface="Times New Roman" panose="02020603050405020304" pitchFamily="18" charset="0"/>
              </a:rPr>
              <a:t>decreasing</a:t>
            </a:r>
            <a:r>
              <a:rPr lang="en-US">
                <a:latin typeface="Times New Roman" panose="02020603050405020304" pitchFamily="18" charset="0"/>
                <a:cs typeface="Times New Roman" panose="02020603050405020304" pitchFamily="18" charset="0"/>
              </a:rPr>
              <a:t> after </a:t>
            </a:r>
            <a:r>
              <a:rPr lang="en-US" b="1">
                <a:solidFill>
                  <a:schemeClr val="accent1"/>
                </a:solidFill>
                <a:latin typeface="Times New Roman" panose="02020603050405020304" pitchFamily="18" charset="0"/>
                <a:cs typeface="Times New Roman" panose="02020603050405020304" pitchFamily="18" charset="0"/>
              </a:rPr>
              <a:t>2017</a:t>
            </a:r>
            <a:r>
              <a:rPr lang="en-US">
                <a:latin typeface="Times New Roman" panose="02020603050405020304" pitchFamily="18" charset="0"/>
                <a:cs typeface="Times New Roman" panose="02020603050405020304" pitchFamily="18" charset="0"/>
              </a:rPr>
              <a:t>,</a:t>
            </a:r>
            <a:r>
              <a:rPr lang="en-US" b="1">
                <a:solidFill>
                  <a:schemeClr val="accent1"/>
                </a:solidFill>
                <a:latin typeface="Times New Roman" panose="02020603050405020304" pitchFamily="18" charset="0"/>
                <a:cs typeface="Times New Roman" panose="02020603050405020304" pitchFamily="18" charset="0"/>
              </a:rPr>
              <a:t>constant sales</a:t>
            </a:r>
            <a:r>
              <a:rPr lang="en-US">
                <a:latin typeface="Times New Roman" panose="02020603050405020304" pitchFamily="18" charset="0"/>
                <a:cs typeface="Times New Roman" panose="02020603050405020304" pitchFamily="18" charset="0"/>
              </a:rPr>
              <a:t> is recorded from </a:t>
            </a:r>
            <a:r>
              <a:rPr lang="en-US" b="1">
                <a:solidFill>
                  <a:schemeClr val="accent1"/>
                </a:solidFill>
                <a:latin typeface="Times New Roman" panose="02020603050405020304" pitchFamily="18" charset="0"/>
                <a:cs typeface="Times New Roman" panose="02020603050405020304" pitchFamily="18" charset="0"/>
              </a:rPr>
              <a:t>2018 to 2022</a:t>
            </a:r>
            <a:r>
              <a:rPr lang="en-US">
                <a:latin typeface="Times New Roman" panose="02020603050405020304" pitchFamily="18" charset="0"/>
                <a:cs typeface="Times New Roman" panose="02020603050405020304" pitchFamily="18" charset="0"/>
              </a:rPr>
              <a:t> and there is huge </a:t>
            </a:r>
            <a:r>
              <a:rPr lang="en-US" b="1">
                <a:solidFill>
                  <a:schemeClr val="accent1"/>
                </a:solidFill>
                <a:latin typeface="Times New Roman" panose="02020603050405020304" pitchFamily="18" charset="0"/>
                <a:cs typeface="Times New Roman" panose="02020603050405020304" pitchFamily="18" charset="0"/>
              </a:rPr>
              <a:t>sales</a:t>
            </a:r>
            <a:r>
              <a:rPr lang="en-US">
                <a:latin typeface="Times New Roman" panose="02020603050405020304" pitchFamily="18" charset="0"/>
                <a:cs typeface="Times New Roman" panose="02020603050405020304" pitchFamily="18" charset="0"/>
              </a:rPr>
              <a:t> </a:t>
            </a:r>
            <a:r>
              <a:rPr lang="en-US" b="1">
                <a:solidFill>
                  <a:schemeClr val="accent1"/>
                </a:solidFill>
                <a:latin typeface="Times New Roman" panose="02020603050405020304" pitchFamily="18" charset="0"/>
                <a:cs typeface="Times New Roman" panose="02020603050405020304" pitchFamily="18" charset="0"/>
              </a:rPr>
              <a:t>dip</a:t>
            </a:r>
            <a:r>
              <a:rPr lang="en-US">
                <a:latin typeface="Times New Roman" panose="02020603050405020304" pitchFamily="18" charset="0"/>
                <a:cs typeface="Times New Roman" panose="02020603050405020304" pitchFamily="18" charset="0"/>
              </a:rPr>
              <a:t> in year </a:t>
            </a:r>
            <a:r>
              <a:rPr lang="en-US" b="1">
                <a:solidFill>
                  <a:schemeClr val="accent1"/>
                </a:solidFill>
                <a:latin typeface="Times New Roman" panose="02020603050405020304" pitchFamily="18" charset="0"/>
                <a:cs typeface="Times New Roman" panose="02020603050405020304" pitchFamily="18" charset="0"/>
              </a:rPr>
              <a:t>2023</a:t>
            </a: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17" name="Text Box 16"/>
          <p:cNvSpPr txBox="1"/>
          <p:nvPr/>
        </p:nvSpPr>
        <p:spPr>
          <a:xfrm>
            <a:off x="8087995" y="3806825"/>
            <a:ext cx="4104005" cy="147637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SOLUTION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we can  </a:t>
            </a:r>
            <a:r>
              <a:rPr lang="en-US" b="1">
                <a:solidFill>
                  <a:schemeClr val="accent1"/>
                </a:solidFill>
                <a:latin typeface="Times New Roman" panose="02020603050405020304" pitchFamily="18" charset="0"/>
                <a:cs typeface="Times New Roman" panose="02020603050405020304" pitchFamily="18" charset="0"/>
              </a:rPr>
              <a:t>improve </a:t>
            </a:r>
            <a:r>
              <a:rPr lang="en-US">
                <a:latin typeface="Times New Roman" panose="02020603050405020304" pitchFamily="18" charset="0"/>
                <a:cs typeface="Times New Roman" panose="02020603050405020304" pitchFamily="18" charset="0"/>
              </a:rPr>
              <a:t>our </a:t>
            </a:r>
            <a:r>
              <a:rPr lang="en-US" b="1">
                <a:solidFill>
                  <a:schemeClr val="accent1"/>
                </a:solidFill>
                <a:latin typeface="Times New Roman" panose="02020603050405020304" pitchFamily="18" charset="0"/>
                <a:cs typeface="Times New Roman" panose="02020603050405020304" pitchFamily="18" charset="0"/>
              </a:rPr>
              <a:t>product quaality</a:t>
            </a:r>
            <a:r>
              <a:rPr lang="en-US">
                <a:latin typeface="Times New Roman" panose="02020603050405020304" pitchFamily="18" charset="0"/>
                <a:cs typeface="Times New Roman" panose="02020603050405020304" pitchFamily="18" charset="0"/>
              </a:rPr>
              <a:t> and </a:t>
            </a:r>
            <a:r>
              <a:rPr lang="en-US" b="1">
                <a:solidFill>
                  <a:schemeClr val="accent1"/>
                </a:solidFill>
                <a:latin typeface="Times New Roman" panose="02020603050405020304" pitchFamily="18" charset="0"/>
                <a:cs typeface="Times New Roman" panose="02020603050405020304" pitchFamily="18" charset="0"/>
              </a:rPr>
              <a:t>advertising </a:t>
            </a:r>
            <a:r>
              <a:rPr lang="en-US">
                <a:solidFill>
                  <a:schemeClr val="tx1"/>
                </a:solidFill>
                <a:latin typeface="Times New Roman" panose="02020603050405020304" pitchFamily="18" charset="0"/>
                <a:cs typeface="Times New Roman" panose="02020603050405020304" pitchFamily="18" charset="0"/>
              </a:rPr>
              <a:t>more</a:t>
            </a:r>
            <a:r>
              <a:rPr lang="en-US" b="1">
                <a:solidFill>
                  <a:schemeClr val="accent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about the</a:t>
            </a:r>
            <a:r>
              <a:rPr lang="en-US" b="1">
                <a:solidFill>
                  <a:schemeClr val="accent1"/>
                </a:solidFill>
                <a:latin typeface="Times New Roman" panose="02020603050405020304" pitchFamily="18" charset="0"/>
                <a:cs typeface="Times New Roman" panose="02020603050405020304" pitchFamily="18" charset="0"/>
              </a:rPr>
              <a:t> uniqueness in our product </a:t>
            </a:r>
            <a:endParaRPr lang="en-US" b="1">
              <a:solidFill>
                <a:schemeClr val="accent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pic>
        <p:nvPicPr>
          <p:cNvPr id="4" name="Picture 3" descr="C:\NEW PROJECT\photos\updated\forecast of sales.pngforecast of sales"/>
          <p:cNvPicPr>
            <a:picLocks noChangeAspect="1"/>
          </p:cNvPicPr>
          <p:nvPr/>
        </p:nvPicPr>
        <p:blipFill>
          <a:blip r:embed="rId1"/>
          <a:srcRect/>
          <a:stretch>
            <a:fillRect/>
          </a:stretch>
        </p:blipFill>
        <p:spPr>
          <a:xfrm>
            <a:off x="97155" y="1297940"/>
            <a:ext cx="7862570" cy="5167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pic>
        <p:nvPicPr>
          <p:cNvPr id="5" name="Picture 4" descr="Screenshot (52)"/>
          <p:cNvPicPr>
            <a:picLocks noChangeAspect="1"/>
          </p:cNvPicPr>
          <p:nvPr/>
        </p:nvPicPr>
        <p:blipFill>
          <a:blip r:embed="rId1"/>
          <a:stretch>
            <a:fillRect/>
          </a:stretch>
        </p:blipFill>
        <p:spPr>
          <a:xfrm>
            <a:off x="211455" y="1304925"/>
            <a:ext cx="7495540" cy="4991735"/>
          </a:xfrm>
          <a:prstGeom prst="rect">
            <a:avLst/>
          </a:prstGeom>
        </p:spPr>
      </p:pic>
      <p:sp>
        <p:nvSpPr>
          <p:cNvPr id="6" name="Text Box 5"/>
          <p:cNvSpPr txBox="1"/>
          <p:nvPr/>
        </p:nvSpPr>
        <p:spPr>
          <a:xfrm>
            <a:off x="638810" y="305435"/>
            <a:ext cx="11144250" cy="583565"/>
          </a:xfrm>
          <a:prstGeom prst="rect">
            <a:avLst/>
          </a:prstGeom>
          <a:noFill/>
        </p:spPr>
        <p:txBody>
          <a:bodyPr wrap="square" rtlCol="0">
            <a:spAutoFit/>
          </a:bodyPr>
          <a:lstStyle/>
          <a:p>
            <a:pPr algn="ctr"/>
            <a:r>
              <a:rPr lang="en-US" sz="32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32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Forecast of</a:t>
            </a:r>
            <a:r>
              <a:rPr lang="en-US" sz="32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32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Sales over years(Office Supplies Data)</a:t>
            </a:r>
            <a:endParaRPr lang="en-US" sz="3200"/>
          </a:p>
        </p:txBody>
      </p:sp>
      <p:sp>
        <p:nvSpPr>
          <p:cNvPr id="7" name="Text Box 6"/>
          <p:cNvSpPr txBox="1"/>
          <p:nvPr/>
        </p:nvSpPr>
        <p:spPr>
          <a:xfrm>
            <a:off x="8068310" y="1394460"/>
            <a:ext cx="3823335" cy="175323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sym typeface="+mn-ea"/>
              </a:rPr>
              <a:t>OBSERVATION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 </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a:t>
            </a:r>
            <a:r>
              <a:rPr lang="en-US" b="1">
                <a:solidFill>
                  <a:schemeClr val="accent1"/>
                </a:solidFill>
                <a:latin typeface="Times New Roman" panose="02020603050405020304" pitchFamily="18" charset="0"/>
                <a:cs typeface="Times New Roman" panose="02020603050405020304" pitchFamily="18" charset="0"/>
              </a:rPr>
              <a:t> 2015</a:t>
            </a:r>
            <a:r>
              <a:rPr lang="en-US">
                <a:latin typeface="Times New Roman" panose="02020603050405020304" pitchFamily="18" charset="0"/>
                <a:cs typeface="Times New Roman" panose="02020603050405020304" pitchFamily="18" charset="0"/>
              </a:rPr>
              <a:t> the </a:t>
            </a:r>
            <a:r>
              <a:rPr lang="en-US" b="1">
                <a:solidFill>
                  <a:schemeClr val="accent1"/>
                </a:solidFill>
                <a:latin typeface="Times New Roman" panose="02020603050405020304" pitchFamily="18" charset="0"/>
                <a:cs typeface="Times New Roman" panose="02020603050405020304" pitchFamily="18" charset="0"/>
              </a:rPr>
              <a:t>sales</a:t>
            </a:r>
            <a:r>
              <a:rPr lang="en-US">
                <a:latin typeface="Times New Roman" panose="02020603050405020304" pitchFamily="18" charset="0"/>
                <a:cs typeface="Times New Roman" panose="02020603050405020304" pitchFamily="18" charset="0"/>
              </a:rPr>
              <a:t> was the </a:t>
            </a:r>
            <a:r>
              <a:rPr lang="en-US" b="1">
                <a:solidFill>
                  <a:schemeClr val="accent1"/>
                </a:solidFill>
                <a:latin typeface="Times New Roman" panose="02020603050405020304" pitchFamily="18" charset="0"/>
                <a:cs typeface="Times New Roman" panose="02020603050405020304" pitchFamily="18" charset="0"/>
              </a:rPr>
              <a:t>highest</a:t>
            </a:r>
            <a:r>
              <a:rPr lang="en-US">
                <a:latin typeface="Times New Roman" panose="02020603050405020304" pitchFamily="18" charset="0"/>
                <a:cs typeface="Times New Roman" panose="02020603050405020304" pitchFamily="18" charset="0"/>
              </a:rPr>
              <a:t> and in </a:t>
            </a:r>
            <a:r>
              <a:rPr lang="en-US" b="1">
                <a:solidFill>
                  <a:schemeClr val="accent1"/>
                </a:solidFill>
                <a:latin typeface="Times New Roman" panose="02020603050405020304" pitchFamily="18" charset="0"/>
                <a:cs typeface="Times New Roman" panose="02020603050405020304" pitchFamily="18" charset="0"/>
              </a:rPr>
              <a:t>2021</a:t>
            </a:r>
            <a:r>
              <a:rPr lang="en-US">
                <a:latin typeface="Times New Roman" panose="02020603050405020304" pitchFamily="18" charset="0"/>
                <a:cs typeface="Times New Roman" panose="02020603050405020304" pitchFamily="18" charset="0"/>
              </a:rPr>
              <a:t> it is </a:t>
            </a:r>
            <a:r>
              <a:rPr lang="en-US" b="1">
                <a:solidFill>
                  <a:schemeClr val="accent1"/>
                </a:solidFill>
                <a:latin typeface="Times New Roman" panose="02020603050405020304" pitchFamily="18" charset="0"/>
                <a:cs typeface="Times New Roman" panose="02020603050405020304" pitchFamily="18" charset="0"/>
              </a:rPr>
              <a:t>lowest.</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a:t>
            </a:r>
            <a:r>
              <a:rPr lang="en-US" b="1">
                <a:solidFill>
                  <a:schemeClr val="accent1"/>
                </a:solidFill>
                <a:latin typeface="Times New Roman" panose="02020603050405020304" pitchFamily="18" charset="0"/>
                <a:cs typeface="Times New Roman" panose="02020603050405020304" pitchFamily="18" charset="0"/>
              </a:rPr>
              <a:t>sales</a:t>
            </a:r>
            <a:r>
              <a:rPr lang="en-US">
                <a:latin typeface="Times New Roman" panose="02020603050405020304" pitchFamily="18" charset="0"/>
                <a:cs typeface="Times New Roman" panose="02020603050405020304" pitchFamily="18" charset="0"/>
              </a:rPr>
              <a:t> started </a:t>
            </a:r>
            <a:r>
              <a:rPr lang="en-US" b="1">
                <a:solidFill>
                  <a:schemeClr val="accent1"/>
                </a:solidFill>
                <a:latin typeface="Times New Roman" panose="02020603050405020304" pitchFamily="18" charset="0"/>
                <a:cs typeface="Times New Roman" panose="02020603050405020304" pitchFamily="18" charset="0"/>
              </a:rPr>
              <a:t>declining</a:t>
            </a:r>
            <a:r>
              <a:rPr lang="en-US">
                <a:latin typeface="Times New Roman" panose="02020603050405020304" pitchFamily="18" charset="0"/>
                <a:cs typeface="Times New Roman" panose="02020603050405020304" pitchFamily="18" charset="0"/>
              </a:rPr>
              <a:t> </a:t>
            </a:r>
            <a:r>
              <a:rPr lang="en-US" b="1">
                <a:solidFill>
                  <a:schemeClr val="accent1"/>
                </a:solidFill>
                <a:latin typeface="Times New Roman" panose="02020603050405020304" pitchFamily="18" charset="0"/>
                <a:cs typeface="Times New Roman" panose="02020603050405020304" pitchFamily="18" charset="0"/>
              </a:rPr>
              <a:t>after 2015</a:t>
            </a: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8249285" y="3751043"/>
            <a:ext cx="3315335" cy="1754326"/>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SOLUTION :</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 we need to give more offers and have frequent sales so that more no. of customers are attracted towards us.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861695" y="123190"/>
            <a:ext cx="10636250" cy="789305"/>
          </a:xfrm>
          <a:prstGeom prst="rect">
            <a:avLst/>
          </a:prstGeom>
          <a:ln w="12700">
            <a:miter lim="400000"/>
          </a:ln>
        </p:spPr>
        <p:txBody>
          <a:bodyPr wrap="square" lIns="25400" tIns="25400" rIns="25400" bIns="25400" anchor="b">
            <a:spAutoFit/>
            <a:scene3d>
              <a:camera prst="orthographicFront"/>
              <a:lightRig rig="threePt" dir="t"/>
            </a:scene3d>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4000">
                <a:solidFill>
                  <a:schemeClr val="accent4"/>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Brands having high sales as well as positive response(Toys &amp; Games)</a:t>
            </a:r>
            <a:endParaRPr lang="en-US" altLang="en-US" sz="28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pic>
        <p:nvPicPr>
          <p:cNvPr id="15" name="Picture 14" descr="D:\Screenshots\Screenshot (336).pngScreenshot (336)"/>
          <p:cNvPicPr>
            <a:picLocks noChangeAspect="1"/>
          </p:cNvPicPr>
          <p:nvPr/>
        </p:nvPicPr>
        <p:blipFill>
          <a:blip r:embed="rId1"/>
          <a:srcRect/>
          <a:stretch>
            <a:fillRect/>
          </a:stretch>
        </p:blipFill>
        <p:spPr>
          <a:xfrm>
            <a:off x="419100" y="1339215"/>
            <a:ext cx="6750050" cy="5017135"/>
          </a:xfrm>
          <a:prstGeom prst="rect">
            <a:avLst/>
          </a:prstGeom>
        </p:spPr>
      </p:pic>
      <p:sp>
        <p:nvSpPr>
          <p:cNvPr id="16" name="Text Box 15"/>
          <p:cNvSpPr txBox="1"/>
          <p:nvPr/>
        </p:nvSpPr>
        <p:spPr>
          <a:xfrm>
            <a:off x="7340600" y="2194560"/>
            <a:ext cx="4851400" cy="175323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our Observations </a:t>
            </a:r>
            <a:r>
              <a:rPr lang="en-US" b="1">
                <a:solidFill>
                  <a:schemeClr val="accent1"/>
                </a:solidFill>
                <a:latin typeface="Times New Roman" panose="02020603050405020304" pitchFamily="18" charset="0"/>
                <a:cs typeface="Times New Roman" panose="02020603050405020304" pitchFamily="18" charset="0"/>
              </a:rPr>
              <a:t>Stomp rock</a:t>
            </a:r>
            <a:r>
              <a:rPr lang="en-US">
                <a:latin typeface="Times New Roman" panose="02020603050405020304" pitchFamily="18" charset="0"/>
                <a:cs typeface="Times New Roman" panose="02020603050405020304" pitchFamily="18" charset="0"/>
              </a:rPr>
              <a:t>  brand has both </a:t>
            </a:r>
            <a:r>
              <a:rPr lang="en-US" b="1">
                <a:solidFill>
                  <a:schemeClr val="accent1"/>
                </a:solidFill>
                <a:latin typeface="Times New Roman" panose="02020603050405020304" pitchFamily="18" charset="0"/>
                <a:cs typeface="Times New Roman" panose="02020603050405020304" pitchFamily="18" charset="0"/>
              </a:rPr>
              <a:t>positive</a:t>
            </a:r>
            <a:r>
              <a:rPr lang="en-US">
                <a:latin typeface="Times New Roman" panose="02020603050405020304" pitchFamily="18" charset="0"/>
                <a:cs typeface="Times New Roman" panose="02020603050405020304" pitchFamily="18" charset="0"/>
              </a:rPr>
              <a:t> response as well as </a:t>
            </a:r>
            <a:r>
              <a:rPr lang="en-US" b="1">
                <a:solidFill>
                  <a:schemeClr val="accent1"/>
                </a:solidFill>
                <a:latin typeface="Times New Roman" panose="02020603050405020304" pitchFamily="18" charset="0"/>
                <a:cs typeface="Times New Roman" panose="02020603050405020304" pitchFamily="18" charset="0"/>
              </a:rPr>
              <a:t>high sales</a:t>
            </a:r>
            <a:endParaRPr lang="en-US">
              <a:latin typeface="Times New Roman" panose="02020603050405020304" pitchFamily="18" charset="0"/>
              <a:cs typeface="Times New Roman" panose="02020603050405020304" pitchFamily="18" charset="0"/>
            </a:endParaRPr>
          </a:p>
          <a:p>
            <a:endParaRPr lang="en-US" b="1">
              <a:solidFill>
                <a:schemeClr val="accent1"/>
              </a:solidFill>
              <a:latin typeface="Times New Roman" panose="02020603050405020304" pitchFamily="18" charset="0"/>
              <a:cs typeface="Times New Roman" panose="02020603050405020304" pitchFamily="18" charset="0"/>
            </a:endParaRPr>
          </a:p>
          <a:p>
            <a:endParaRPr lang="en-US" b="1">
              <a:solidFill>
                <a:schemeClr val="accent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7340600" y="4214495"/>
            <a:ext cx="4911725" cy="147637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SOLUTION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Continuously monitor ,analyze our sales  and regularly evaluate and adjust our strategies based on feedback and results to ensure sustained growth.</a:t>
            </a: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777875" y="-175260"/>
            <a:ext cx="10636250" cy="789305"/>
          </a:xfrm>
          <a:prstGeom prst="rect">
            <a:avLst/>
          </a:prstGeom>
          <a:ln w="12700">
            <a:miter lim="400000"/>
          </a:ln>
        </p:spPr>
        <p:txBody>
          <a:bodyPr wrap="square" lIns="25400" tIns="25400" rIns="25400" bIns="25400" anchor="b">
            <a:spAutoFit/>
            <a:scene3d>
              <a:camera prst="orthographicFront"/>
              <a:lightRig rig="threePt" dir="t"/>
            </a:scene3d>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4000">
                <a:solidFill>
                  <a:schemeClr val="accent4"/>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Forecast of Brands with Positive response(Toys &amp; Games)</a:t>
            </a:r>
            <a:endParaRPr lang="en-US" altLang="en-US" sz="28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sp>
        <p:nvSpPr>
          <p:cNvPr id="16" name="Text Box 15"/>
          <p:cNvSpPr txBox="1"/>
          <p:nvPr/>
        </p:nvSpPr>
        <p:spPr>
          <a:xfrm>
            <a:off x="144145" y="5226685"/>
            <a:ext cx="5666740" cy="119888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our Observations </a:t>
            </a:r>
            <a:r>
              <a:rPr lang="en-US" b="1">
                <a:solidFill>
                  <a:schemeClr val="accent1"/>
                </a:solidFill>
                <a:latin typeface="Times New Roman" panose="02020603050405020304" pitchFamily="18" charset="0"/>
                <a:cs typeface="Times New Roman" panose="02020603050405020304" pitchFamily="18" charset="0"/>
              </a:rPr>
              <a:t>Jax</a:t>
            </a:r>
            <a:r>
              <a:rPr lang="en-US">
                <a:latin typeface="Times New Roman" panose="02020603050405020304" pitchFamily="18" charset="0"/>
                <a:cs typeface="Times New Roman" panose="02020603050405020304" pitchFamily="18" charset="0"/>
              </a:rPr>
              <a:t>  brand has </a:t>
            </a:r>
            <a:r>
              <a:rPr lang="en-US" b="1">
                <a:solidFill>
                  <a:schemeClr val="accent1"/>
                </a:solidFill>
                <a:latin typeface="Times New Roman" panose="02020603050405020304" pitchFamily="18" charset="0"/>
                <a:cs typeface="Times New Roman" panose="02020603050405020304" pitchFamily="18" charset="0"/>
              </a:rPr>
              <a:t>positive</a:t>
            </a:r>
            <a:r>
              <a:rPr lang="en-US">
                <a:latin typeface="Times New Roman" panose="02020603050405020304" pitchFamily="18" charset="0"/>
                <a:cs typeface="Times New Roman" panose="02020603050405020304" pitchFamily="18" charset="0"/>
              </a:rPr>
              <a:t> response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over years but in </a:t>
            </a:r>
            <a:r>
              <a:rPr lang="en-US" b="1">
                <a:solidFill>
                  <a:schemeClr val="accent1"/>
                </a:solidFill>
                <a:latin typeface="Times New Roman" panose="02020603050405020304" pitchFamily="18" charset="0"/>
                <a:cs typeface="Times New Roman" panose="02020603050405020304" pitchFamily="18" charset="0"/>
              </a:rPr>
              <a:t>2023</a:t>
            </a:r>
            <a:r>
              <a:rPr lang="en-US">
                <a:latin typeface="Times New Roman" panose="02020603050405020304" pitchFamily="18" charset="0"/>
                <a:cs typeface="Times New Roman" panose="02020603050405020304" pitchFamily="18" charset="0"/>
              </a:rPr>
              <a:t> there is huge dip  </a:t>
            </a:r>
            <a:endParaRPr lang="en-US" b="1">
              <a:solidFill>
                <a:schemeClr val="accent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6584950" y="5226685"/>
            <a:ext cx="5422900" cy="119888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SOLUTION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To resolve this we need address the responses constantly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and improve our product quality and price over years</a:t>
            </a:r>
            <a:endParaRPr lang="en-US">
              <a:latin typeface="Times New Roman" panose="02020603050405020304" pitchFamily="18" charset="0"/>
              <a:cs typeface="Times New Roman" panose="02020603050405020304" pitchFamily="18" charset="0"/>
            </a:endParaRPr>
          </a:p>
        </p:txBody>
      </p:sp>
      <p:pic>
        <p:nvPicPr>
          <p:cNvPr id="2" name="Picture 1" descr="D:\Screenshots\Screenshot (338).pngScreenshot (338)"/>
          <p:cNvPicPr>
            <a:picLocks noChangeAspect="1"/>
          </p:cNvPicPr>
          <p:nvPr/>
        </p:nvPicPr>
        <p:blipFill>
          <a:blip r:embed="rId1"/>
          <a:srcRect/>
          <a:stretch>
            <a:fillRect/>
          </a:stretch>
        </p:blipFill>
        <p:spPr>
          <a:xfrm>
            <a:off x="777240" y="614045"/>
            <a:ext cx="10894060" cy="4612640"/>
          </a:xfrm>
          <a:prstGeom prst="rect">
            <a:avLst/>
          </a:prstGeom>
        </p:spPr>
      </p:pic>
      <p:sp>
        <p:nvSpPr>
          <p:cNvPr id="4" name="Slide Number Placeholder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
        <p:nvSpPr>
          <p:cNvPr id="5" name="Text Box 4"/>
          <p:cNvSpPr txBox="1"/>
          <p:nvPr/>
        </p:nvSpPr>
        <p:spPr>
          <a:xfrm>
            <a:off x="0" y="210820"/>
            <a:ext cx="12192000" cy="521970"/>
          </a:xfrm>
          <a:prstGeom prst="rect">
            <a:avLst/>
          </a:prstGeom>
          <a:noFill/>
        </p:spPr>
        <p:txBody>
          <a:bodyPr wrap="square" rtlCol="0">
            <a:spAutoFit/>
            <a:scene3d>
              <a:camera prst="orthographicFront"/>
              <a:lightRig rig="threePt" dir="t"/>
            </a:scene3d>
          </a:bodyPr>
          <a:lstStyle/>
          <a:p>
            <a:pPr algn="ctr"/>
            <a:r>
              <a:rPr lang="en-US" sz="2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Forecast of Sales for the Top 3 Companies(Office Supplies)</a:t>
            </a:r>
            <a:endParaRPr lang="en-US" sz="2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611505" y="4554271"/>
            <a:ext cx="11239500" cy="203009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Observations:-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be seen that brands such as </a:t>
            </a:r>
            <a:r>
              <a:rPr lang="en-US" b="1" dirty="0">
                <a:solidFill>
                  <a:schemeClr val="accent1"/>
                </a:solidFill>
                <a:latin typeface="Times New Roman" panose="02020603050405020304" pitchFamily="18" charset="0"/>
                <a:cs typeface="Times New Roman" panose="02020603050405020304" pitchFamily="18" charset="0"/>
              </a:rPr>
              <a:t>Texas Instruments , Belkin </a:t>
            </a:r>
            <a:r>
              <a:rPr lang="en-US" dirty="0">
                <a:latin typeface="Times New Roman" panose="02020603050405020304" pitchFamily="18" charset="0"/>
                <a:cs typeface="Times New Roman" panose="02020603050405020304" pitchFamily="18" charset="0"/>
              </a:rPr>
              <a:t>are </a:t>
            </a:r>
            <a:r>
              <a:rPr lang="en-US" b="1" dirty="0">
                <a:solidFill>
                  <a:schemeClr val="accent1"/>
                </a:solidFill>
                <a:latin typeface="Times New Roman" panose="02020603050405020304" pitchFamily="18" charset="0"/>
                <a:cs typeface="Times New Roman" panose="02020603050405020304" pitchFamily="18" charset="0"/>
              </a:rPr>
              <a:t>leading</a:t>
            </a:r>
            <a:r>
              <a:rPr lang="en-US" dirty="0">
                <a:latin typeface="Times New Roman" panose="02020603050405020304" pitchFamily="18" charset="0"/>
                <a:cs typeface="Times New Roman" panose="02020603050405020304" pitchFamily="18" charset="0"/>
              </a:rPr>
              <a:t> the chart.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b="1" dirty="0">
                <a:solidFill>
                  <a:schemeClr val="accent1"/>
                </a:solidFill>
                <a:latin typeface="Times New Roman" panose="02020603050405020304" pitchFamily="18" charset="0"/>
                <a:cs typeface="Times New Roman" panose="02020603050405020304" pitchFamily="18" charset="0"/>
              </a:rPr>
              <a:t>constant drop</a:t>
            </a:r>
            <a:r>
              <a:rPr lang="en-US" dirty="0">
                <a:latin typeface="Times New Roman" panose="02020603050405020304" pitchFamily="18" charset="0"/>
                <a:cs typeface="Times New Roman" panose="02020603050405020304" pitchFamily="18" charset="0"/>
              </a:rPr>
              <a:t> in </a:t>
            </a:r>
            <a:r>
              <a:rPr lang="en-US" b="1" dirty="0">
                <a:solidFill>
                  <a:schemeClr val="accent1"/>
                </a:solidFill>
                <a:latin typeface="Times New Roman" panose="02020603050405020304" pitchFamily="18" charset="0"/>
                <a:cs typeface="Times New Roman" panose="02020603050405020304" pitchFamily="18" charset="0"/>
              </a:rPr>
              <a:t>overall sales</a:t>
            </a:r>
            <a:r>
              <a:rPr lang="en-US" dirty="0">
                <a:latin typeface="Times New Roman" panose="02020603050405020304" pitchFamily="18" charset="0"/>
                <a:cs typeface="Times New Roman" panose="02020603050405020304" pitchFamily="18" charset="0"/>
              </a:rPr>
              <a:t> can be seen </a:t>
            </a:r>
            <a:r>
              <a:rPr lang="en-US" b="1" dirty="0">
                <a:solidFill>
                  <a:schemeClr val="accent1"/>
                </a:solidFill>
                <a:latin typeface="Times New Roman" panose="02020603050405020304" pitchFamily="18" charset="0"/>
                <a:cs typeface="Times New Roman" panose="02020603050405020304" pitchFamily="18" charset="0"/>
              </a:rPr>
              <a:t>after 2016</a:t>
            </a:r>
            <a:r>
              <a:rPr lang="en-US" dirty="0">
                <a:latin typeface="Times New Roman" panose="02020603050405020304" pitchFamily="18" charset="0"/>
                <a:cs typeface="Times New Roman" panose="02020603050405020304" pitchFamily="18" charset="0"/>
              </a:rPr>
              <a:t> which is </a:t>
            </a:r>
            <a:r>
              <a:rPr lang="en-US" b="1" dirty="0">
                <a:solidFill>
                  <a:schemeClr val="accent1"/>
                </a:solidFill>
                <a:latin typeface="Times New Roman" panose="02020603050405020304" pitchFamily="18" charset="0"/>
                <a:cs typeface="Times New Roman" panose="02020603050405020304" pitchFamily="18" charset="0"/>
              </a:rPr>
              <a:t>leading</a:t>
            </a:r>
            <a:r>
              <a:rPr lang="en-US" dirty="0">
                <a:latin typeface="Times New Roman" panose="02020603050405020304" pitchFamily="18" charset="0"/>
                <a:cs typeface="Times New Roman" panose="02020603050405020304" pitchFamily="18" charset="0"/>
              </a:rPr>
              <a:t> to a </a:t>
            </a:r>
            <a:r>
              <a:rPr lang="en-US" b="1" dirty="0">
                <a:solidFill>
                  <a:schemeClr val="accent1"/>
                </a:solidFill>
                <a:latin typeface="Times New Roman" panose="02020603050405020304" pitchFamily="18" charset="0"/>
                <a:cs typeface="Times New Roman" panose="02020603050405020304" pitchFamily="18" charset="0"/>
              </a:rPr>
              <a:t>huge drop</a:t>
            </a:r>
            <a:r>
              <a:rPr lang="en-US" dirty="0">
                <a:latin typeface="Times New Roman" panose="02020603050405020304" pitchFamily="18" charset="0"/>
                <a:cs typeface="Times New Roman" panose="02020603050405020304" pitchFamily="18" charset="0"/>
              </a:rPr>
              <a:t> in </a:t>
            </a:r>
            <a:r>
              <a:rPr lang="en-US" b="1" dirty="0">
                <a:solidFill>
                  <a:schemeClr val="accent1"/>
                </a:solidFill>
                <a:latin typeface="Times New Roman" panose="02020603050405020304" pitchFamily="18" charset="0"/>
                <a:cs typeface="Times New Roman" panose="02020603050405020304" pitchFamily="18" charset="0"/>
              </a:rPr>
              <a:t>2021</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issues should be resolved on priority.</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Manufacturers and suppliers should be given strict guidelines regarding packing and manufacturing of the products.</a:t>
            </a: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995" y="732790"/>
            <a:ext cx="11700949" cy="3723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3555"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Percentage of Verified Customers (Office Supplies)</a:t>
            </a:r>
            <a:endParaRPr lang="en-US" sz="3555"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8" name="Text Box 27"/>
          <p:cNvSpPr txBox="1"/>
          <p:nvPr/>
        </p:nvSpPr>
        <p:spPr>
          <a:xfrm>
            <a:off x="6663690" y="1285875"/>
            <a:ext cx="5398770" cy="4892675"/>
          </a:xfrm>
          <a:prstGeom prst="rect">
            <a:avLst/>
          </a:prstGeom>
          <a:noFill/>
        </p:spPr>
        <p:txBody>
          <a:bodyPr wrap="square" rtlCol="0">
            <a:spAutoFit/>
          </a:bodyPr>
          <a:lstStyle/>
          <a:p>
            <a:pPr>
              <a:lnSpc>
                <a:spcPct val="150000"/>
              </a:lnSpc>
              <a:defRPr/>
            </a:pP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Observation:-</a:t>
            </a:r>
            <a:endPar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endParaRPr>
          </a:p>
          <a:p>
            <a:pPr>
              <a:lnSpc>
                <a:spcPct val="150000"/>
              </a:lnSpc>
              <a:defRPr/>
            </a:pPr>
            <a:r>
              <a:rPr lang="en-US" altLang="zh-CN" sz="1600" b="1" spc="300" dirty="0">
                <a:solidFill>
                  <a:schemeClr val="accent2"/>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Verified customers</a:t>
            </a:r>
            <a:r>
              <a:rPr lang="en-US" altLang="zh-CN" sz="1600" spc="300" dirty="0">
                <a:solidFill>
                  <a:schemeClr val="accent2"/>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 </a:t>
            </a: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constitute to about </a:t>
            </a:r>
            <a:r>
              <a:rPr lang="en-US" altLang="zh-CN" sz="1600" b="1" spc="300" dirty="0">
                <a:solidFill>
                  <a:schemeClr val="accent2"/>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91.23%</a:t>
            </a:r>
            <a:r>
              <a:rPr lang="en-US" altLang="zh-CN" sz="1600" spc="300" dirty="0">
                <a:solidFill>
                  <a:schemeClr val="accent2"/>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 </a:t>
            </a: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of the total reviews whereas about </a:t>
            </a:r>
            <a:r>
              <a:rPr lang="en-US" altLang="zh-CN" sz="1600" b="1" spc="300" dirty="0">
                <a:solidFill>
                  <a:schemeClr val="accent1"/>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8.77%</a:t>
            </a: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 of total reviews are from </a:t>
            </a:r>
            <a:r>
              <a:rPr lang="en-US" altLang="zh-CN" sz="1600" b="1" spc="300" dirty="0">
                <a:solidFill>
                  <a:schemeClr val="accent1"/>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unverified</a:t>
            </a: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 </a:t>
            </a:r>
            <a:r>
              <a:rPr lang="en-US" altLang="zh-CN" sz="1600" b="1" spc="300" dirty="0">
                <a:solidFill>
                  <a:schemeClr val="accent1"/>
                </a:solidFill>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customers</a:t>
            </a: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a:t>
            </a:r>
            <a:endPar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endParaRPr>
          </a:p>
          <a:p>
            <a:pPr>
              <a:lnSpc>
                <a:spcPct val="150000"/>
              </a:lnSpc>
              <a:defRPr/>
            </a:pPr>
            <a:endPar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endParaRPr>
          </a:p>
          <a:p>
            <a:pPr>
              <a:lnSpc>
                <a:spcPct val="150000"/>
              </a:lnSpc>
              <a:defRPr/>
            </a:pP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Suggestion:-</a:t>
            </a:r>
            <a:endPar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endParaRPr>
          </a:p>
          <a:p>
            <a:pPr>
              <a:lnSpc>
                <a:spcPct val="150000"/>
              </a:lnSpc>
              <a:defRPr/>
            </a:pPr>
            <a:r>
              <a:rPr lang="en-US" altLang="zh-CN" sz="1600" spc="300" dirty="0">
                <a:latin typeface="Times New Roman" panose="02020603050405020304" pitchFamily="18" charset="0"/>
                <a:ea typeface="Adobe Ming Std L" panose="02020300000000000000" charset="-120"/>
                <a:cs typeface="Times New Roman" panose="02020603050405020304" pitchFamily="18" charset="0"/>
                <a:sym typeface="Microsoft YaHei" panose="020B0503020204020204" charset="-122"/>
              </a:rPr>
              <a:t>Since, not allowing un-verified customers to review could lead to loss of potiential regular customers the only step which we can take to keep the analysis fair is to not consider the reviews which are from unverified ids</a:t>
            </a:r>
            <a:endParaRPr lang="en-US" dirty="0">
              <a:latin typeface="Times New Roman" panose="02020603050405020304" pitchFamily="18" charset="0"/>
              <a:ea typeface="Adobe Ming Std L" panose="02020300000000000000" charset="-12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pic>
        <p:nvPicPr>
          <p:cNvPr id="4" name="Content Placeholder 3" descr="Screenshot (74)"/>
          <p:cNvPicPr>
            <a:picLocks noGrp="1" noChangeAspect="1"/>
          </p:cNvPicPr>
          <p:nvPr>
            <p:ph idx="1"/>
          </p:nvPr>
        </p:nvPicPr>
        <p:blipFill>
          <a:blip r:embed="rId1"/>
          <a:stretch>
            <a:fillRect/>
          </a:stretch>
        </p:blipFill>
        <p:spPr>
          <a:xfrm>
            <a:off x="1339215" y="1562100"/>
            <a:ext cx="3989070" cy="4339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110" b="1" dirty="0">
                <a:solidFill>
                  <a:schemeClr val="accent1"/>
                </a:solidFill>
                <a:latin typeface="Times New Roman" panose="02020603050405020304" pitchFamily="18" charset="0"/>
                <a:cs typeface="Times New Roman" panose="02020603050405020304" pitchFamily="18" charset="0"/>
              </a:rPr>
              <a:t>Percentage of Reviews given for each Sentiment (Office Supplies)</a:t>
            </a:r>
            <a:r>
              <a:rPr lang="en-US" dirty="0"/>
              <a:t> </a:t>
            </a:r>
            <a:endParaRPr lang="en-US" dirty="0"/>
          </a:p>
        </p:txBody>
      </p:sp>
      <p:sp>
        <p:nvSpPr>
          <p:cNvPr id="8" name="Text Box 7"/>
          <p:cNvSpPr txBox="1"/>
          <p:nvPr/>
        </p:nvSpPr>
        <p:spPr>
          <a:xfrm>
            <a:off x="363220" y="1682115"/>
            <a:ext cx="5191760"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positive reviews </a:t>
            </a:r>
            <a:r>
              <a:rPr lang="en-US" sz="2000" dirty="0">
                <a:latin typeface="Times New Roman" panose="02020603050405020304" pitchFamily="18" charset="0"/>
                <a:cs typeface="Times New Roman" panose="02020603050405020304" pitchFamily="18" charset="0"/>
              </a:rPr>
              <a:t>constitute to about </a:t>
            </a:r>
            <a:r>
              <a:rPr lang="en-US" sz="2000" b="1" dirty="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59.94%</a:t>
            </a:r>
            <a:r>
              <a:rPr lang="en-US" sz="2000" dirty="0">
                <a:latin typeface="Times New Roman" panose="02020603050405020304" pitchFamily="18" charset="0"/>
                <a:cs typeface="Times New Roman" panose="02020603050405020304" pitchFamily="18" charset="0"/>
              </a:rPr>
              <a:t>, the </a:t>
            </a:r>
            <a:r>
              <a:rPr lang="en-US" sz="2000" b="1" dirty="0">
                <a:solidFill>
                  <a:schemeClr val="accent2"/>
                </a:solidFill>
                <a:latin typeface="Times New Roman" panose="02020603050405020304" pitchFamily="18" charset="0"/>
                <a:cs typeface="Times New Roman" panose="02020603050405020304" pitchFamily="18" charset="0"/>
              </a:rPr>
              <a:t>neutral reviews</a:t>
            </a:r>
            <a:r>
              <a:rPr lang="en-US" sz="2000" dirty="0">
                <a:latin typeface="Times New Roman" panose="02020603050405020304" pitchFamily="18" charset="0"/>
                <a:cs typeface="Times New Roman" panose="02020603050405020304" pitchFamily="18" charset="0"/>
              </a:rPr>
              <a:t> constitute to about </a:t>
            </a:r>
            <a:r>
              <a:rPr lang="en-US" sz="2000" b="1" dirty="0">
                <a:solidFill>
                  <a:schemeClr val="accent2"/>
                </a:solidFill>
                <a:latin typeface="Times New Roman" panose="02020603050405020304" pitchFamily="18" charset="0"/>
                <a:cs typeface="Times New Roman" panose="02020603050405020304" pitchFamily="18" charset="0"/>
              </a:rPr>
              <a:t>25.98%</a:t>
            </a:r>
            <a:r>
              <a:rPr lang="en-US" sz="2000" dirty="0">
                <a:latin typeface="Times New Roman" panose="02020603050405020304" pitchFamily="18" charset="0"/>
                <a:cs typeface="Times New Roman" panose="02020603050405020304" pitchFamily="18" charset="0"/>
              </a:rPr>
              <a:t> and the </a:t>
            </a:r>
            <a:r>
              <a:rPr lang="en-US" sz="2000" b="1" dirty="0">
                <a:solidFill>
                  <a:schemeClr val="accent1"/>
                </a:solidFill>
                <a:latin typeface="Times New Roman" panose="02020603050405020304" pitchFamily="18" charset="0"/>
                <a:cs typeface="Times New Roman" panose="02020603050405020304" pitchFamily="18" charset="0"/>
              </a:rPr>
              <a:t>negative reviews</a:t>
            </a:r>
            <a:r>
              <a:rPr lang="en-US" sz="2000" dirty="0">
                <a:latin typeface="Times New Roman" panose="02020603050405020304" pitchFamily="18" charset="0"/>
                <a:cs typeface="Times New Roman" panose="02020603050405020304" pitchFamily="18" charset="0"/>
              </a:rPr>
              <a:t> constitute to about </a:t>
            </a:r>
            <a:r>
              <a:rPr lang="en-US" sz="2000" b="1" dirty="0">
                <a:solidFill>
                  <a:schemeClr val="accent1"/>
                </a:solidFill>
                <a:latin typeface="Times New Roman" panose="02020603050405020304" pitchFamily="18" charset="0"/>
                <a:cs typeface="Times New Roman" panose="02020603050405020304" pitchFamily="18" charset="0"/>
              </a:rPr>
              <a:t>14.07%.</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Suggestion: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About 14.07% customers are prone to immediate attrition so they must be contacted and assured that the problems which they faced will not be repeated and some special offers/coupons should be provided to them as apology.</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pic>
        <p:nvPicPr>
          <p:cNvPr id="12" name="Content Placeholder 11" descr="Screenshot (76)"/>
          <p:cNvPicPr>
            <a:picLocks noGrp="1" noChangeAspect="1"/>
          </p:cNvPicPr>
          <p:nvPr>
            <p:ph idx="1"/>
          </p:nvPr>
        </p:nvPicPr>
        <p:blipFill>
          <a:blip r:embed="rId1"/>
          <a:stretch>
            <a:fillRect/>
          </a:stretch>
        </p:blipFill>
        <p:spPr>
          <a:xfrm>
            <a:off x="7173595" y="1682115"/>
            <a:ext cx="4180840" cy="4700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mc:Choice>
    <mc:Fallback>
      <p:transition spd="slow"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6" y="73"/>
            <a:ext cx="10515600" cy="1095629"/>
          </a:xfrm>
        </p:spPr>
        <p:txBody>
          <a:bodyPr>
            <a:normAutofit/>
          </a:bodyPr>
          <a:lstStyle/>
          <a:p>
            <a:pPr algn="ctr"/>
            <a:r>
              <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Technical Information</a:t>
            </a:r>
            <a:endPar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24000"/>
            <a:ext cx="10515600" cy="4968875"/>
          </a:xfrm>
        </p:spPr>
        <p:txBody>
          <a:bodyPr>
            <a:normAutofit/>
          </a:bodyPr>
          <a:lstStyle/>
          <a:p>
            <a:r>
              <a:rPr lang="en-US" dirty="0">
                <a:latin typeface="Times New Roman" panose="02020603050405020304" pitchFamily="18" charset="0"/>
                <a:cs typeface="Times New Roman" panose="02020603050405020304" pitchFamily="18" charset="0"/>
              </a:rPr>
              <a:t>For Sentiment Analysis: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have used </a:t>
            </a:r>
            <a:r>
              <a:rPr lang="en-US" sz="2000" b="1" dirty="0">
                <a:latin typeface="Times New Roman" panose="02020603050405020304" pitchFamily="18" charset="0"/>
                <a:cs typeface="Times New Roman" panose="02020603050405020304" pitchFamily="18" charset="0"/>
              </a:rPr>
              <a:t>TEXTBLOB</a:t>
            </a:r>
            <a:r>
              <a:rPr lang="en-US" sz="2000" dirty="0">
                <a:latin typeface="Times New Roman" panose="02020603050405020304" pitchFamily="18" charset="0"/>
                <a:cs typeface="Times New Roman" panose="02020603050405020304" pitchFamily="18" charset="0"/>
              </a:rPr>
              <a:t> library for sentiment analysis, This will help us understand how customers feel about the product.</a:t>
            </a:r>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Time Series Forecasting:</a:t>
            </a: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have used two models for forecasting </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charset="0"/>
              <a:buChar char="§"/>
            </a:pPr>
            <a:r>
              <a:rPr lang="en-US" sz="2000" dirty="0">
                <a:latin typeface="Times New Roman" panose="02020603050405020304" pitchFamily="18" charset="0"/>
                <a:cs typeface="Times New Roman" panose="02020603050405020304" pitchFamily="18" charset="0"/>
              </a:rPr>
              <a:t>Auto Regressive Moving Average</a:t>
            </a:r>
            <a:r>
              <a:rPr lang="en-US" sz="2000" b="1" dirty="0">
                <a:latin typeface="Times New Roman" panose="02020603050405020304" pitchFamily="18" charset="0"/>
                <a:cs typeface="Times New Roman" panose="02020603050405020304" pitchFamily="18" charset="0"/>
              </a:rPr>
              <a:t>(ARMA)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Seasonality Auto Regressive Integrated Moving Average </a:t>
            </a:r>
            <a:r>
              <a:rPr lang="en-US" sz="2000" b="1" dirty="0">
                <a:latin typeface="Times New Roman" panose="02020603050405020304" pitchFamily="18" charset="0"/>
                <a:cs typeface="Times New Roman" panose="02020603050405020304" pitchFamily="18" charset="0"/>
              </a:rPr>
              <a:t>(SARIMA)</a:t>
            </a:r>
            <a:r>
              <a:rPr lang="en-US" sz="2000" dirty="0">
                <a:latin typeface="Times New Roman" panose="02020603050405020304" pitchFamily="18" charset="0"/>
                <a:cs typeface="Times New Roman" panose="02020603050405020304" pitchFamily="18" charset="0"/>
              </a:rPr>
              <a:t> </a:t>
            </a:r>
            <a:r>
              <a:rPr lang="en-US" sz="2000" dirty="0"/>
              <a:t> </a:t>
            </a:r>
            <a:endParaRPr lang="en-US" sz="2000" dirty="0"/>
          </a:p>
          <a:p>
            <a:r>
              <a:rPr lang="en-US" sz="2600" dirty="0">
                <a:latin typeface="Times New Roman" panose="02020603050405020304" pitchFamily="18" charset="0"/>
                <a:cs typeface="Times New Roman" panose="02020603050405020304" pitchFamily="18" charset="0"/>
              </a:rPr>
              <a:t>For Auto-EDA:</a:t>
            </a:r>
            <a:endParaRPr lang="en-US" sz="2600" dirty="0">
              <a:latin typeface="Times New Roman" panose="02020603050405020304" pitchFamily="18" charset="0"/>
              <a:cs typeface="Times New Roman" panose="02020603050405020304" pitchFamily="18" charset="0"/>
            </a:endParaRPr>
          </a:p>
          <a:p>
            <a:pPr marL="0" indent="0">
              <a:buNone/>
            </a:pPr>
            <a:r>
              <a:rPr lang="en-US" sz="20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used two libraries for Auto-Eda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sweet-viz</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Pandas-Profiling </a:t>
            </a:r>
            <a:r>
              <a:rPr lang="en-US" sz="2000" dirty="0">
                <a:latin typeface="Times New Roman" panose="02020603050405020304" pitchFamily="18" charset="0"/>
                <a:cs typeface="Times New Roman" panose="02020603050405020304" pitchFamily="18" charset="0"/>
              </a:rPr>
              <a:t>for Auto-EDA.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These libraries created various useful visuals and tables which explains the data really well.</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55" dirty="0"/>
          </a:p>
        </p:txBody>
      </p:sp>
      <p:sp>
        <p:nvSpPr>
          <p:cNvPr id="4" name="Slide Number Placeholder 3"/>
          <p:cNvSpPr>
            <a:spLocks noGrp="1"/>
          </p:cNvSpPr>
          <p:nvPr>
            <p:ph type="sldNum" sz="quarter" idx="12"/>
          </p:nvPr>
        </p:nvSpPr>
        <p:spPr/>
        <p:txBody>
          <a:bodyPr/>
          <a:lstStyle/>
          <a:p>
            <a:fld id="{D76A8299-F348-4DCD-854E-8A84F3F95022}" type="slidenum">
              <a:rPr lang="zh-CN" altLang="en-US" smtClean="0"/>
            </a:fld>
            <a:endParaRPr lang="zh-CN" altLang="en-US"/>
          </a:p>
        </p:txBody>
      </p:sp>
      <p:graphicFrame>
        <p:nvGraphicFramePr>
          <p:cNvPr id="11" name="Table 11"/>
          <p:cNvGraphicFramePr>
            <a:graphicFrameLocks noGrp="1"/>
          </p:cNvGraphicFramePr>
          <p:nvPr/>
        </p:nvGraphicFramePr>
        <p:xfrm>
          <a:off x="837565" y="956310"/>
          <a:ext cx="10845165" cy="5796280"/>
        </p:xfrm>
        <a:graphic>
          <a:graphicData uri="http://schemas.openxmlformats.org/drawingml/2006/table">
            <a:tbl>
              <a:tblPr firstRow="1" bandRow="1">
                <a:tableStyleId>{5C22544A-7EE6-4342-B048-85BDC9FD1C3A}</a:tableStyleId>
              </a:tblPr>
              <a:tblGrid>
                <a:gridCol w="3615055"/>
                <a:gridCol w="3615055"/>
                <a:gridCol w="3615055"/>
              </a:tblGrid>
              <a:tr h="365760">
                <a:tc>
                  <a:txBody>
                    <a:bodyPr/>
                    <a:lstStyle/>
                    <a:p>
                      <a:pPr algn="ctr"/>
                      <a:r>
                        <a:rPr lang="en-US" dirty="0"/>
                        <a:t>Tool</a:t>
                      </a:r>
                      <a:endParaRPr lang="en-US" dirty="0"/>
                    </a:p>
                  </a:txBody>
                  <a:tcPr/>
                </a:tc>
                <a:tc>
                  <a:txBody>
                    <a:bodyPr/>
                    <a:lstStyle/>
                    <a:p>
                      <a:pPr algn="ctr"/>
                      <a:r>
                        <a:rPr lang="en-US" dirty="0"/>
                        <a:t>Purpose</a:t>
                      </a:r>
                      <a:endParaRPr lang="en-US" dirty="0"/>
                    </a:p>
                  </a:txBody>
                  <a:tcPr/>
                </a:tc>
                <a:tc>
                  <a:txBody>
                    <a:bodyPr/>
                    <a:lstStyle/>
                    <a:p>
                      <a:pPr algn="ctr"/>
                      <a:r>
                        <a:rPr lang="en-US" dirty="0"/>
                        <a:t>Mode of Operation</a:t>
                      </a:r>
                      <a:endParaRPr lang="en-US" dirty="0"/>
                    </a:p>
                  </a:txBody>
                  <a:tcPr/>
                </a:tc>
              </a:tr>
              <a:tr h="1508760">
                <a:tc>
                  <a:txBody>
                    <a:bodyPr/>
                    <a:lstStyle/>
                    <a:p>
                      <a:pPr algn="ctr"/>
                      <a:r>
                        <a:rPr lang="en-US" dirty="0" err="1">
                          <a:latin typeface="Times New Roman" panose="02020603050405020304" pitchFamily="18" charset="0"/>
                          <a:cs typeface="Times New Roman" panose="02020603050405020304" pitchFamily="18" charset="0"/>
                        </a:rPr>
                        <a:t>TextBlob</a:t>
                      </a:r>
                      <a:endParaRPr lang="en-US" dirty="0" err="1">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Sentiment analysis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gives a polarity value to the text according to the use of words and based on this polarity value it divides the text into positive , negative and neutral.</a:t>
                      </a:r>
                      <a:endParaRPr lang="en-US" dirty="0">
                        <a:latin typeface="Times New Roman" panose="02020603050405020304" pitchFamily="18" charset="0"/>
                        <a:cs typeface="Times New Roman" panose="02020603050405020304" pitchFamily="18" charset="0"/>
                      </a:endParaRPr>
                    </a:p>
                  </a:txBody>
                  <a:tcPr/>
                </a:tc>
              </a:tr>
              <a:tr h="1737360">
                <a:tc>
                  <a:txBody>
                    <a:bodyPr/>
                    <a:lstStyle/>
                    <a:p>
                      <a:pPr algn="ctr"/>
                      <a:r>
                        <a:rPr lang="en-US" dirty="0">
                          <a:latin typeface="Times New Roman" panose="02020603050405020304" pitchFamily="18" charset="0"/>
                          <a:cs typeface="Times New Roman" panose="02020603050405020304" pitchFamily="18" charset="0"/>
                        </a:rPr>
                        <a:t>ARMA and SARIMA </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Time-Series Forecasting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These models were selected depending on whether the text is stationary or non-stationary and seasonality.</a:t>
                      </a:r>
                      <a:endParaRPr lang="en-US"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b="0" dirty="0">
                          <a:latin typeface="Times New Roman" panose="02020603050405020304" pitchFamily="18" charset="0"/>
                          <a:cs typeface="Times New Roman" panose="02020603050405020304" pitchFamily="18" charset="0"/>
                        </a:rPr>
                        <a:t>Toys RMSE :(0.04 and 0.02)</a:t>
                      </a:r>
                      <a:endParaRPr lang="en-US" b="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b="0" dirty="0">
                          <a:latin typeface="Times New Roman" panose="02020603050405020304" pitchFamily="18" charset="0"/>
                          <a:cs typeface="Times New Roman" panose="02020603050405020304" pitchFamily="18" charset="0"/>
                        </a:rPr>
                        <a:t> Office RMSE:(0.11 AND 0.03)</a:t>
                      </a:r>
                      <a:endParaRPr lang="en-US" b="0" dirty="0">
                        <a:latin typeface="Times New Roman" panose="02020603050405020304" pitchFamily="18" charset="0"/>
                        <a:cs typeface="Times New Roman" panose="02020603050405020304" pitchFamily="18" charset="0"/>
                      </a:endParaRPr>
                    </a:p>
                  </a:txBody>
                  <a:tcPr/>
                </a:tc>
              </a:tr>
              <a:tr h="914400">
                <a:tc>
                  <a:txBody>
                    <a:bodyPr/>
                    <a:lstStyle/>
                    <a:p>
                      <a:pPr algn="ctr"/>
                      <a:r>
                        <a:rPr lang="en-US" dirty="0">
                          <a:latin typeface="Times New Roman" panose="02020603050405020304" pitchFamily="18" charset="0"/>
                          <a:cs typeface="Times New Roman" panose="02020603050405020304" pitchFamily="18" charset="0"/>
                        </a:rPr>
                        <a:t>sweet-viz, </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Pandas-Profiling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Auto-EDA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Performs EDA with the help of AI, give various visuals for better understanding.</a:t>
                      </a:r>
                      <a:endParaRPr lang="en-US" dirty="0">
                        <a:latin typeface="Times New Roman" panose="02020603050405020304" pitchFamily="18" charset="0"/>
                        <a:cs typeface="Times New Roman" panose="02020603050405020304" pitchFamily="18" charset="0"/>
                      </a:endParaRPr>
                    </a:p>
                  </a:txBody>
                  <a:tcPr/>
                </a:tc>
              </a:tr>
              <a:tr h="1270000">
                <a:tc>
                  <a:txBody>
                    <a:bodyPr/>
                    <a:lstStyle/>
                    <a:p>
                      <a:pPr algn="ctr"/>
                      <a:r>
                        <a:rPr lang="en-US" dirty="0" err="1">
                          <a:latin typeface="Times New Roman" panose="02020603050405020304" pitchFamily="18" charset="0"/>
                          <a:cs typeface="Times New Roman" panose="02020603050405020304" pitchFamily="18" charset="0"/>
                        </a:rPr>
                        <a:t>WordCloud</a:t>
                      </a:r>
                      <a:endParaRPr lang="en-US" dirty="0" err="1">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Visualization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dk1"/>
                          </a:solidFill>
                          <a:effectLst/>
                          <a:latin typeface="Times New Roman" panose="02020603050405020304" pitchFamily="18" charset="0"/>
                          <a:cs typeface="Times New Roman" panose="02020603050405020304" pitchFamily="18" charset="0"/>
                        </a:rPr>
                        <a:t>Provides a visual representation of a text, in which the words appear bigger the more often they are mentioned.</a:t>
                      </a:r>
                      <a:endParaRPr lang="en-US" sz="1800" b="0" kern="1200" dirty="0">
                        <a:solidFill>
                          <a:schemeClr val="dk1"/>
                        </a:solidFill>
                        <a:effectLst/>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55"/>
            <a:ext cx="10515600" cy="916305"/>
          </a:xfrm>
        </p:spPr>
        <p:txBody>
          <a:bodyPr/>
          <a:lstStyle/>
          <a:p>
            <a:pPr algn="ctr"/>
            <a:r>
              <a:rPr lang="en-US" b="1" dirty="0">
                <a:solidFill>
                  <a:schemeClr val="accent1"/>
                </a:solidFill>
                <a:latin typeface="Arial" panose="020B0604020202020204" pitchFamily="34" charset="0"/>
                <a:cs typeface="Arial" panose="020B0604020202020204" pitchFamily="34" charset="0"/>
              </a:rPr>
              <a:t>Suggested Solutions</a:t>
            </a:r>
            <a:endParaRPr lang="en-US" b="1" dirty="0">
              <a:solidFill>
                <a:schemeClr val="accent1"/>
              </a:solidFill>
              <a:latin typeface="Arial" panose="020B0604020202020204" pitchFamily="34" charset="0"/>
              <a:cs typeface="Arial" panose="020B0604020202020204" pitchFamily="34" charset="0"/>
            </a:endParaRPr>
          </a:p>
        </p:txBody>
      </p:sp>
      <p:sp>
        <p:nvSpPr>
          <p:cNvPr id="3" name="Text Box 2"/>
          <p:cNvSpPr txBox="1"/>
          <p:nvPr/>
        </p:nvSpPr>
        <p:spPr>
          <a:xfrm>
            <a:off x="620395" y="1038860"/>
            <a:ext cx="11448415" cy="603242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Create a backend team to check the accountability of the reviews and credibility of the accounts.</a:t>
            </a: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review of unverified customers shouldn’t be posted on our website and shouldn’t be considered for any kind of analysis as well.</a:t>
            </a: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Acknowledge the problem and rectify it with the help of negative responses.</a:t>
            </a: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After ordering any product a digital survey must be taken from each customer about the shopping experience and the product.</a:t>
            </a: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Manufacturers and suppliers should be given guidelines to follow a particular pattern of quality check before packing the products.</a:t>
            </a: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Need to improve our Marketing and advertising effectiveness.</a:t>
            </a:r>
            <a:endParaRPr lang="en-US" sz="20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altLang="zh-CN" sz="2000" dirty="0">
              <a:solidFill>
                <a:schemeClr val="tx1"/>
              </a:solidFill>
              <a:latin typeface="Times New Roman" panose="02020603050405020304" pitchFamily="18" charset="0"/>
              <a:ea typeface="LiSu" panose="02010509060101010101" pitchFamily="49" charset="-122"/>
              <a:cs typeface="Times New Roman" panose="02020603050405020304" pitchFamily="18" charset="0"/>
              <a:sym typeface="+mn-ea"/>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Evaluate and adjust our strategies based on feedback and results to ensure sustained growth.</a:t>
            </a:r>
            <a:endParaRPr lang="en-US" altLang="zh-CN" sz="2000" dirty="0">
              <a:latin typeface="Arial" panose="020B0604020202020204" pitchFamily="34" charset="0"/>
              <a:ea typeface="LiSu" panose="02010509060101010101" pitchFamily="49" charset="-122"/>
              <a:cs typeface="Arial" panose="020B0604020202020204" pitchFamily="34" charset="0"/>
              <a:sym typeface="+mn-ea"/>
            </a:endParaRPr>
          </a:p>
          <a:p>
            <a:pPr indent="0">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200" dirty="0"/>
          </a:p>
        </p:txBody>
      </p:sp>
      <p:sp>
        <p:nvSpPr>
          <p:cNvPr id="4" name="Slide Number Placeholder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
        <p:nvSpPr>
          <p:cNvPr id="3" name="Text Box 2"/>
          <p:cNvSpPr txBox="1"/>
          <p:nvPr/>
        </p:nvSpPr>
        <p:spPr>
          <a:xfrm>
            <a:off x="5025390" y="474980"/>
            <a:ext cx="1762760" cy="706755"/>
          </a:xfrm>
          <a:prstGeom prst="rect">
            <a:avLst/>
          </a:prstGeom>
          <a:noFill/>
        </p:spPr>
        <p:txBody>
          <a:bodyPr wrap="none" rtlCol="0">
            <a:spAutoFit/>
          </a:bodyPr>
          <a:lstStyle/>
          <a:p>
            <a:pPr algn="l"/>
            <a:r>
              <a:rPr lang="en-US" sz="4000">
                <a:ln w="22225">
                  <a:solidFill>
                    <a:schemeClr val="accent2"/>
                  </a:solidFill>
                  <a:prstDash val="solid"/>
                </a:ln>
                <a:solidFill>
                  <a:schemeClr val="accent2"/>
                </a:solidFill>
                <a:effectLst/>
                <a:latin typeface="Times New Roman" panose="02020603050405020304" pitchFamily="18" charset="0"/>
                <a:cs typeface="Times New Roman" panose="02020603050405020304" pitchFamily="18" charset="0"/>
                <a:sym typeface="+mn-ea"/>
              </a:rPr>
              <a:t>Agenda</a:t>
            </a:r>
            <a:endParaRPr lang="en-US" sz="4000"/>
          </a:p>
        </p:txBody>
      </p:sp>
      <p:sp>
        <p:nvSpPr>
          <p:cNvPr id="4" name="Text Box 3"/>
          <p:cNvSpPr txBox="1"/>
          <p:nvPr/>
        </p:nvSpPr>
        <p:spPr>
          <a:xfrm>
            <a:off x="971550" y="2058670"/>
            <a:ext cx="9599930" cy="4523105"/>
          </a:xfrm>
          <a:prstGeom prst="rect">
            <a:avLst/>
          </a:prstGeom>
          <a:noFill/>
        </p:spPr>
        <p:txBody>
          <a:bodyPr wrap="square" rtlCol="0">
            <a:spAutoFit/>
          </a:bodyPr>
          <a:lstStyle/>
          <a:p>
            <a:pPr marL="0" indent="0" algn="l">
              <a:buNone/>
            </a:pPr>
            <a:r>
              <a:rPr lang="en-US" sz="3200">
                <a:latin typeface="Times New Roman" panose="02020603050405020304" pitchFamily="18" charset="0"/>
                <a:cs typeface="Times New Roman" panose="02020603050405020304" pitchFamily="18" charset="0"/>
                <a:sym typeface="+mn-ea"/>
              </a:rPr>
              <a:t>To analyze:-</a:t>
            </a:r>
            <a:endParaRPr lang="en-US" sz="32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sym typeface="+mn-ea"/>
              </a:rPr>
              <a:t>The reasons for negative reviews from the customers side in office supplies and Toys &amp; games datasets.</a:t>
            </a:r>
            <a:endParaRPr lang="en-US" sz="32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sym typeface="+mn-ea"/>
              </a:rPr>
              <a:t>The reasons for customer attrition.</a:t>
            </a:r>
            <a:endParaRPr lang="en-US" sz="32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sym typeface="+mn-ea"/>
              </a:rPr>
              <a:t>Sales for coming three years(assuming the current year as 2018).</a:t>
            </a:r>
            <a:endParaRPr lang="en-US" sz="32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sym typeface="+mn-ea"/>
              </a:rPr>
              <a:t>The sales for top 10 and bottom 10 brands for coming 3 years.</a:t>
            </a:r>
            <a:endParaRPr lang="en-US" sz="3200">
              <a:latin typeface="Times New Roman" panose="02020603050405020304" pitchFamily="18" charset="0"/>
              <a:cs typeface="Times New Roman" panose="02020603050405020304" pitchFamily="18" charset="0"/>
            </a:endParaRPr>
          </a:p>
          <a:p>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0"/>
    </mc:Choice>
    <mc:Fallback>
      <p:transition spd="slow"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2" name="Picture 1" descr="thank_you"/>
          <p:cNvPicPr>
            <a:picLocks noChangeAspect="1"/>
          </p:cNvPicPr>
          <p:nvPr/>
        </p:nvPicPr>
        <p:blipFill>
          <a:blip r:embed="rId1"/>
          <a:stretch>
            <a:fillRect/>
          </a:stretch>
        </p:blipFill>
        <p:spPr>
          <a:xfrm>
            <a:off x="678180" y="360680"/>
            <a:ext cx="5698490" cy="5698490"/>
          </a:xfrm>
          <a:prstGeom prst="rect">
            <a:avLst/>
          </a:prstGeom>
        </p:spPr>
      </p:pic>
      <p:sp>
        <p:nvSpPr>
          <p:cNvPr id="3" name="Slide Number Placeholder 2"/>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mc:Choice>
    <mc:Fallback>
      <p:transition spd="slow"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ln w="22225">
                  <a:solidFill>
                    <a:schemeClr val="accent2"/>
                  </a:solidFill>
                  <a:prstDash val="solid"/>
                </a:ln>
                <a:solidFill>
                  <a:schemeClr val="accent2"/>
                </a:solidFill>
                <a:effectLst/>
                <a:latin typeface="Times New Roman" panose="02020603050405020304" pitchFamily="18" charset="0"/>
                <a:cs typeface="Times New Roman" panose="02020603050405020304" pitchFamily="18" charset="0"/>
              </a:rPr>
              <a:t>Analysis is based on:-</a:t>
            </a:r>
            <a:endParaRPr lang="en-US" sz="3600" b="1">
              <a:ln w="22225">
                <a:solidFill>
                  <a:schemeClr val="accent2"/>
                </a:solidFill>
                <a:prstDash val="solid"/>
              </a:ln>
              <a:solidFill>
                <a:schemeClr val="accent2"/>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931525" cy="4351655"/>
          </a:xfrm>
        </p:spPr>
        <p:txBody>
          <a:bodyPr/>
          <a:lstStyle/>
          <a:p>
            <a:r>
              <a:rPr lang="en-US" sz="3200">
                <a:latin typeface="Times New Roman" panose="02020603050405020304" pitchFamily="18" charset="0"/>
                <a:ea typeface="Adobe Ming Std L" panose="02020300000000000000" charset="-120"/>
                <a:cs typeface="Times New Roman" panose="02020603050405020304" pitchFamily="18" charset="0"/>
              </a:rPr>
              <a:t>Brands having negative responses</a:t>
            </a:r>
            <a:endParaRPr lang="en-US" sz="3200">
              <a:latin typeface="Times New Roman" panose="02020603050405020304" pitchFamily="18" charset="0"/>
              <a:ea typeface="Adobe Ming Std L" panose="02020300000000000000" charset="-120"/>
              <a:cs typeface="Times New Roman" panose="02020603050405020304" pitchFamily="18" charset="0"/>
            </a:endParaRPr>
          </a:p>
          <a:p>
            <a:r>
              <a:rPr lang="en-US" sz="3200">
                <a:latin typeface="Times New Roman" panose="02020603050405020304" pitchFamily="18" charset="0"/>
                <a:ea typeface="Adobe Ming Std L" panose="02020300000000000000" charset="-120"/>
                <a:cs typeface="Times New Roman" panose="02020603050405020304" pitchFamily="18" charset="0"/>
              </a:rPr>
              <a:t>Trend in negative response over years</a:t>
            </a:r>
            <a:endParaRPr lang="en-US" sz="3200">
              <a:latin typeface="Times New Roman" panose="02020603050405020304" pitchFamily="18" charset="0"/>
              <a:ea typeface="Adobe Ming Std L" panose="02020300000000000000" charset="-120"/>
              <a:cs typeface="Times New Roman" panose="02020603050405020304" pitchFamily="18" charset="0"/>
            </a:endParaRPr>
          </a:p>
          <a:p>
            <a:r>
              <a:rPr lang="en-US" sz="3200">
                <a:latin typeface="Times New Roman" panose="02020603050405020304" pitchFamily="18" charset="0"/>
                <a:ea typeface="Adobe Ming Std L" panose="02020300000000000000" charset="-120"/>
                <a:cs typeface="Times New Roman" panose="02020603050405020304" pitchFamily="18" charset="0"/>
              </a:rPr>
              <a:t>Classification of responses based on verified and non verified ids</a:t>
            </a:r>
            <a:endParaRPr lang="en-US" sz="3200">
              <a:latin typeface="Times New Roman" panose="02020603050405020304" pitchFamily="18" charset="0"/>
              <a:ea typeface="Adobe Ming Std L" panose="02020300000000000000" charset="-120"/>
              <a:cs typeface="Times New Roman" panose="02020603050405020304" pitchFamily="18" charset="0"/>
            </a:endParaRPr>
          </a:p>
          <a:p>
            <a:r>
              <a:rPr lang="en-US" sz="3200">
                <a:latin typeface="Times New Roman" panose="02020603050405020304" pitchFamily="18" charset="0"/>
                <a:ea typeface="Adobe Ming Std L" panose="02020300000000000000" charset="-120"/>
                <a:cs typeface="Times New Roman" panose="02020603050405020304" pitchFamily="18" charset="0"/>
              </a:rPr>
              <a:t>Ids giving negative responses from non verified accounts</a:t>
            </a:r>
            <a:endParaRPr lang="en-US" sz="3200">
              <a:latin typeface="Times New Roman" panose="02020603050405020304" pitchFamily="18" charset="0"/>
              <a:ea typeface="Adobe Ming Std L" panose="02020300000000000000" charset="-120"/>
              <a:cs typeface="Times New Roman" panose="02020603050405020304" pitchFamily="18" charset="0"/>
            </a:endParaRPr>
          </a:p>
          <a:p>
            <a:r>
              <a:rPr lang="en-US" sz="3200">
                <a:latin typeface="Times New Roman" panose="02020603050405020304" pitchFamily="18" charset="0"/>
                <a:ea typeface="Adobe Ming Std L" panose="02020300000000000000" charset="-120"/>
                <a:cs typeface="Times New Roman" panose="02020603050405020304" pitchFamily="18" charset="0"/>
              </a:rPr>
              <a:t>Sales response over years</a:t>
            </a:r>
            <a:endParaRPr lang="en-US" sz="3200">
              <a:latin typeface="Times New Roman" panose="02020603050405020304" pitchFamily="18" charset="0"/>
              <a:ea typeface="Adobe Ming Std L" panose="02020300000000000000" charset="-120"/>
              <a:cs typeface="Times New Roman" panose="02020603050405020304" pitchFamily="18" charset="0"/>
            </a:endParaRPr>
          </a:p>
          <a:p>
            <a:r>
              <a:rPr lang="en-US" sz="3200">
                <a:latin typeface="Times New Roman" panose="02020603050405020304" pitchFamily="18" charset="0"/>
                <a:ea typeface="Adobe Ming Std L" panose="02020300000000000000" charset="-120"/>
                <a:cs typeface="Times New Roman" panose="02020603050405020304" pitchFamily="18" charset="0"/>
              </a:rPr>
              <a:t>Brands having high sales as well as positive response</a:t>
            </a:r>
            <a:endParaRPr lang="en-US" sz="3200">
              <a:latin typeface="Times New Roman" panose="02020603050405020304" pitchFamily="18" charset="0"/>
              <a:ea typeface="Adobe Ming Std L" panose="02020300000000000000" charset="-120"/>
              <a:cs typeface="Times New Roman" panose="02020603050405020304" pitchFamily="18" charset="0"/>
            </a:endParaRPr>
          </a:p>
          <a:p>
            <a:endParaRPr lang="en-US" sz="3200">
              <a:latin typeface="Times New Roman" panose="02020603050405020304" pitchFamily="18" charset="0"/>
              <a:ea typeface="Adobe Ming Std L" panose="02020300000000000000" charset="-12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1984375" y="215265"/>
            <a:ext cx="8223885" cy="567055"/>
          </a:xfrm>
          <a:prstGeom prst="rect">
            <a:avLst/>
          </a:prstGeom>
          <a:ln w="12700">
            <a:miter lim="400000"/>
          </a:ln>
        </p:spPr>
        <p:txBody>
          <a:bodyPr wrap="square" lIns="25400" tIns="25400" rIns="25400" bIns="25400" anchor="b">
            <a:spAutoFit/>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2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Brands having negative responses (Toys &amp; games) </a:t>
            </a:r>
            <a:endParaRPr lang="en-US" altLang="en-US" sz="28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pic>
        <p:nvPicPr>
          <p:cNvPr id="15" name="Picture 14" descr="C:\NEW PROJECT\photos\sec updated\Screenshot (330).pngScreenshot (330)"/>
          <p:cNvPicPr>
            <a:picLocks noChangeAspect="1"/>
          </p:cNvPicPr>
          <p:nvPr/>
        </p:nvPicPr>
        <p:blipFill>
          <a:blip r:embed="rId1"/>
          <a:srcRect/>
          <a:stretch>
            <a:fillRect/>
          </a:stretch>
        </p:blipFill>
        <p:spPr>
          <a:xfrm>
            <a:off x="280670" y="1678940"/>
            <a:ext cx="6802120" cy="4404360"/>
          </a:xfrm>
          <a:prstGeom prst="rect">
            <a:avLst/>
          </a:prstGeom>
        </p:spPr>
      </p:pic>
      <p:sp>
        <p:nvSpPr>
          <p:cNvPr id="16" name="Text Box 15"/>
          <p:cNvSpPr txBox="1"/>
          <p:nvPr/>
        </p:nvSpPr>
        <p:spPr>
          <a:xfrm>
            <a:off x="7185025" y="1756410"/>
            <a:ext cx="4916170" cy="203009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OBSERVATION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Among Top 10 Negative responses</a:t>
            </a:r>
            <a:r>
              <a:rPr lang="en-IN" altLang="en-US" dirty="0">
                <a:latin typeface="Times New Roman" panose="02020603050405020304" pitchFamily="18" charset="0"/>
                <a:cs typeface="Times New Roman" panose="02020603050405020304" pitchFamily="18" charset="0"/>
              </a:rPr>
              <a:t> </a:t>
            </a:r>
            <a:r>
              <a:rPr lang="en-IN" altLang="en-US" b="1" dirty="0" err="1">
                <a:solidFill>
                  <a:schemeClr val="accent1"/>
                </a:solidFill>
                <a:latin typeface="Times New Roman" panose="02020603050405020304" pitchFamily="18" charset="0"/>
                <a:cs typeface="Times New Roman" panose="02020603050405020304" pitchFamily="18" charset="0"/>
              </a:rPr>
              <a:t>jax</a:t>
            </a:r>
            <a:r>
              <a:rPr lang="en-US" dirty="0">
                <a:latin typeface="Times New Roman" panose="02020603050405020304" pitchFamily="18" charset="0"/>
                <a:cs typeface="Times New Roman" panose="02020603050405020304" pitchFamily="18" charset="0"/>
              </a:rPr>
              <a:t> is recorded with </a:t>
            </a:r>
            <a:r>
              <a:rPr lang="en-US" b="1" dirty="0">
                <a:solidFill>
                  <a:schemeClr val="accent1"/>
                </a:solidFill>
                <a:latin typeface="Times New Roman" panose="02020603050405020304" pitchFamily="18" charset="0"/>
                <a:cs typeface="Times New Roman" panose="02020603050405020304" pitchFamily="18" charset="0"/>
              </a:rPr>
              <a:t>1,004 of  negative responses</a:t>
            </a:r>
            <a:r>
              <a:rPr lang="en-US" dirty="0">
                <a:latin typeface="Times New Roman" panose="02020603050405020304" pitchFamily="18" charset="0"/>
                <a:cs typeface="Times New Roman" panose="02020603050405020304" pitchFamily="18" charset="0"/>
              </a:rPr>
              <a:t> and second  </a:t>
            </a:r>
            <a:r>
              <a:rPr lang="en-US" b="1" dirty="0">
                <a:solidFill>
                  <a:schemeClr val="accent1"/>
                </a:solidFill>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to it is </a:t>
            </a:r>
            <a:r>
              <a:rPr lang="en-US" b="1" dirty="0">
                <a:solidFill>
                  <a:schemeClr val="accent1"/>
                </a:solidFill>
                <a:latin typeface="Times New Roman" panose="02020603050405020304" pitchFamily="18" charset="0"/>
                <a:cs typeface="Times New Roman" panose="02020603050405020304" pitchFamily="18" charset="0"/>
                <a:sym typeface="+mn-ea"/>
              </a:rPr>
              <a:t>Hasbro Brand</a:t>
            </a:r>
            <a:r>
              <a:rPr lang="en-IN" altLang="en-US" b="1"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with the count of </a:t>
            </a:r>
            <a:r>
              <a:rPr lang="en-US" b="1" dirty="0">
                <a:solidFill>
                  <a:schemeClr val="accent1"/>
                </a:solidFill>
                <a:latin typeface="Times New Roman" panose="02020603050405020304" pitchFamily="18" charset="0"/>
                <a:cs typeface="Times New Roman" panose="02020603050405020304" pitchFamily="18" charset="0"/>
              </a:rPr>
              <a:t>993 negative responses</a:t>
            </a:r>
            <a:endParaRPr lang="en-US" b="1" dirty="0">
              <a:solidFill>
                <a:schemeClr val="accent1"/>
              </a:solidFill>
              <a:latin typeface="Times New Roman" panose="02020603050405020304" pitchFamily="18" charset="0"/>
              <a:cs typeface="Times New Roman" panose="02020603050405020304" pitchFamily="18" charset="0"/>
            </a:endParaRPr>
          </a:p>
          <a:p>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7275830" y="4051300"/>
            <a:ext cx="49161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brands should be given strict guidelines related to quality and their sale should be followed if they still fail to deliver the quality product.</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3"/>
          <p:cNvSpPr txBox="1"/>
          <p:nvPr/>
        </p:nvSpPr>
        <p:spPr>
          <a:xfrm>
            <a:off x="508000" y="5168900"/>
            <a:ext cx="5511800" cy="14763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Texas Instruments, DYMO, Belkin got the most negative reviews.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reason for this needs to be known and the retailers or the manufacturer should be advised to take necessary steps to avoid attrition.</a:t>
            </a:r>
            <a:endParaRPr lang="en-US" dirty="0">
              <a:latin typeface="Times New Roman" panose="02020603050405020304" pitchFamily="18" charset="0"/>
              <a:cs typeface="Times New Roman" panose="02020603050405020304" pitchFamily="18" charset="0"/>
            </a:endParaRPr>
          </a:p>
        </p:txBody>
      </p:sp>
      <p:sp>
        <p:nvSpPr>
          <p:cNvPr id="17" name="Text Box 16"/>
          <p:cNvSpPr txBox="1"/>
          <p:nvPr/>
        </p:nvSpPr>
        <p:spPr>
          <a:xfrm>
            <a:off x="626745" y="155575"/>
            <a:ext cx="10938510" cy="1076325"/>
          </a:xfrm>
          <a:prstGeom prst="rect">
            <a:avLst/>
          </a:prstGeom>
          <a:noFill/>
        </p:spPr>
        <p:txBody>
          <a:bodyPr wrap="square" rtlCol="0">
            <a:spAutoFit/>
          </a:bodyPr>
          <a:lstStyle/>
          <a:p>
            <a:pPr algn="ctr"/>
            <a:r>
              <a:rPr lang="en-US" sz="3200" b="1">
                <a:ln w="22225">
                  <a:solidFill>
                    <a:schemeClr val="accent2"/>
                  </a:solidFill>
                  <a:prstDash val="solid"/>
                </a:ln>
                <a:solidFill>
                  <a:schemeClr val="accent2"/>
                </a:solidFill>
                <a:effectLst/>
              </a:rPr>
              <a:t>Ranking of Brands based on Negative Feedbacks (Office Supplies)</a:t>
            </a:r>
            <a:endParaRPr lang="en-US" sz="3200" b="1">
              <a:ln w="22225">
                <a:solidFill>
                  <a:schemeClr val="accent2"/>
                </a:solidFill>
                <a:prstDash val="solid"/>
              </a:ln>
              <a:solidFill>
                <a:schemeClr val="accent2"/>
              </a:solidFill>
              <a:effectLst/>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
        <p:nvSpPr>
          <p:cNvPr id="3" name="Text Box 2"/>
          <p:cNvSpPr txBox="1"/>
          <p:nvPr/>
        </p:nvSpPr>
        <p:spPr>
          <a:xfrm>
            <a:off x="6227445" y="5168900"/>
            <a:ext cx="5842000" cy="1477328"/>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Conair, Dell are the brands with the least negative reviews.</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 suppliers of these brand products should be provided with more benefits to further motivate and these brands should be advertised more to avoid attrition.</a:t>
            </a:r>
            <a:endParaRPr lang="en-US"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555" y="1233611"/>
            <a:ext cx="5945824" cy="3935290"/>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623" y="1237888"/>
            <a:ext cx="5945822" cy="3896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1813560" y="313690"/>
            <a:ext cx="9850755" cy="641350"/>
          </a:xfrm>
          <a:prstGeom prst="rect">
            <a:avLst/>
          </a:prstGeom>
          <a:ln w="12700">
            <a:miter lim="400000"/>
          </a:ln>
        </p:spPr>
        <p:txBody>
          <a:bodyPr wrap="square" lIns="25400" tIns="25400" rIns="25400" bIns="25400" anchor="b">
            <a:spAutoFit/>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32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32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Trend in negative response over years (Toys &amp; Games)</a:t>
            </a:r>
            <a:endParaRPr lang="en-US" altLang="en-US" sz="32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pic>
        <p:nvPicPr>
          <p:cNvPr id="15" name="Picture 14" descr="D:\Screenshots\Screenshot (339).pngScreenshot (339)"/>
          <p:cNvPicPr>
            <a:picLocks noChangeAspect="1"/>
          </p:cNvPicPr>
          <p:nvPr/>
        </p:nvPicPr>
        <p:blipFill>
          <a:blip r:embed="rId1"/>
          <a:srcRect/>
          <a:stretch>
            <a:fillRect/>
          </a:stretch>
        </p:blipFill>
        <p:spPr>
          <a:xfrm>
            <a:off x="121920" y="1605915"/>
            <a:ext cx="6941820" cy="4377690"/>
          </a:xfrm>
          <a:prstGeom prst="rect">
            <a:avLst/>
          </a:prstGeom>
        </p:spPr>
      </p:pic>
      <p:sp>
        <p:nvSpPr>
          <p:cNvPr id="16" name="Text Box 15"/>
          <p:cNvSpPr txBox="1"/>
          <p:nvPr/>
        </p:nvSpPr>
        <p:spPr>
          <a:xfrm>
            <a:off x="7063740" y="1764030"/>
            <a:ext cx="5008245" cy="147637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Among last 10 years there is a </a:t>
            </a:r>
            <a:r>
              <a:rPr lang="en-US" b="1">
                <a:solidFill>
                  <a:schemeClr val="accent1"/>
                </a:solidFill>
                <a:latin typeface="Times New Roman" panose="02020603050405020304" pitchFamily="18" charset="0"/>
                <a:cs typeface="Times New Roman" panose="02020603050405020304" pitchFamily="18" charset="0"/>
              </a:rPr>
              <a:t>hike</a:t>
            </a:r>
            <a:r>
              <a:rPr lang="en-US">
                <a:latin typeface="Times New Roman" panose="02020603050405020304" pitchFamily="18" charset="0"/>
                <a:cs typeface="Times New Roman" panose="02020603050405020304" pitchFamily="18" charset="0"/>
              </a:rPr>
              <a:t> of </a:t>
            </a:r>
            <a:r>
              <a:rPr lang="en-US" b="1">
                <a:solidFill>
                  <a:schemeClr val="accent1"/>
                </a:solidFill>
                <a:latin typeface="Times New Roman" panose="02020603050405020304" pitchFamily="18" charset="0"/>
                <a:cs typeface="Times New Roman" panose="02020603050405020304" pitchFamily="18" charset="0"/>
              </a:rPr>
              <a:t>negative responses</a:t>
            </a:r>
            <a:r>
              <a:rPr lang="en-US">
                <a:latin typeface="Times New Roman" panose="02020603050405020304" pitchFamily="18" charset="0"/>
                <a:cs typeface="Times New Roman" panose="02020603050405020304" pitchFamily="18" charset="0"/>
              </a:rPr>
              <a:t> after </a:t>
            </a:r>
            <a:r>
              <a:rPr lang="en-US" b="1">
                <a:solidFill>
                  <a:schemeClr val="accent1"/>
                </a:solidFill>
                <a:latin typeface="Times New Roman" panose="02020603050405020304" pitchFamily="18" charset="0"/>
                <a:cs typeface="Times New Roman" panose="02020603050405020304" pitchFamily="18" charset="0"/>
              </a:rPr>
              <a:t>2013</a:t>
            </a:r>
            <a:r>
              <a:rPr lang="en-US">
                <a:latin typeface="Times New Roman" panose="02020603050405020304" pitchFamily="18" charset="0"/>
                <a:cs typeface="Times New Roman" panose="02020603050405020304" pitchFamily="18" charset="0"/>
              </a:rPr>
              <a:t> and </a:t>
            </a:r>
            <a:r>
              <a:rPr lang="en-US" b="1">
                <a:solidFill>
                  <a:schemeClr val="accent1"/>
                </a:solidFill>
                <a:latin typeface="Times New Roman" panose="02020603050405020304" pitchFamily="18" charset="0"/>
                <a:cs typeface="Times New Roman" panose="02020603050405020304" pitchFamily="18" charset="0"/>
              </a:rPr>
              <a:t>highest</a:t>
            </a:r>
            <a:r>
              <a:rPr lang="en-US">
                <a:latin typeface="Times New Roman" panose="02020603050405020304" pitchFamily="18" charset="0"/>
                <a:cs typeface="Times New Roman" panose="02020603050405020304" pitchFamily="18" charset="0"/>
              </a:rPr>
              <a:t> recorded is in </a:t>
            </a:r>
            <a:r>
              <a:rPr lang="en-US" b="1">
                <a:solidFill>
                  <a:schemeClr val="accent1"/>
                </a:solidFill>
                <a:latin typeface="Times New Roman" panose="02020603050405020304" pitchFamily="18" charset="0"/>
                <a:cs typeface="Times New Roman" panose="02020603050405020304" pitchFamily="18" charset="0"/>
              </a:rPr>
              <a:t>2015</a:t>
            </a:r>
            <a:r>
              <a:rPr lang="en-US">
                <a:latin typeface="Times New Roman" panose="02020603050405020304" pitchFamily="18" charset="0"/>
                <a:cs typeface="Times New Roman" panose="02020603050405020304" pitchFamily="18" charset="0"/>
              </a:rPr>
              <a:t> and there is a </a:t>
            </a:r>
            <a:r>
              <a:rPr lang="en-US" b="1">
                <a:solidFill>
                  <a:schemeClr val="accent1"/>
                </a:solidFill>
                <a:latin typeface="Times New Roman" panose="02020603050405020304" pitchFamily="18" charset="0"/>
                <a:cs typeface="Times New Roman" panose="02020603050405020304" pitchFamily="18" charset="0"/>
              </a:rPr>
              <a:t>dip after 2016</a:t>
            </a:r>
            <a:r>
              <a:rPr lang="en-US">
                <a:latin typeface="Times New Roman" panose="02020603050405020304" pitchFamily="18" charset="0"/>
                <a:cs typeface="Times New Roman" panose="02020603050405020304" pitchFamily="18" charset="0"/>
              </a:rPr>
              <a:t> </a:t>
            </a:r>
            <a:endParaRPr lang="en-US" b="1">
              <a:solidFill>
                <a:schemeClr val="accent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7063740" y="3785235"/>
            <a:ext cx="4966335" cy="147637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should </a:t>
            </a:r>
            <a:r>
              <a:rPr lang="en-US" b="1" dirty="0">
                <a:solidFill>
                  <a:schemeClr val="accent1"/>
                </a:solidFill>
                <a:latin typeface="Times New Roman" panose="02020603050405020304" pitchFamily="18" charset="0"/>
                <a:cs typeface="Times New Roman" panose="02020603050405020304" pitchFamily="18" charset="0"/>
              </a:rPr>
              <a:t>acknowledge the problem and rectify it</a:t>
            </a:r>
            <a:r>
              <a:rPr lang="en-US" dirty="0">
                <a:latin typeface="Times New Roman" panose="02020603050405020304" pitchFamily="18" charset="0"/>
                <a:cs typeface="Times New Roman" panose="02020603050405020304" pitchFamily="18" charset="0"/>
              </a:rPr>
              <a:t> from the negative responses this way we can reduce those responses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6565" y="4893310"/>
            <a:ext cx="11296015" cy="14763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January and December has the highest no. of negative reviews.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possible reason for this could be the annual sales(Christmas and New Year sales) which happen in these months.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the sale there is huge pressure on all the employees including packing and delivery executives so to overcome this we can hire people on contract basis during the sales so that the manpower could increase and also customers complaints regarding these issues can be reduced.</a:t>
            </a:r>
            <a:endParaRPr lang="en-US"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411480" y="185420"/>
            <a:ext cx="11124565" cy="583565"/>
          </a:xfrm>
          <a:prstGeom prst="rect">
            <a:avLst/>
          </a:prstGeom>
          <a:noFill/>
        </p:spPr>
        <p:txBody>
          <a:bodyPr wrap="square" rtlCol="0">
            <a:spAutoFit/>
          </a:bodyPr>
          <a:lstStyle/>
          <a:p>
            <a:pPr algn="ctr"/>
            <a:r>
              <a:rPr lang="en-US" sz="32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Month-Wise Negative Reviews (Office Supplies)</a:t>
            </a:r>
            <a:endParaRPr lang="en-US" sz="32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332" y="970670"/>
            <a:ext cx="11313335" cy="37207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270510" y="19685"/>
            <a:ext cx="11539855" cy="789305"/>
          </a:xfrm>
          <a:prstGeom prst="rect">
            <a:avLst/>
          </a:prstGeom>
          <a:ln w="12700">
            <a:miter lim="400000"/>
          </a:ln>
        </p:spPr>
        <p:txBody>
          <a:bodyPr wrap="square" lIns="25400" tIns="25400" rIns="25400" bIns="25400" anchor="b">
            <a:spAutoFit/>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altLang="en-US" sz="32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Classification of Responses from verified and non verified Id’s</a:t>
            </a:r>
            <a:r>
              <a:rPr lang="en-US" altLang="en-US" sz="40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endParaRPr lang="en-US" altLang="en-US" sz="40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sp>
        <p:nvSpPr>
          <p:cNvPr id="16" name="Text Box 15"/>
          <p:cNvSpPr txBox="1"/>
          <p:nvPr/>
        </p:nvSpPr>
        <p:spPr>
          <a:xfrm>
            <a:off x="158750" y="5455920"/>
            <a:ext cx="5666740" cy="119888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From the observations we get there are Around </a:t>
            </a:r>
            <a:r>
              <a:rPr lang="en-US" b="1">
                <a:solidFill>
                  <a:schemeClr val="accent1"/>
                </a:solidFill>
                <a:latin typeface="Times New Roman" panose="02020603050405020304" pitchFamily="18" charset="0"/>
                <a:cs typeface="Times New Roman" panose="02020603050405020304" pitchFamily="18" charset="0"/>
              </a:rPr>
              <a:t>620  non verified id's </a:t>
            </a:r>
            <a:r>
              <a:rPr lang="en-US">
                <a:solidFill>
                  <a:schemeClr val="tx1"/>
                </a:solidFill>
                <a:latin typeface="Times New Roman" panose="02020603050405020304" pitchFamily="18" charset="0"/>
                <a:cs typeface="Times New Roman" panose="02020603050405020304" pitchFamily="18" charset="0"/>
              </a:rPr>
              <a:t>has given</a:t>
            </a:r>
            <a:r>
              <a:rPr lang="en-US" b="1">
                <a:solidFill>
                  <a:schemeClr val="accent1"/>
                </a:solidFill>
                <a:latin typeface="Times New Roman" panose="02020603050405020304" pitchFamily="18" charset="0"/>
                <a:cs typeface="Times New Roman" panose="02020603050405020304" pitchFamily="18" charset="0"/>
              </a:rPr>
              <a:t> negative </a:t>
            </a:r>
            <a:r>
              <a:rPr lang="en-US">
                <a:solidFill>
                  <a:schemeClr val="tx1"/>
                </a:solidFill>
                <a:latin typeface="Times New Roman" panose="02020603050405020304" pitchFamily="18" charset="0"/>
                <a:cs typeface="Times New Roman" panose="02020603050405020304" pitchFamily="18" charset="0"/>
              </a:rPr>
              <a:t>and</a:t>
            </a:r>
            <a:r>
              <a:rPr lang="en-US" b="1">
                <a:solidFill>
                  <a:schemeClr val="accent1"/>
                </a:solidFill>
                <a:latin typeface="Times New Roman" panose="02020603050405020304" pitchFamily="18" charset="0"/>
                <a:cs typeface="Times New Roman" panose="02020603050405020304" pitchFamily="18" charset="0"/>
              </a:rPr>
              <a:t> neutral responses</a:t>
            </a:r>
            <a:endParaRPr lang="en-US" b="1">
              <a:solidFill>
                <a:schemeClr val="accent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6387465" y="5245100"/>
            <a:ext cx="5422900" cy="147637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SOLUTION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 should filter the customers from  non-verified id’s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and find the actual product buyers and fake responses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giving id’s  </a:t>
            </a:r>
            <a:endParaRPr lang="en-US">
              <a:latin typeface="Times New Roman" panose="02020603050405020304" pitchFamily="18" charset="0"/>
              <a:cs typeface="Times New Roman" panose="02020603050405020304" pitchFamily="18" charset="0"/>
            </a:endParaRPr>
          </a:p>
        </p:txBody>
      </p:sp>
      <p:pic>
        <p:nvPicPr>
          <p:cNvPr id="2" name="Picture 1" descr="D:\Screenshots\Screenshot (332).pngScreenshot (332)"/>
          <p:cNvPicPr>
            <a:picLocks noChangeAspect="1"/>
          </p:cNvPicPr>
          <p:nvPr/>
        </p:nvPicPr>
        <p:blipFill>
          <a:blip r:embed="rId1"/>
          <a:srcRect/>
          <a:stretch>
            <a:fillRect/>
          </a:stretch>
        </p:blipFill>
        <p:spPr>
          <a:xfrm>
            <a:off x="687070" y="808990"/>
            <a:ext cx="10817860" cy="4319270"/>
          </a:xfrm>
          <a:prstGeom prst="rect">
            <a:avLst/>
          </a:prstGeom>
        </p:spPr>
      </p:pic>
      <p:sp>
        <p:nvSpPr>
          <p:cNvPr id="4" name="Slide Number Placeholder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949"/>
          <p:cNvSpPr/>
          <p:nvPr/>
        </p:nvSpPr>
        <p:spPr>
          <a:xfrm>
            <a:off x="154305" y="0"/>
            <a:ext cx="11828145" cy="789305"/>
          </a:xfrm>
          <a:prstGeom prst="rect">
            <a:avLst/>
          </a:prstGeom>
          <a:ln w="12700">
            <a:miter lim="400000"/>
          </a:ln>
        </p:spPr>
        <p:txBody>
          <a:bodyPr wrap="square" lIns="25400" tIns="25400" rIns="25400" bIns="25400" anchor="b">
            <a:spAutoFit/>
          </a:bodyPr>
          <a:lstStyle/>
          <a:p>
            <a:pPr algn="ct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en-US" sz="40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 </a:t>
            </a:r>
            <a:r>
              <a:rPr 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rPr>
              <a:t>Ids giving negative responses from non verified accounts(Toys and Games)</a:t>
            </a:r>
            <a:endParaRPr lang="en-US" altLang="en-US" sz="2800" b="1"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Adobe Ming Std L" panose="02020300000000000000" charset="-120"/>
              <a:cs typeface="Times New Roman" panose="02020603050405020304" pitchFamily="18" charset="0"/>
              <a:sym typeface="+mn-ea"/>
            </a:endParaRPr>
          </a:p>
        </p:txBody>
      </p:sp>
      <p:pic>
        <p:nvPicPr>
          <p:cNvPr id="15" name="Picture 14" descr="D:\Screenshots\Screenshot (333).pngScreenshot (333)"/>
          <p:cNvPicPr>
            <a:picLocks noChangeAspect="1"/>
          </p:cNvPicPr>
          <p:nvPr/>
        </p:nvPicPr>
        <p:blipFill>
          <a:blip r:embed="rId1"/>
          <a:srcRect/>
          <a:stretch>
            <a:fillRect/>
          </a:stretch>
        </p:blipFill>
        <p:spPr>
          <a:xfrm>
            <a:off x="443230" y="1005840"/>
            <a:ext cx="11250295" cy="3491230"/>
          </a:xfrm>
          <a:prstGeom prst="rect">
            <a:avLst/>
          </a:prstGeom>
        </p:spPr>
      </p:pic>
      <p:sp>
        <p:nvSpPr>
          <p:cNvPr id="16" name="Text Box 15"/>
          <p:cNvSpPr txBox="1"/>
          <p:nvPr/>
        </p:nvSpPr>
        <p:spPr>
          <a:xfrm>
            <a:off x="478790" y="4719955"/>
            <a:ext cx="5666740" cy="175323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OBSERVATION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Among all negative responses from the no verified id’s</a:t>
            </a:r>
            <a:endParaRPr lang="en-US">
              <a:latin typeface="Times New Roman" panose="02020603050405020304" pitchFamily="18" charset="0"/>
              <a:cs typeface="Times New Roman" panose="02020603050405020304" pitchFamily="18" charset="0"/>
            </a:endParaRPr>
          </a:p>
          <a:p>
            <a:r>
              <a:rPr lang="en-US" b="1">
                <a:solidFill>
                  <a:schemeClr val="accent1"/>
                </a:solidFill>
                <a:latin typeface="Times New Roman" panose="02020603050405020304" pitchFamily="18" charset="0"/>
                <a:cs typeface="Times New Roman" panose="02020603050405020304" pitchFamily="18" charset="0"/>
              </a:rPr>
              <a:t>A2Z8GB10TXE8V0</a:t>
            </a:r>
            <a:r>
              <a:rPr lang="en-US">
                <a:latin typeface="Times New Roman" panose="02020603050405020304" pitchFamily="18" charset="0"/>
                <a:cs typeface="Times New Roman" panose="02020603050405020304" pitchFamily="18" charset="0"/>
              </a:rPr>
              <a:t> has given </a:t>
            </a:r>
            <a:r>
              <a:rPr lang="en-US" b="1">
                <a:solidFill>
                  <a:schemeClr val="accent1"/>
                </a:solidFill>
                <a:latin typeface="Times New Roman" panose="02020603050405020304" pitchFamily="18" charset="0"/>
                <a:cs typeface="Times New Roman" panose="02020603050405020304" pitchFamily="18" charset="0"/>
              </a:rPr>
              <a:t>more</a:t>
            </a:r>
            <a:r>
              <a:rPr lang="en-US">
                <a:latin typeface="Times New Roman" panose="02020603050405020304" pitchFamily="18" charset="0"/>
                <a:cs typeface="Times New Roman" panose="02020603050405020304" pitchFamily="18" charset="0"/>
              </a:rPr>
              <a:t> number of </a:t>
            </a:r>
            <a:r>
              <a:rPr lang="en-US" b="1">
                <a:solidFill>
                  <a:schemeClr val="accent1"/>
                </a:solidFill>
                <a:latin typeface="Times New Roman" panose="02020603050405020304" pitchFamily="18" charset="0"/>
                <a:cs typeface="Times New Roman" panose="02020603050405020304" pitchFamily="18" charset="0"/>
              </a:rPr>
              <a:t>negative</a:t>
            </a: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responses</a:t>
            </a:r>
            <a:endParaRPr lang="en-US" b="1">
              <a:solidFill>
                <a:schemeClr val="accent1"/>
              </a:solidFill>
              <a:latin typeface="Times New Roman" panose="02020603050405020304" pitchFamily="18" charset="0"/>
              <a:cs typeface="Times New Roman" panose="02020603050405020304" pitchFamily="18" charset="0"/>
            </a:endParaRPr>
          </a:p>
          <a:p>
            <a:endParaRPr lang="en-US" b="1">
              <a:solidFill>
                <a:schemeClr val="accent1"/>
              </a:solidFill>
              <a:latin typeface="Times New Roman" panose="02020603050405020304" pitchFamily="18" charset="0"/>
              <a:cs typeface="Times New Roman" panose="02020603050405020304" pitchFamily="18" charset="0"/>
            </a:endParaRPr>
          </a:p>
        </p:txBody>
      </p:sp>
      <p:sp>
        <p:nvSpPr>
          <p:cNvPr id="17" name="Text Box 16"/>
          <p:cNvSpPr txBox="1"/>
          <p:nvPr/>
        </p:nvSpPr>
        <p:spPr>
          <a:xfrm>
            <a:off x="6308725" y="4858385"/>
            <a:ext cx="5422900" cy="147637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SOLUTION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 should verify that the reviews are geniune if not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block those id’s,</a:t>
            </a:r>
            <a:r>
              <a:rPr lang="en-US">
                <a:latin typeface="Times New Roman" panose="02020603050405020304" pitchFamily="18" charset="0"/>
                <a:cs typeface="Times New Roman" panose="02020603050405020304" pitchFamily="18" charset="0"/>
                <a:sym typeface="+mn-ea"/>
              </a:rPr>
              <a:t>who have might given false responses</a:t>
            </a:r>
            <a:endParaRPr lang="en-US" altLang="zh-CN" dirty="0">
              <a:latin typeface="Arial" panose="020B0604020202020204" pitchFamily="34" charset="0"/>
              <a:ea typeface="LiSu" panose="02010509060101010101" pitchFamily="49" charset="-122"/>
              <a:cs typeface="Arial" panose="020B0604020202020204" pitchFamily="34" charset="0"/>
              <a:sym typeface="+mn-ea"/>
            </a:endParaRPr>
          </a:p>
          <a:p>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7783</Words>
  <Application>WPS Presentation</Application>
  <PresentationFormat>Widescreen</PresentationFormat>
  <Paragraphs>275</Paragraphs>
  <Slides>20</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SimSun</vt:lpstr>
      <vt:lpstr>Wingdings</vt:lpstr>
      <vt:lpstr>汉仪小麦体简</vt:lpstr>
      <vt:lpstr>Times New Roman</vt:lpstr>
      <vt:lpstr>Adobe Ming Std L</vt:lpstr>
      <vt:lpstr>San Francisco Display Light</vt:lpstr>
      <vt:lpstr>AMGDT</vt:lpstr>
      <vt:lpstr>LiSu</vt:lpstr>
      <vt:lpstr>等线</vt:lpstr>
      <vt:lpstr>Microsoft YaHei</vt:lpstr>
      <vt:lpstr>Arial Unicode MS</vt:lpstr>
      <vt:lpstr>等线 Light</vt:lpstr>
      <vt:lpstr>Wingdings</vt:lpstr>
      <vt:lpstr>Calibri</vt:lpstr>
      <vt:lpstr>Office Theme</vt:lpstr>
      <vt:lpstr>PowerPoint 演示文稿</vt:lpstr>
      <vt:lpstr>PowerPoint 演示文稿</vt:lpstr>
      <vt:lpstr>Analysis is based 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Percentage of Verified Customers (Office Supplies)</vt:lpstr>
      <vt:lpstr>Percentage of Reviews given for each Sentiment (Office Supplies) </vt:lpstr>
      <vt:lpstr>Technical Information</vt:lpstr>
      <vt:lpstr>Suggested Solutions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prakash.j.m</cp:lastModifiedBy>
  <cp:revision>67</cp:revision>
  <dcterms:created xsi:type="dcterms:W3CDTF">2017-11-14T15:23:00Z</dcterms:created>
  <dcterms:modified xsi:type="dcterms:W3CDTF">2023-07-24T12:28:17Z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1033-12.2.0.13085</vt:lpwstr>
  </property>
  <property fmtid="{D5CDD505-2E9C-101B-9397-08002B2CF9AE}" pid="3" name="ICV">
    <vt:lpwstr>0FBB0A071FDE494688609A266EBBBF4E</vt:lpwstr>
  </property>
</Properties>
</file>