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36EFF-A1BC-A4BD-0203-4D3E89BCAF81}" v="235" dt="2024-04-04T15:31:05.314"/>
    <p1510:client id="{4B53FCC2-6104-5200-5999-A833F318AB56}" v="213" dt="2024-04-04T13:59:25.844"/>
    <p1510:client id="{C658655E-FB0A-44D4-CFDB-D0DB12CE492F}" v="16" dt="2024-04-04T15:00:12.481"/>
    <p1510:client id="{CEB4669A-D0CD-B6CB-999B-54628C937B09}" v="4" dt="2024-04-04T13:43:41.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AC55645-E7BA-41F5-9961-89C2EC698093}"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F751437-F8C0-4848-8170-B83ECBBC037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A68AE693-279E-4D01-9413-C11BB861487D}"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5C18EC66-56A2-483A-BD57-FC2185775F0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9DCC06B0-C3DB-4B22-8FDC-90634DD62074}"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DC3B7C1-128D-4C3B-94D1-B2FADBA0EC96}"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0E8D132F-CB63-43A5-95B8-500EEB60BA84}"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43E7CC8-EB5E-4E3A-9C85-DC91126DB805}"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D8DF5AB1-8174-4D25-AA6A-5D44CB4F10B3}"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FA78F253-6D6B-4CFA-8F8D-8545B17A3C32}"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E78AC983-AB0A-45A5-A83A-B043EACE09BF}"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8C121A1-63AA-412B-8585-8E11EF2AD1CF}"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6DD0018-289D-48F4-B5DB-18758AF09C38}"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E8B1216-37A9-4469-92B7-10915554C3B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BACA940-2A0D-46B4-9B3C-6884CB32440C}"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D8883395-EFAD-4B54-B9FD-ADC682D69BCD}"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362A2C40-ADB4-4587-A846-ECC1DD5D7BC3}"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FE09393-661B-4661-B1F7-BD99598B455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1C88D3B-7C14-413A-AADD-CB4E6C5353C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1943A16-D589-4990-8804-93F8E206E4E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B7AAD8A-EFE8-451D-B1DD-6F72148CBE7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5B770E7-E816-47A2-8C09-2751598D3F1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787056E-9022-4C3D-AD3E-4CB616FE9CBE}"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FA1A2D9-9869-402D-8F9A-A6864EC1EDD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6" name="bg object 17"/>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2" name="bg object 18"/>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3" name="bg object 19"/>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4" name="bg object 20"/>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 name="bg object 21"/>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6" name="bg object 22"/>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7" name="bg object 23"/>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8" name="bg object 24"/>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9" name="bg object 25"/>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0" name="PlaceHolder 1"/>
          <p:cNvSpPr>
            <a:spLocks noGrp="1"/>
          </p:cNvSpPr>
          <p:nvPr>
            <p:ph type="ftr" idx="1"/>
          </p:nvPr>
        </p:nvSpPr>
        <p:spPr>
          <a:xfrm>
            <a:off x="4145400" y="6378120"/>
            <a:ext cx="3900600" cy="34236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 </a:t>
            </a:r>
          </a:p>
        </p:txBody>
      </p:sp>
      <p:sp>
        <p:nvSpPr>
          <p:cNvPr id="11" name="PlaceHolder 2"/>
          <p:cNvSpPr>
            <a:spLocks noGrp="1"/>
          </p:cNvSpPr>
          <p:nvPr>
            <p:ph type="sldNum" idx="2"/>
          </p:nvPr>
        </p:nvSpPr>
        <p:spPr>
          <a:xfrm>
            <a:off x="11277360" y="6473160"/>
            <a:ext cx="240480" cy="191160"/>
          </a:xfrm>
          <a:prstGeom prst="rect">
            <a:avLst/>
          </a:prstGeom>
          <a:noFill/>
          <a:ln w="0">
            <a:noFill/>
          </a:ln>
        </p:spPr>
        <p:txBody>
          <a:bodyPr lIns="0" tIns="0" rIns="0" bIns="0" anchor="t">
            <a:noAutofit/>
          </a:bodyPr>
          <a:lstStyle>
            <a:lvl1pPr>
              <a:lnSpc>
                <a:spcPct val="100000"/>
              </a:lnSpc>
              <a:buNone/>
              <a:defRPr lang="en-IN" sz="2400" b="0" strike="noStrike" spc="-1">
                <a:latin typeface="Times New Roman"/>
              </a:defRPr>
            </a:lvl1pPr>
          </a:lstStyle>
          <a:p>
            <a:pPr>
              <a:lnSpc>
                <a:spcPct val="100000"/>
              </a:lnSpc>
              <a:buNone/>
            </a:pPr>
            <a:fld id="{E3D21497-471C-4AD5-810F-86C953F13ED4}" type="slidenum">
              <a:rPr lang="en-IN" sz="2400" b="0" strike="noStrike" spc="-1">
                <a:latin typeface="Times New Roman"/>
              </a:rPr>
              <a:t>‹#›</a:t>
            </a:fld>
            <a:endParaRPr lang="en-IN" sz="2400" b="0" strike="noStrike" spc="-1">
              <a:latin typeface="Times New Roman"/>
            </a:endParaRPr>
          </a:p>
        </p:txBody>
      </p:sp>
      <p:sp>
        <p:nvSpPr>
          <p:cNvPr id="12" name="PlaceHolder 3"/>
          <p:cNvSpPr>
            <a:spLocks noGrp="1"/>
          </p:cNvSpPr>
          <p:nvPr>
            <p:ph type="dt" idx="3"/>
          </p:nvPr>
        </p:nvSpPr>
        <p:spPr>
          <a:xfrm>
            <a:off x="609480" y="6378120"/>
            <a:ext cx="2803320" cy="34236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 </a:t>
            </a: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2" name="bg object 17"/>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53" name="bg object 18"/>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54" name="bg object 19"/>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55" name="bg object 20"/>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56" name="bg object 21"/>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57" name="bg object 22"/>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58" name="bg object 23"/>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59" name="bg object 24"/>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60" name="bg object 25"/>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61" name="PlaceHolder 1"/>
          <p:cNvSpPr>
            <a:spLocks noGrp="1"/>
          </p:cNvSpPr>
          <p:nvPr>
            <p:ph type="ftr" idx="4"/>
          </p:nvPr>
        </p:nvSpPr>
        <p:spPr>
          <a:xfrm>
            <a:off x="4145400" y="6378120"/>
            <a:ext cx="3900600" cy="34236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2" name="PlaceHolder 2"/>
          <p:cNvSpPr>
            <a:spLocks noGrp="1"/>
          </p:cNvSpPr>
          <p:nvPr>
            <p:ph type="sldNum" idx="5"/>
          </p:nvPr>
        </p:nvSpPr>
        <p:spPr>
          <a:xfrm>
            <a:off x="11277360" y="6473160"/>
            <a:ext cx="240480" cy="191160"/>
          </a:xfrm>
          <a:prstGeom prst="rect">
            <a:avLst/>
          </a:prstGeom>
          <a:noFill/>
          <a:ln w="0">
            <a:noFill/>
          </a:ln>
        </p:spPr>
        <p:txBody>
          <a:bodyPr lIns="0" tIns="0" rIns="0" bIns="0" anchor="t">
            <a:noAutofit/>
          </a:bodyPr>
          <a:lstStyle>
            <a:lvl1pPr>
              <a:lnSpc>
                <a:spcPct val="100000"/>
              </a:lnSpc>
              <a:buNone/>
              <a:defRPr lang="en-IN" sz="2400" b="0" strike="noStrike" spc="-1">
                <a:latin typeface="Times New Roman"/>
              </a:defRPr>
            </a:lvl1pPr>
          </a:lstStyle>
          <a:p>
            <a:pPr>
              <a:lnSpc>
                <a:spcPct val="100000"/>
              </a:lnSpc>
              <a:buNone/>
            </a:pPr>
            <a:fld id="{3909005B-1490-4F7F-9921-7BED77774403}" type="slidenum">
              <a:rPr lang="en-IN" sz="2400" b="0" strike="noStrike" spc="-1">
                <a:latin typeface="Times New Roman"/>
              </a:rPr>
              <a:t>‹#›</a:t>
            </a:fld>
            <a:endParaRPr lang="en-IN" sz="2400" b="0" strike="noStrike" spc="-1">
              <a:latin typeface="Times New Roman"/>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 name="object 2"/>
          <p:cNvSpPr/>
          <p:nvPr/>
        </p:nvSpPr>
        <p:spPr>
          <a:xfrm>
            <a:off x="-360" y="1361191"/>
            <a:ext cx="12191400" cy="320543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sp>
      <p:grpSp>
        <p:nvGrpSpPr>
          <p:cNvPr id="103" name="object 3"/>
          <p:cNvGrpSpPr/>
          <p:nvPr/>
        </p:nvGrpSpPr>
        <p:grpSpPr>
          <a:xfrm>
            <a:off x="7448760" y="0"/>
            <a:ext cx="4743000" cy="6858000"/>
            <a:chOff x="7448760" y="0"/>
            <a:chExt cx="4743000" cy="6858000"/>
          </a:xfrm>
        </p:grpSpPr>
        <p:sp>
          <p:nvSpPr>
            <p:cNvPr id="104"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5"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6"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07"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08"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09"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10"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11"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12"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113"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14" name="object 14"/>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15" name="object 16"/>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116" name="PlaceHolder 1"/>
          <p:cNvSpPr>
            <a:spLocks noGrp="1"/>
          </p:cNvSpPr>
          <p:nvPr>
            <p:ph type="title"/>
          </p:nvPr>
        </p:nvSpPr>
        <p:spPr>
          <a:xfrm>
            <a:off x="707322" y="1505547"/>
            <a:ext cx="10992678" cy="2305472"/>
          </a:xfrm>
          <a:prstGeom prst="rect">
            <a:avLst/>
          </a:prstGeom>
          <a:noFill/>
          <a:ln w="0">
            <a:noFill/>
          </a:ln>
        </p:spPr>
        <p:txBody>
          <a:bodyPr lIns="0" tIns="460800" rIns="0" bIns="0" anchor="t">
            <a:noAutofit/>
          </a:bodyPr>
          <a:lstStyle/>
          <a:p>
            <a:pPr marL="193675" algn="ctr">
              <a:lnSpc>
                <a:spcPct val="100000"/>
              </a:lnSpc>
              <a:spcBef>
                <a:spcPts val="130"/>
              </a:spcBef>
            </a:pPr>
            <a:r>
              <a:rPr lang="en-US" b="1" dirty="0" smtClean="0">
                <a:latin typeface="Times New Roman"/>
                <a:cs typeface="Arial"/>
              </a:rPr>
              <a:t>PRAKASH C</a:t>
            </a:r>
            <a:endParaRPr lang="en-IN" sz="4400" b="1" strike="noStrike" dirty="0">
              <a:latin typeface="Times New Roman"/>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200" name="object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201"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202" name="object 6"/>
          <p:cNvPicPr/>
          <p:nvPr/>
        </p:nvPicPr>
        <p:blipFill>
          <a:blip r:embed="rId2"/>
          <a:stretch/>
        </p:blipFill>
        <p:spPr>
          <a:xfrm>
            <a:off x="1666800" y="6467400"/>
            <a:ext cx="75600" cy="177120"/>
          </a:xfrm>
          <a:prstGeom prst="rect">
            <a:avLst/>
          </a:prstGeom>
          <a:ln w="0">
            <a:noFill/>
          </a:ln>
        </p:spPr>
      </p:pic>
      <p:sp>
        <p:nvSpPr>
          <p:cNvPr id="203" name="PlaceHolder 1"/>
          <p:cNvSpPr>
            <a:spLocks noGrp="1"/>
          </p:cNvSpPr>
          <p:nvPr>
            <p:ph type="title"/>
          </p:nvPr>
        </p:nvSpPr>
        <p:spPr>
          <a:xfrm>
            <a:off x="558000" y="213032"/>
            <a:ext cx="9763560" cy="712422"/>
          </a:xfrm>
          <a:prstGeom prst="rect">
            <a:avLst/>
          </a:prstGeom>
          <a:noFill/>
          <a:ln w="0">
            <a:noFill/>
          </a:ln>
        </p:spPr>
        <p:txBody>
          <a:bodyPr lIns="0" tIns="13320" rIns="0" bIns="0" anchor="t">
            <a:noAutofit/>
          </a:bodyPr>
          <a:lstStyle/>
          <a:p>
            <a:pPr marL="208915">
              <a:lnSpc>
                <a:spcPct val="100000"/>
              </a:lnSpc>
              <a:spcBef>
                <a:spcPts val="105"/>
              </a:spcBef>
              <a:buNone/>
            </a:pPr>
            <a:r>
              <a:rPr lang="en-IN" sz="4800" b="1" strike="noStrike" spc="-60" dirty="0">
                <a:solidFill>
                  <a:srgbClr val="000000"/>
                </a:solidFill>
                <a:latin typeface="Times New Roman"/>
              </a:rPr>
              <a:t>RESULTS</a:t>
            </a:r>
            <a:r>
              <a:rPr lang="en-IN" sz="4800" b="1" spc="-60" dirty="0">
                <a:solidFill>
                  <a:srgbClr val="000000"/>
                </a:solidFill>
                <a:latin typeface="Times New Roman"/>
              </a:rPr>
              <a:t>:</a:t>
            </a:r>
            <a:endParaRPr lang="en-IN" sz="4800" b="1" strike="noStrike" spc="-1" dirty="0">
              <a:latin typeface="Arial"/>
            </a:endParaRPr>
          </a:p>
        </p:txBody>
      </p:sp>
      <p:sp>
        <p:nvSpPr>
          <p:cNvPr id="205" name="TextBox 12"/>
          <p:cNvSpPr/>
          <p:nvPr/>
        </p:nvSpPr>
        <p:spPr>
          <a:xfrm>
            <a:off x="1206000" y="1140120"/>
            <a:ext cx="9114901" cy="132198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000" dirty="0">
                <a:latin typeface="Times New Roman"/>
              </a:rPr>
              <a:t/>
            </a:r>
            <a:br>
              <a:rPr lang="en-US" sz="2000" dirty="0">
                <a:latin typeface="Times New Roman"/>
              </a:rPr>
            </a:br>
            <a:r>
              <a:rPr lang="en-US" sz="2000" spc="-1" dirty="0">
                <a:latin typeface="Times New Roman"/>
                <a:ea typeface="+mn-lt"/>
                <a:cs typeface="+mn-lt"/>
              </a:rPr>
              <a:t>The results of image recognition in deep learning include accurate classification and interpretation of images, enabling applications like facial recognition, object detection, and gesture analysis with high levels of accuracy and </a:t>
            </a:r>
            <a:r>
              <a:rPr lang="en-US" sz="2000" spc="-1" err="1">
                <a:latin typeface="Times New Roman"/>
                <a:ea typeface="+mn-lt"/>
                <a:cs typeface="+mn-lt"/>
              </a:rPr>
              <a:t>reliabilit</a:t>
            </a:r>
            <a:endParaRPr lang="en-US" sz="2000">
              <a:latin typeface="Times New Roman"/>
            </a:endParaRPr>
          </a:p>
        </p:txBody>
      </p:sp>
      <p:pic>
        <p:nvPicPr>
          <p:cNvPr id="206" name="Picture 14"/>
          <p:cNvPicPr/>
          <p:nvPr/>
        </p:nvPicPr>
        <p:blipFill>
          <a:blip r:embed="rId3"/>
          <a:stretch/>
        </p:blipFill>
        <p:spPr>
          <a:xfrm>
            <a:off x="2200499" y="2887376"/>
            <a:ext cx="6734520" cy="37576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 name="object 2"/>
          <p:cNvSpPr/>
          <p:nvPr/>
        </p:nvSpPr>
        <p:spPr>
          <a:xfrm>
            <a:off x="-360" y="1361191"/>
            <a:ext cx="12191400" cy="320543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sp>
      <p:grpSp>
        <p:nvGrpSpPr>
          <p:cNvPr id="103" name="object 3"/>
          <p:cNvGrpSpPr/>
          <p:nvPr/>
        </p:nvGrpSpPr>
        <p:grpSpPr>
          <a:xfrm>
            <a:off x="7448760" y="0"/>
            <a:ext cx="4743000" cy="6858000"/>
            <a:chOff x="7448760" y="0"/>
            <a:chExt cx="4743000" cy="6858000"/>
          </a:xfrm>
        </p:grpSpPr>
        <p:sp>
          <p:nvSpPr>
            <p:cNvPr id="104"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5"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06"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07"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08"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09"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10"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11"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12"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113"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14" name="object 14"/>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15" name="object 16"/>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116" name="PlaceHolder 1"/>
          <p:cNvSpPr>
            <a:spLocks noGrp="1"/>
          </p:cNvSpPr>
          <p:nvPr>
            <p:ph type="title"/>
          </p:nvPr>
        </p:nvSpPr>
        <p:spPr>
          <a:xfrm>
            <a:off x="592303" y="456000"/>
            <a:ext cx="10992678" cy="2521132"/>
          </a:xfrm>
          <a:prstGeom prst="rect">
            <a:avLst/>
          </a:prstGeom>
          <a:noFill/>
          <a:ln w="0">
            <a:noFill/>
          </a:ln>
        </p:spPr>
        <p:txBody>
          <a:bodyPr lIns="0" tIns="460800" rIns="0" bIns="0" anchor="t">
            <a:noAutofit/>
          </a:bodyPr>
          <a:lstStyle/>
          <a:p>
            <a:r>
              <a:rPr sz="4400" dirty="0"/>
              <a:t/>
            </a:r>
            <a:br>
              <a:rPr sz="4400" dirty="0"/>
            </a:br>
            <a:r>
              <a:rPr lang="en-US" sz="4400" dirty="0" smtClean="0"/>
              <a:t/>
            </a:r>
            <a:br>
              <a:rPr lang="en-US" sz="4400" dirty="0" smtClean="0"/>
            </a:br>
            <a:r>
              <a:rPr lang="en-IN" b="1" dirty="0" smtClean="0">
                <a:latin typeface="Times New Roman"/>
                <a:ea typeface="+mj-lt"/>
                <a:cs typeface="Times New Roman"/>
              </a:rPr>
              <a:t>PROJECT </a:t>
            </a:r>
            <a:r>
              <a:rPr lang="en-IN" b="1" dirty="0">
                <a:latin typeface="Times New Roman"/>
                <a:ea typeface="+mj-lt"/>
                <a:cs typeface="Times New Roman"/>
              </a:rPr>
              <a:t>TITLE:</a:t>
            </a:r>
            <a:br>
              <a:rPr lang="en-IN" b="1" dirty="0">
                <a:latin typeface="Times New Roman"/>
                <a:ea typeface="+mj-lt"/>
                <a:cs typeface="Times New Roman"/>
              </a:rPr>
            </a:br>
            <a:r>
              <a:rPr lang="en-IN" b="1" dirty="0">
                <a:latin typeface="Times New Roman"/>
                <a:ea typeface="+mj-lt"/>
                <a:cs typeface="Times New Roman"/>
              </a:rPr>
              <a:t>      </a:t>
            </a:r>
            <a:endParaRPr lang="en-IN" b="1" dirty="0">
              <a:latin typeface="Times New Roman"/>
              <a:cs typeface="Arial"/>
            </a:endParaRPr>
          </a:p>
          <a:p>
            <a:r>
              <a:rPr lang="en-IN" sz="5400" b="1" dirty="0">
                <a:latin typeface="Times New Roman"/>
                <a:ea typeface="+mj-lt"/>
                <a:cs typeface="+mj-lt"/>
              </a:rPr>
              <a:t>Image Recognition In Deep Learning</a:t>
            </a:r>
            <a:endParaRPr lang="en-IN" sz="5400" b="1" dirty="0">
              <a:latin typeface="Times New Roman"/>
            </a:endParaRPr>
          </a:p>
          <a:p>
            <a:endParaRPr lang="en-IN" sz="3200" b="1" dirty="0">
              <a:latin typeface="Times New Roman"/>
              <a:cs typeface="Arial"/>
            </a:endParaRPr>
          </a:p>
          <a:p>
            <a:pPr marL="193675">
              <a:lnSpc>
                <a:spcPct val="100000"/>
              </a:lnSpc>
              <a:spcBef>
                <a:spcPts val="130"/>
              </a:spcBef>
            </a:pPr>
            <a:endParaRPr lang="en-IN" sz="4400" b="1" strike="noStrike" dirty="0">
              <a:latin typeface="Times New Roman"/>
              <a:ea typeface="+mj-lt"/>
              <a:cs typeface="Times New Roman"/>
            </a:endParaRPr>
          </a:p>
        </p:txBody>
      </p:sp>
    </p:spTree>
    <p:extLst>
      <p:ext uri="{BB962C8B-B14F-4D97-AF65-F5344CB8AC3E}">
        <p14:creationId xmlns:p14="http://schemas.microsoft.com/office/powerpoint/2010/main" val="274270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4" name="object 3"/>
          <p:cNvGrpSpPr/>
          <p:nvPr/>
        </p:nvGrpSpPr>
        <p:grpSpPr>
          <a:xfrm>
            <a:off x="7448760" y="0"/>
            <a:ext cx="4743000" cy="6858000"/>
            <a:chOff x="7448760" y="0"/>
            <a:chExt cx="4743000" cy="6858000"/>
          </a:xfrm>
        </p:grpSpPr>
        <p:sp>
          <p:nvSpPr>
            <p:cNvPr id="135" name="object 4"/>
            <p:cNvSpPr/>
            <p:nvPr/>
          </p:nvSpPr>
          <p:spPr>
            <a:xfrm>
              <a:off x="9377280" y="4680"/>
              <a:ext cx="1217880" cy="6852960"/>
            </a:xfrm>
            <a:custGeom>
              <a:avLst/>
              <a:gdLst/>
              <a:ahLst/>
              <a:cxnLst/>
              <a:rect l="l" t="t" r="r" b="b"/>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36" name="object 5"/>
            <p:cNvSpPr/>
            <p:nvPr/>
          </p:nvSpPr>
          <p:spPr>
            <a:xfrm>
              <a:off x="7448760" y="3695040"/>
              <a:ext cx="4742640" cy="3162960"/>
            </a:xfrm>
            <a:custGeom>
              <a:avLst/>
              <a:gdLst/>
              <a:ahLst/>
              <a:cxnLst/>
              <a:rect l="l" t="t" r="r" b="b"/>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sp>
        <p:sp>
          <p:nvSpPr>
            <p:cNvPr id="137" name="object 6"/>
            <p:cNvSpPr/>
            <p:nvPr/>
          </p:nvSpPr>
          <p:spPr>
            <a:xfrm>
              <a:off x="9182160" y="0"/>
              <a:ext cx="3009240" cy="685728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sp>
        <p:sp>
          <p:nvSpPr>
            <p:cNvPr id="138" name="object 7"/>
            <p:cNvSpPr/>
            <p:nvPr/>
          </p:nvSpPr>
          <p:spPr>
            <a:xfrm>
              <a:off x="9603000" y="0"/>
              <a:ext cx="2588760" cy="685728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sp>
        <p:sp>
          <p:nvSpPr>
            <p:cNvPr id="139" name="object 8"/>
            <p:cNvSpPr/>
            <p:nvPr/>
          </p:nvSpPr>
          <p:spPr>
            <a:xfrm>
              <a:off x="8934480" y="3048120"/>
              <a:ext cx="3256920" cy="380916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sp>
          <p:nvSpPr>
            <p:cNvPr id="140" name="object 9"/>
            <p:cNvSpPr/>
            <p:nvPr/>
          </p:nvSpPr>
          <p:spPr>
            <a:xfrm>
              <a:off x="9338040" y="0"/>
              <a:ext cx="2853720" cy="685728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sp>
        <p:sp>
          <p:nvSpPr>
            <p:cNvPr id="141" name="object 10"/>
            <p:cNvSpPr/>
            <p:nvPr/>
          </p:nvSpPr>
          <p:spPr>
            <a:xfrm>
              <a:off x="10896480" y="0"/>
              <a:ext cx="1294560" cy="685728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sp>
        <p:sp>
          <p:nvSpPr>
            <p:cNvPr id="142" name="object 11"/>
            <p:cNvSpPr/>
            <p:nvPr/>
          </p:nvSpPr>
          <p:spPr>
            <a:xfrm>
              <a:off x="10936080" y="0"/>
              <a:ext cx="1255320" cy="685728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sp>
        <p:sp>
          <p:nvSpPr>
            <p:cNvPr id="143" name="object 12"/>
            <p:cNvSpPr/>
            <p:nvPr/>
          </p:nvSpPr>
          <p:spPr>
            <a:xfrm>
              <a:off x="10372680" y="3591000"/>
              <a:ext cx="1818720" cy="326628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sp>
      </p:grpSp>
      <p:sp>
        <p:nvSpPr>
          <p:cNvPr id="144" name="object 13"/>
          <p:cNvSpPr/>
          <p:nvPr/>
        </p:nvSpPr>
        <p:spPr>
          <a:xfrm>
            <a:off x="0" y="4010040"/>
            <a:ext cx="447120" cy="284724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sp>
      <p:sp>
        <p:nvSpPr>
          <p:cNvPr id="145" name="object 14"/>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buNone/>
            </a:pPr>
            <a:r>
              <a:rPr lang="en-IN" sz="1100" b="0" strike="noStrike" spc="-1">
                <a:solidFill>
                  <a:srgbClr val="2D83C3"/>
                </a:solidFill>
                <a:latin typeface="Trebuchet MS"/>
                <a:ea typeface="DejaVu Sans"/>
              </a:rPr>
              <a:t>3/21/2024</a:t>
            </a:r>
            <a:r>
              <a:rPr lang="en-IN" sz="1100" b="0" strike="noStrike" spc="180">
                <a:solidFill>
                  <a:srgbClr val="2D83C3"/>
                </a:solidFill>
                <a:latin typeface="Trebuchet MS"/>
                <a:ea typeface="DejaVu Sans"/>
              </a:rPr>
              <a:t>  </a:t>
            </a:r>
            <a:r>
              <a:rPr lang="en-IN" sz="1100" b="1" strike="noStrike" spc="-1">
                <a:solidFill>
                  <a:srgbClr val="2D83C3"/>
                </a:solidFill>
                <a:latin typeface="Trebuchet MS"/>
                <a:ea typeface="DejaVu Sans"/>
              </a:rPr>
              <a:t>Annual</a:t>
            </a:r>
            <a:r>
              <a:rPr lang="en-IN" sz="1100" b="1" strike="noStrike" spc="-75">
                <a:solidFill>
                  <a:srgbClr val="2D83C3"/>
                </a:solidFill>
                <a:latin typeface="Trebuchet MS"/>
                <a:ea typeface="DejaVu Sans"/>
              </a:rPr>
              <a:t> </a:t>
            </a:r>
            <a:r>
              <a:rPr lang="en-IN" sz="1100" b="1" strike="noStrike" spc="-12">
                <a:solidFill>
                  <a:srgbClr val="2D83C3"/>
                </a:solidFill>
                <a:latin typeface="Trebuchet MS"/>
                <a:ea typeface="DejaVu Sans"/>
              </a:rPr>
              <a:t>Review</a:t>
            </a:r>
            <a:endParaRPr lang="en-IN" sz="1100" b="0" strike="noStrike" spc="-1">
              <a:solidFill>
                <a:srgbClr val="000000"/>
              </a:solidFill>
              <a:latin typeface="Arial"/>
            </a:endParaRPr>
          </a:p>
        </p:txBody>
      </p:sp>
      <p:sp>
        <p:nvSpPr>
          <p:cNvPr id="146" name="object 15"/>
          <p:cNvSpPr/>
          <p:nvPr/>
        </p:nvSpPr>
        <p:spPr>
          <a:xfrm>
            <a:off x="7362720" y="447840"/>
            <a:ext cx="361080" cy="36108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sp>
      <p:sp>
        <p:nvSpPr>
          <p:cNvPr id="147" name="object 16"/>
          <p:cNvSpPr/>
          <p:nvPr/>
        </p:nvSpPr>
        <p:spPr>
          <a:xfrm>
            <a:off x="11010960" y="5610240"/>
            <a:ext cx="646920" cy="64692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sp>
      <p:pic>
        <p:nvPicPr>
          <p:cNvPr id="148" name="object 17"/>
          <p:cNvPicPr/>
          <p:nvPr/>
        </p:nvPicPr>
        <p:blipFill>
          <a:blip r:embed="rId2"/>
          <a:stretch/>
        </p:blipFill>
        <p:spPr>
          <a:xfrm>
            <a:off x="10686960" y="6134040"/>
            <a:ext cx="246960" cy="246960"/>
          </a:xfrm>
          <a:prstGeom prst="rect">
            <a:avLst/>
          </a:prstGeom>
          <a:ln w="0">
            <a:noFill/>
          </a:ln>
        </p:spPr>
      </p:pic>
      <p:grpSp>
        <p:nvGrpSpPr>
          <p:cNvPr id="149" name="object 18"/>
          <p:cNvGrpSpPr/>
          <p:nvPr/>
        </p:nvGrpSpPr>
        <p:grpSpPr>
          <a:xfrm>
            <a:off x="47520" y="3819600"/>
            <a:ext cx="4123440" cy="3009240"/>
            <a:chOff x="47520" y="3819600"/>
            <a:chExt cx="4123440" cy="3009240"/>
          </a:xfrm>
        </p:grpSpPr>
        <p:pic>
          <p:nvPicPr>
            <p:cNvPr id="150" name="object 19"/>
            <p:cNvPicPr/>
            <p:nvPr/>
          </p:nvPicPr>
          <p:blipFill>
            <a:blip r:embed="rId3"/>
            <a:stretch/>
          </p:blipFill>
          <p:spPr>
            <a:xfrm>
              <a:off x="466560" y="6410160"/>
              <a:ext cx="3704400" cy="294480"/>
            </a:xfrm>
            <a:prstGeom prst="rect">
              <a:avLst/>
            </a:prstGeom>
            <a:ln w="0">
              <a:noFill/>
            </a:ln>
          </p:spPr>
        </p:pic>
        <p:pic>
          <p:nvPicPr>
            <p:cNvPr id="151" name="object 20"/>
            <p:cNvPicPr/>
            <p:nvPr/>
          </p:nvPicPr>
          <p:blipFill>
            <a:blip r:embed="rId4"/>
            <a:stretch/>
          </p:blipFill>
          <p:spPr>
            <a:xfrm>
              <a:off x="47520" y="3819600"/>
              <a:ext cx="1732680" cy="3009240"/>
            </a:xfrm>
            <a:prstGeom prst="rect">
              <a:avLst/>
            </a:prstGeom>
            <a:ln w="0">
              <a:noFill/>
            </a:ln>
          </p:spPr>
        </p:pic>
      </p:grpSp>
      <p:sp>
        <p:nvSpPr>
          <p:cNvPr id="152" name="PlaceHolder 1"/>
          <p:cNvSpPr>
            <a:spLocks noGrp="1"/>
          </p:cNvSpPr>
          <p:nvPr>
            <p:ph type="title"/>
          </p:nvPr>
        </p:nvSpPr>
        <p:spPr>
          <a:xfrm>
            <a:off x="558000" y="385560"/>
            <a:ext cx="9763560" cy="1218240"/>
          </a:xfrm>
          <a:prstGeom prst="rect">
            <a:avLst/>
          </a:prstGeom>
          <a:noFill/>
          <a:ln w="0">
            <a:noFill/>
          </a:ln>
        </p:spPr>
        <p:txBody>
          <a:bodyPr lIns="0" tIns="73440" rIns="0" bIns="0" anchor="t">
            <a:noAutofit/>
          </a:bodyPr>
          <a:lstStyle/>
          <a:p>
            <a:pPr marL="193675">
              <a:lnSpc>
                <a:spcPct val="100000"/>
              </a:lnSpc>
              <a:spcBef>
                <a:spcPts val="105"/>
              </a:spcBef>
              <a:buNone/>
            </a:pPr>
            <a:r>
              <a:rPr lang="en-IN" b="1" dirty="0">
                <a:latin typeface="Times New Roman"/>
              </a:rPr>
              <a:t>AGENDA:</a:t>
            </a:r>
            <a:endParaRPr lang="en-IN" b="0" dirty="0">
              <a:latin typeface="Times New Roman"/>
            </a:endParaRPr>
          </a:p>
        </p:txBody>
      </p:sp>
      <p:sp>
        <p:nvSpPr>
          <p:cNvPr id="154" name="TextBox 23"/>
          <p:cNvSpPr/>
          <p:nvPr/>
        </p:nvSpPr>
        <p:spPr>
          <a:xfrm>
            <a:off x="2866725" y="1230822"/>
            <a:ext cx="6101280" cy="526152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900" indent="-342900">
              <a:lnSpc>
                <a:spcPct val="100000"/>
              </a:lnSpc>
              <a:buClr>
                <a:srgbClr val="000000"/>
              </a:buClr>
              <a:buFont typeface="Arial"/>
              <a:buChar char="•"/>
            </a:pPr>
            <a:r>
              <a:rPr lang="en-IN" sz="2400" b="0" strike="noStrike" spc="-1" dirty="0">
                <a:solidFill>
                  <a:srgbClr val="000000"/>
                </a:solidFill>
                <a:latin typeface="Times New Roman"/>
              </a:rPr>
              <a:t>PROBLEM STATEMENT</a:t>
            </a:r>
            <a:endParaRPr lang="en-US" sz="2400">
              <a:latin typeface="Times New Roman"/>
            </a:endParaRP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PROJECT OVERVIEW</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WHO ARE THE END USER?</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YOUR SOLUTION AND ITS VALUE PROPOSITION</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THE WOW IN YOUR SOLUTION</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MODELLING</a:t>
            </a:r>
          </a:p>
          <a:p>
            <a:pPr marL="342900" indent="-342900">
              <a:lnSpc>
                <a:spcPct val="100000"/>
              </a:lnSpc>
              <a:buFont typeface="Arial"/>
              <a:buChar char="•"/>
            </a:pPr>
            <a:endParaRPr lang="en-IN" sz="2400" b="0" strike="noStrike" spc="-1" dirty="0">
              <a:solidFill>
                <a:srgbClr val="000000"/>
              </a:solidFill>
              <a:latin typeface="Times New Roman"/>
            </a:endParaRPr>
          </a:p>
          <a:p>
            <a:pPr marL="342900" indent="-342900">
              <a:lnSpc>
                <a:spcPct val="100000"/>
              </a:lnSpc>
              <a:buClr>
                <a:srgbClr val="000000"/>
              </a:buClr>
              <a:buFont typeface="Arial"/>
              <a:buChar char="•"/>
            </a:pPr>
            <a:r>
              <a:rPr lang="en-IN" sz="2400" b="0" strike="noStrike" spc="-1" dirty="0">
                <a:solidFill>
                  <a:srgbClr val="000000"/>
                </a:solidFill>
                <a:latin typeface="Times New Roman"/>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object 2"/>
          <p:cNvGrpSpPr/>
          <p:nvPr/>
        </p:nvGrpSpPr>
        <p:grpSpPr>
          <a:xfrm>
            <a:off x="9213716" y="2775489"/>
            <a:ext cx="2761560" cy="3256920"/>
            <a:chOff x="7991640" y="2933640"/>
            <a:chExt cx="2761560" cy="3256920"/>
          </a:xfrm>
        </p:grpSpPr>
        <p:sp>
          <p:nvSpPr>
            <p:cNvPr id="156"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57" name="object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58" name="object 5"/>
            <p:cNvPicPr/>
            <p:nvPr/>
          </p:nvPicPr>
          <p:blipFill>
            <a:blip r:embed="rId2"/>
            <a:stretch/>
          </p:blipFill>
          <p:spPr>
            <a:xfrm>
              <a:off x="7991640" y="2933640"/>
              <a:ext cx="2761560" cy="3256920"/>
            </a:xfrm>
            <a:prstGeom prst="rect">
              <a:avLst/>
            </a:prstGeom>
            <a:ln w="0">
              <a:noFill/>
            </a:ln>
          </p:spPr>
        </p:pic>
      </p:grpSp>
      <p:sp>
        <p:nvSpPr>
          <p:cNvPr id="159" name="PlaceHolder 1"/>
          <p:cNvSpPr>
            <a:spLocks noGrp="1"/>
          </p:cNvSpPr>
          <p:nvPr>
            <p:ph type="title"/>
          </p:nvPr>
        </p:nvSpPr>
        <p:spPr>
          <a:xfrm>
            <a:off x="1202040" y="180000"/>
            <a:ext cx="7032563" cy="1311120"/>
          </a:xfrm>
          <a:prstGeom prst="rect">
            <a:avLst/>
          </a:prstGeom>
          <a:noFill/>
          <a:ln w="0">
            <a:noFill/>
          </a:ln>
        </p:spPr>
        <p:txBody>
          <a:bodyPr lIns="0" tIns="16560" rIns="0" bIns="0" anchor="t">
            <a:noAutofit/>
          </a:bodyPr>
          <a:lstStyle/>
          <a:p>
            <a:pPr marL="12065" algn="ctr">
              <a:lnSpc>
                <a:spcPct val="100000"/>
              </a:lnSpc>
              <a:spcBef>
                <a:spcPts val="130"/>
              </a:spcBef>
              <a:tabLst>
                <a:tab pos="2728080" algn="l"/>
              </a:tabLst>
            </a:pPr>
            <a:r>
              <a:rPr lang="en-IN" sz="4250" b="1" strike="noStrike" spc="-12" dirty="0">
                <a:solidFill>
                  <a:srgbClr val="000000"/>
                </a:solidFill>
                <a:latin typeface="Times New Roman"/>
              </a:rPr>
              <a:t>PROBLEM</a:t>
            </a:r>
            <a:r>
              <a:rPr lang="en-IN" sz="4250" b="1" spc="-1" dirty="0">
                <a:solidFill>
                  <a:srgbClr val="000000"/>
                </a:solidFill>
                <a:latin typeface="Times New Roman"/>
              </a:rPr>
              <a:t>  </a:t>
            </a:r>
            <a:r>
              <a:rPr lang="en-IN" sz="4250" b="1" strike="noStrike" spc="-75" dirty="0">
                <a:solidFill>
                  <a:srgbClr val="000000"/>
                </a:solidFill>
                <a:latin typeface="Times New Roman"/>
              </a:rPr>
              <a:t>STATEMENT</a:t>
            </a:r>
            <a:endParaRPr lang="en-IN" sz="4250" b="0" strike="noStrike" spc="-1" dirty="0">
              <a:latin typeface="Times New Roman"/>
            </a:endParaRPr>
          </a:p>
        </p:txBody>
      </p:sp>
      <p:pic>
        <p:nvPicPr>
          <p:cNvPr id="160" name="object 8"/>
          <p:cNvPicPr/>
          <p:nvPr/>
        </p:nvPicPr>
        <p:blipFill>
          <a:blip r:embed="rId3"/>
          <a:stretch/>
        </p:blipFill>
        <p:spPr>
          <a:xfrm>
            <a:off x="676440" y="6467400"/>
            <a:ext cx="2142360" cy="199440"/>
          </a:xfrm>
          <a:prstGeom prst="rect">
            <a:avLst/>
          </a:prstGeom>
          <a:ln w="0">
            <a:noFill/>
          </a:ln>
        </p:spPr>
      </p:pic>
      <p:sp>
        <p:nvSpPr>
          <p:cNvPr id="162" name="TextBox 11"/>
          <p:cNvSpPr/>
          <p:nvPr/>
        </p:nvSpPr>
        <p:spPr>
          <a:xfrm>
            <a:off x="836718" y="1333020"/>
            <a:ext cx="8370903" cy="63695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400" dirty="0">
                <a:latin typeface="Times New Roman"/>
              </a:rPr>
              <a:t/>
            </a:r>
            <a:br>
              <a:rPr lang="en-US" sz="2400" dirty="0">
                <a:latin typeface="Times New Roman"/>
              </a:rPr>
            </a:br>
            <a:r>
              <a:rPr lang="en-US" sz="2400" spc="-1" dirty="0">
                <a:latin typeface="Times New Roman"/>
                <a:ea typeface="+mn-lt"/>
                <a:cs typeface="+mn-lt"/>
              </a:rPr>
              <a:t>The challenge is to create robust deep learning models for user image recognition, accurately identifying and interpreting images for applications like facial recognition, object detection, and gesture analysis. This requires addressing issues such as data quality, model complexity, and interpretability. Ethical considerations regarding privacy, bias mitigation, and fairness in algorithmic decision-making are also crucial for responsible deployment. Balancing accuracy, efficiency, and ethical standards is essential to ensure user trust and privacy while leveraging the benefits of image recognition technology for intuitive and personalized user experiences in various domains.</a:t>
            </a:r>
            <a:endParaRPr lang="en-US" sz="240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a:p>
            <a:pPr>
              <a:lnSpc>
                <a:spcPct val="100000"/>
              </a:lnSpc>
              <a:buNone/>
            </a:pPr>
            <a:endParaRPr lang="en-IN" sz="2000" b="0" strike="noStrike" spc="-1" dirty="0">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object 2"/>
          <p:cNvGrpSpPr/>
          <p:nvPr/>
        </p:nvGrpSpPr>
        <p:grpSpPr>
          <a:xfrm>
            <a:off x="9262209" y="3424177"/>
            <a:ext cx="2929191" cy="3047160"/>
            <a:chOff x="8658360" y="2647800"/>
            <a:chExt cx="3533040" cy="3809160"/>
          </a:xfrm>
        </p:grpSpPr>
        <p:sp>
          <p:nvSpPr>
            <p:cNvPr id="164"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65" name="object 4"/>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66" name="object 5"/>
            <p:cNvPicPr/>
            <p:nvPr/>
          </p:nvPicPr>
          <p:blipFill>
            <a:blip r:embed="rId2"/>
            <a:stretch/>
          </p:blipFill>
          <p:spPr>
            <a:xfrm>
              <a:off x="8658360" y="2647800"/>
              <a:ext cx="3533040" cy="3809160"/>
            </a:xfrm>
            <a:prstGeom prst="rect">
              <a:avLst/>
            </a:prstGeom>
            <a:ln w="0">
              <a:noFill/>
            </a:ln>
          </p:spPr>
        </p:pic>
      </p:grpSp>
      <p:sp>
        <p:nvSpPr>
          <p:cNvPr id="167" name="PlaceHolder 1"/>
          <p:cNvSpPr>
            <a:spLocks noGrp="1"/>
          </p:cNvSpPr>
          <p:nvPr>
            <p:ph type="title"/>
          </p:nvPr>
        </p:nvSpPr>
        <p:spPr>
          <a:xfrm>
            <a:off x="856080" y="540000"/>
            <a:ext cx="6155316" cy="1383006"/>
          </a:xfrm>
          <a:prstGeom prst="rect">
            <a:avLst/>
          </a:prstGeom>
          <a:noFill/>
          <a:ln w="0">
            <a:noFill/>
          </a:ln>
        </p:spPr>
        <p:txBody>
          <a:bodyPr lIns="0" tIns="16560" rIns="0" bIns="0" anchor="t">
            <a:noAutofit/>
          </a:bodyPr>
          <a:lstStyle/>
          <a:p>
            <a:pPr marL="12065">
              <a:lnSpc>
                <a:spcPct val="100000"/>
              </a:lnSpc>
              <a:spcBef>
                <a:spcPts val="130"/>
              </a:spcBef>
              <a:buNone/>
              <a:tabLst>
                <a:tab pos="2643480" algn="l"/>
              </a:tabLst>
            </a:pPr>
            <a:r>
              <a:rPr lang="en-IN" sz="4250" b="1" strike="noStrike" spc="-12" dirty="0">
                <a:solidFill>
                  <a:srgbClr val="000000"/>
                </a:solidFill>
                <a:latin typeface="Times New Roman"/>
              </a:rPr>
              <a:t>PROJECT</a:t>
            </a:r>
            <a:r>
              <a:rPr lang="en-IN" sz="4250" b="1" strike="noStrike" spc="-1" dirty="0">
                <a:solidFill>
                  <a:srgbClr val="000000"/>
                </a:solidFill>
                <a:latin typeface="Times New Roman"/>
              </a:rPr>
              <a:t>	</a:t>
            </a:r>
            <a:r>
              <a:rPr lang="en-IN" sz="4250" b="1" strike="noStrike" spc="-12" dirty="0">
                <a:solidFill>
                  <a:srgbClr val="000000"/>
                </a:solidFill>
                <a:latin typeface="Times New Roman"/>
              </a:rPr>
              <a:t>OVERVIEW</a:t>
            </a:r>
            <a:r>
              <a:rPr lang="en-IN" sz="4250" b="1" spc="-12" dirty="0">
                <a:solidFill>
                  <a:srgbClr val="000000"/>
                </a:solidFill>
                <a:latin typeface="Trebuchet MS"/>
              </a:rPr>
              <a:t>:</a:t>
            </a:r>
            <a:endParaRPr lang="en-IN" sz="4250" b="1" strike="noStrike" spc="-1">
              <a:latin typeface="Arial"/>
            </a:endParaRPr>
          </a:p>
        </p:txBody>
      </p:sp>
      <p:pic>
        <p:nvPicPr>
          <p:cNvPr id="168" name="object 8"/>
          <p:cNvPicPr/>
          <p:nvPr/>
        </p:nvPicPr>
        <p:blipFill>
          <a:blip r:embed="rId3"/>
          <a:stretch/>
        </p:blipFill>
        <p:spPr>
          <a:xfrm>
            <a:off x="676440" y="6467400"/>
            <a:ext cx="2142360" cy="199440"/>
          </a:xfrm>
          <a:prstGeom prst="rect">
            <a:avLst/>
          </a:prstGeom>
          <a:ln w="0">
            <a:noFill/>
          </a:ln>
        </p:spPr>
      </p:pic>
      <p:sp>
        <p:nvSpPr>
          <p:cNvPr id="170" name="TextBox 13"/>
          <p:cNvSpPr/>
          <p:nvPr/>
        </p:nvSpPr>
        <p:spPr>
          <a:xfrm>
            <a:off x="1296793" y="1915585"/>
            <a:ext cx="770320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US" sz="2000" b="1" strike="noStrike" spc="-1" dirty="0">
              <a:solidFill>
                <a:srgbClr val="000000"/>
              </a:solidFill>
              <a:latin typeface="Times New Roman"/>
            </a:endParaRPr>
          </a:p>
        </p:txBody>
      </p:sp>
      <p:sp>
        <p:nvSpPr>
          <p:cNvPr id="2" name="TextBox 1">
            <a:extLst>
              <a:ext uri="{FF2B5EF4-FFF2-40B4-BE49-F238E27FC236}">
                <a16:creationId xmlns:a16="http://schemas.microsoft.com/office/drawing/2014/main" xmlns="" id="{55FB7A6C-DE19-3D77-B3CC-E9297E82C1F0}"/>
              </a:ext>
            </a:extLst>
          </p:cNvPr>
          <p:cNvSpPr txBox="1"/>
          <p:nvPr/>
        </p:nvSpPr>
        <p:spPr>
          <a:xfrm>
            <a:off x="856891" y="1446363"/>
            <a:ext cx="8853575"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endParaRPr>
          </a:p>
          <a:p>
            <a:r>
              <a:rPr lang="en-US" sz="2000" dirty="0">
                <a:latin typeface="Times New Roman"/>
              </a:rPr>
              <a:t/>
            </a:r>
            <a:br>
              <a:rPr lang="en-US" sz="2000" dirty="0">
                <a:latin typeface="Times New Roman"/>
              </a:rPr>
            </a:br>
            <a:r>
              <a:rPr lang="en-US" sz="2400" dirty="0">
                <a:latin typeface="Times New Roman"/>
                <a:ea typeface="+mn-lt"/>
                <a:cs typeface="+mn-lt"/>
              </a:rPr>
              <a:t>The project involves developing an image recognition system using deep learning techniques, specifically CNNs, for user-centric applications like facial recognition and object detection. It prioritizes data quality, model optimization, and ethical considerations such as privacy and bias mitigation. Through rigorous testing and validation, the system aims for high accuracy and robustness. The project also emphasizes user experience enhancements, ensuring intuitive interactions and adhering to ethical AI standards. Collaboration with stakeholders and end-users guides development, aiming to deliver a reliable and efficient image recognition solution that enhances user trust and contributes to responsible AI deployment in various domains.</a:t>
            </a:r>
            <a:endParaRPr lang="en-US" sz="2400" dirty="0">
              <a:latin typeface="Times New Roman"/>
            </a:endParaRPr>
          </a:p>
          <a:p>
            <a:endParaRPr lang="en-US" dirty="0">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719572" y="198655"/>
            <a:ext cx="9720428" cy="1148176"/>
          </a:xfrm>
          <a:prstGeom prst="rect">
            <a:avLst/>
          </a:prstGeom>
          <a:noFill/>
          <a:ln w="0">
            <a:noFill/>
          </a:ln>
        </p:spPr>
        <p:txBody>
          <a:bodyPr lIns="0" tIns="522720" rIns="0" bIns="0" anchor="t">
            <a:noAutofit/>
          </a:bodyPr>
          <a:lstStyle/>
          <a:p>
            <a:pPr marL="153670">
              <a:lnSpc>
                <a:spcPct val="100000"/>
              </a:lnSpc>
              <a:spcBef>
                <a:spcPts val="130"/>
              </a:spcBef>
              <a:buNone/>
            </a:pPr>
            <a:r>
              <a:rPr lang="en-IN" sz="3200" b="1" strike="noStrike" spc="-1" dirty="0">
                <a:solidFill>
                  <a:srgbClr val="000000"/>
                </a:solidFill>
                <a:latin typeface="Times New Roman"/>
              </a:rPr>
              <a:t>WHO</a:t>
            </a:r>
            <a:r>
              <a:rPr lang="en-IN" sz="3200" b="1" strike="noStrike" spc="-245" dirty="0">
                <a:solidFill>
                  <a:srgbClr val="000000"/>
                </a:solidFill>
                <a:latin typeface="Times New Roman"/>
              </a:rPr>
              <a:t> </a:t>
            </a:r>
            <a:r>
              <a:rPr lang="en-IN" sz="3200" b="1" strike="noStrike" spc="-1" dirty="0">
                <a:solidFill>
                  <a:srgbClr val="000000"/>
                </a:solidFill>
                <a:latin typeface="Times New Roman"/>
              </a:rPr>
              <a:t>ARE</a:t>
            </a:r>
            <a:r>
              <a:rPr lang="en-IN" sz="3200" b="1" strike="noStrike" spc="-72" dirty="0">
                <a:solidFill>
                  <a:srgbClr val="000000"/>
                </a:solidFill>
                <a:latin typeface="Times New Roman"/>
              </a:rPr>
              <a:t> </a:t>
            </a:r>
            <a:r>
              <a:rPr lang="en-IN" sz="3200" b="1" strike="noStrike" spc="-1" dirty="0">
                <a:solidFill>
                  <a:srgbClr val="000000"/>
                </a:solidFill>
                <a:latin typeface="Times New Roman"/>
              </a:rPr>
              <a:t>THE</a:t>
            </a:r>
            <a:r>
              <a:rPr lang="en-IN" sz="3200" b="1" strike="noStrike" spc="-55" dirty="0">
                <a:solidFill>
                  <a:srgbClr val="000000"/>
                </a:solidFill>
                <a:latin typeface="Times New Roman"/>
              </a:rPr>
              <a:t> </a:t>
            </a:r>
            <a:r>
              <a:rPr lang="en-IN" sz="3200" b="1" strike="noStrike" spc="-1" dirty="0">
                <a:solidFill>
                  <a:srgbClr val="000000"/>
                </a:solidFill>
                <a:latin typeface="Times New Roman"/>
              </a:rPr>
              <a:t>END</a:t>
            </a:r>
            <a:r>
              <a:rPr lang="en-IN" sz="3200" b="1" strike="noStrike" spc="-72" dirty="0">
                <a:solidFill>
                  <a:srgbClr val="000000"/>
                </a:solidFill>
                <a:latin typeface="Times New Roman"/>
              </a:rPr>
              <a:t> </a:t>
            </a:r>
            <a:r>
              <a:rPr lang="en-IN" sz="3200" b="1" strike="noStrike" spc="-12" dirty="0">
                <a:solidFill>
                  <a:srgbClr val="000000"/>
                </a:solidFill>
                <a:latin typeface="Times New Roman"/>
              </a:rPr>
              <a:t>USERS?</a:t>
            </a:r>
            <a:endParaRPr lang="en-IN" sz="3200" b="0" strike="noStrike" spc="-1" dirty="0">
              <a:latin typeface="Times New Roman"/>
            </a:endParaRPr>
          </a:p>
        </p:txBody>
      </p:sp>
      <p:pic>
        <p:nvPicPr>
          <p:cNvPr id="174" name="object 6"/>
          <p:cNvPicPr/>
          <p:nvPr/>
        </p:nvPicPr>
        <p:blipFill>
          <a:blip r:embed="rId2"/>
          <a:stretch/>
        </p:blipFill>
        <p:spPr>
          <a:xfrm>
            <a:off x="723960" y="6172200"/>
            <a:ext cx="2180520" cy="484920"/>
          </a:xfrm>
          <a:prstGeom prst="rect">
            <a:avLst/>
          </a:prstGeom>
          <a:ln w="0">
            <a:noFill/>
          </a:ln>
        </p:spPr>
      </p:pic>
      <p:sp>
        <p:nvSpPr>
          <p:cNvPr id="176" name="TextBox 11"/>
          <p:cNvSpPr/>
          <p:nvPr/>
        </p:nvSpPr>
        <p:spPr>
          <a:xfrm>
            <a:off x="1497827" y="1484240"/>
            <a:ext cx="9496550" cy="53230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000" b="1" spc="-1" dirty="0">
                <a:latin typeface="Times New Roman"/>
                <a:ea typeface="+mn-lt"/>
                <a:cs typeface="+mn-lt"/>
              </a:rPr>
              <a:t>Consumers</a:t>
            </a:r>
            <a:r>
              <a:rPr lang="en-US" sz="2000" spc="-1" dirty="0">
                <a:latin typeface="Times New Roman"/>
                <a:ea typeface="+mn-lt"/>
                <a:cs typeface="+mn-lt"/>
              </a:rPr>
              <a:t>: End-users could be individuals using applications that utilize image recognition, such as photo organization apps that automatically tag and categorize images.</a:t>
            </a:r>
            <a:endParaRPr lang="en-US" sz="2000">
              <a:latin typeface="Times New Roman"/>
            </a:endParaRPr>
          </a:p>
          <a:p>
            <a:r>
              <a:rPr lang="en-US" sz="2000" b="1" spc="-1" dirty="0">
                <a:latin typeface="Times New Roman"/>
                <a:ea typeface="+mn-lt"/>
                <a:cs typeface="+mn-lt"/>
              </a:rPr>
              <a:t>Security Personnel</a:t>
            </a:r>
            <a:r>
              <a:rPr lang="en-US" sz="2000" spc="-1" dirty="0">
                <a:latin typeface="Times New Roman"/>
                <a:ea typeface="+mn-lt"/>
                <a:cs typeface="+mn-lt"/>
              </a:rPr>
              <a:t>: In security systems, end-users are security personnel who rely on image recognition for tasks like facial recognition or object detection in surveillance footage.</a:t>
            </a:r>
            <a:endParaRPr lang="en-US" sz="2000">
              <a:latin typeface="Times New Roman"/>
            </a:endParaRPr>
          </a:p>
          <a:p>
            <a:r>
              <a:rPr lang="en-US" sz="2000" b="1" spc="-1" dirty="0">
                <a:latin typeface="Times New Roman"/>
                <a:ea typeface="+mn-lt"/>
                <a:cs typeface="+mn-lt"/>
              </a:rPr>
              <a:t>Healthcare Professionals</a:t>
            </a:r>
            <a:r>
              <a:rPr lang="en-US" sz="2000" spc="-1" dirty="0">
                <a:latin typeface="Times New Roman"/>
                <a:ea typeface="+mn-lt"/>
                <a:cs typeface="+mn-lt"/>
              </a:rPr>
              <a:t>: In medical imaging, healthcare professionals are the end-users who benefit from image recognition for diagnosing diseases or analyzing medical images.</a:t>
            </a:r>
            <a:endParaRPr lang="en-US" sz="2000">
              <a:latin typeface="Times New Roman"/>
            </a:endParaRPr>
          </a:p>
          <a:p>
            <a:r>
              <a:rPr lang="en-US" sz="2000" b="1" spc="-1" dirty="0">
                <a:latin typeface="Times New Roman"/>
                <a:ea typeface="+mn-lt"/>
                <a:cs typeface="+mn-lt"/>
              </a:rPr>
              <a:t>Retailers</a:t>
            </a:r>
            <a:r>
              <a:rPr lang="en-US" sz="2000" spc="-1" dirty="0">
                <a:latin typeface="Times New Roman"/>
                <a:ea typeface="+mn-lt"/>
                <a:cs typeface="+mn-lt"/>
              </a:rPr>
              <a:t>: Retailers may use image recognition for inventory management, automated checkout systems, or analyzing customer behavior.</a:t>
            </a:r>
            <a:endParaRPr lang="en-US" sz="2000">
              <a:latin typeface="Times New Roman"/>
            </a:endParaRPr>
          </a:p>
          <a:p>
            <a:r>
              <a:rPr lang="en-US" sz="2000" b="1" spc="-1" dirty="0">
                <a:latin typeface="Times New Roman"/>
                <a:ea typeface="+mn-lt"/>
                <a:cs typeface="+mn-lt"/>
              </a:rPr>
              <a:t>Manufacturers</a:t>
            </a:r>
            <a:r>
              <a:rPr lang="en-US" sz="2000" spc="-1" dirty="0">
                <a:latin typeface="Times New Roman"/>
                <a:ea typeface="+mn-lt"/>
                <a:cs typeface="+mn-lt"/>
              </a:rPr>
              <a:t>: In manufacturing, end-users could be operators or engineers using image recognition for quality control, defect detection, or robotic vision systems.</a:t>
            </a:r>
            <a:endParaRPr lang="en-US" sz="2000">
              <a:latin typeface="Times New Roman"/>
            </a:endParaRPr>
          </a:p>
          <a:p>
            <a:r>
              <a:rPr lang="en-US" sz="2000" b="1" spc="-1" dirty="0">
                <a:latin typeface="Times New Roman"/>
                <a:ea typeface="+mn-lt"/>
                <a:cs typeface="+mn-lt"/>
              </a:rPr>
              <a:t>Automotive Industry</a:t>
            </a:r>
            <a:r>
              <a:rPr lang="en-US" sz="2000" spc="-1" dirty="0">
                <a:latin typeface="Times New Roman"/>
                <a:ea typeface="+mn-lt"/>
                <a:cs typeface="+mn-lt"/>
              </a:rPr>
              <a:t>: In autonomous vehicles, image recognition is crucial for identifying obstacles, pedestrians, and traffic signs, making passengers the end-users.</a:t>
            </a:r>
            <a:endParaRPr lang="en-US" sz="2000">
              <a:latin typeface="Times New Roman"/>
            </a:endParaRPr>
          </a:p>
          <a:p>
            <a:r>
              <a:rPr lang="en-US" sz="2000" b="1" spc="-1" dirty="0">
                <a:latin typeface="Times New Roman"/>
                <a:ea typeface="+mn-lt"/>
                <a:cs typeface="+mn-lt"/>
              </a:rPr>
              <a:t>Entertainment Industry</a:t>
            </a:r>
            <a:r>
              <a:rPr lang="en-US" sz="2000" spc="-1" dirty="0">
                <a:latin typeface="Times New Roman"/>
                <a:ea typeface="+mn-lt"/>
                <a:cs typeface="+mn-lt"/>
              </a:rPr>
              <a:t>: End-users in the entertainment industry include gamers who experience augmented reality (AR) or virtual reality (VR) applications that use image</a:t>
            </a:r>
            <a:r>
              <a:rPr lang="en-US" sz="2000" spc="-1" dirty="0">
                <a:solidFill>
                  <a:srgbClr val="ECECEC"/>
                </a:solidFill>
                <a:latin typeface="Times New Roman"/>
                <a:ea typeface="+mn-lt"/>
                <a:cs typeface="+mn-lt"/>
              </a:rPr>
              <a:t> r</a:t>
            </a:r>
            <a:r>
              <a:rPr lang="en-US" sz="2000" spc="-1" dirty="0">
                <a:latin typeface="Times New Roman"/>
                <a:ea typeface="+mn-lt"/>
                <a:cs typeface="+mn-lt"/>
              </a:rPr>
              <a:t>ecognition for immersive experiences.</a:t>
            </a:r>
            <a:endParaRPr lang="en-US" sz="2000">
              <a:latin typeface="Times New Roman"/>
            </a:endParaRPr>
          </a:p>
          <a:p>
            <a:endParaRPr lang="en-US" sz="2000" b="0" strike="noStrike" spc="-1" dirty="0">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78"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sp>
        <p:nvSpPr>
          <p:cNvPr id="179" name="PlaceHolder 1"/>
          <p:cNvSpPr>
            <a:spLocks noGrp="1"/>
          </p:cNvSpPr>
          <p:nvPr>
            <p:ph type="title"/>
          </p:nvPr>
        </p:nvSpPr>
        <p:spPr>
          <a:xfrm>
            <a:off x="540000" y="-370440"/>
            <a:ext cx="11471400" cy="1630440"/>
          </a:xfrm>
          <a:prstGeom prst="rect">
            <a:avLst/>
          </a:prstGeom>
          <a:noFill/>
          <a:ln w="0">
            <a:noFill/>
          </a:ln>
        </p:spPr>
        <p:txBody>
          <a:bodyPr lIns="0" tIns="485640" rIns="0" bIns="0" anchor="t">
            <a:noAutofit/>
          </a:bodyPr>
          <a:lstStyle/>
          <a:p>
            <a:pPr marL="12065">
              <a:lnSpc>
                <a:spcPct val="100000"/>
              </a:lnSpc>
              <a:spcBef>
                <a:spcPts val="105"/>
              </a:spcBef>
              <a:buNone/>
            </a:pPr>
            <a:r>
              <a:rPr lang="en-IN" sz="3600" b="1" strike="noStrike" spc="-1" dirty="0">
                <a:solidFill>
                  <a:srgbClr val="000000"/>
                </a:solidFill>
                <a:latin typeface="Times New Roman"/>
              </a:rPr>
              <a:t>YOUR</a:t>
            </a:r>
            <a:r>
              <a:rPr lang="en-IN" sz="3600" b="1" strike="noStrike" spc="-97" dirty="0">
                <a:solidFill>
                  <a:srgbClr val="000000"/>
                </a:solidFill>
                <a:latin typeface="Times New Roman"/>
              </a:rPr>
              <a:t> </a:t>
            </a:r>
            <a:r>
              <a:rPr lang="en-IN" sz="3600" b="1" strike="noStrike" spc="-12" dirty="0">
                <a:solidFill>
                  <a:srgbClr val="000000"/>
                </a:solidFill>
                <a:latin typeface="Times New Roman"/>
              </a:rPr>
              <a:t>SOLUTION</a:t>
            </a:r>
            <a:r>
              <a:rPr lang="en-IN" sz="3600" b="1" strike="noStrike" spc="-347" dirty="0">
                <a:solidFill>
                  <a:srgbClr val="000000"/>
                </a:solidFill>
                <a:latin typeface="Times New Roman"/>
              </a:rPr>
              <a:t> </a:t>
            </a:r>
            <a:r>
              <a:rPr lang="en-IN" sz="3600" b="1" strike="noStrike" spc="-1" dirty="0">
                <a:solidFill>
                  <a:srgbClr val="000000"/>
                </a:solidFill>
                <a:latin typeface="Times New Roman"/>
              </a:rPr>
              <a:t>AND</a:t>
            </a:r>
            <a:r>
              <a:rPr lang="en-IN" sz="3600" b="1" strike="noStrike" spc="-21" dirty="0">
                <a:solidFill>
                  <a:srgbClr val="000000"/>
                </a:solidFill>
                <a:latin typeface="Times New Roman"/>
              </a:rPr>
              <a:t> </a:t>
            </a:r>
            <a:r>
              <a:rPr lang="en-IN" sz="3600" b="1" strike="noStrike" spc="-1" dirty="0">
                <a:solidFill>
                  <a:srgbClr val="000000"/>
                </a:solidFill>
                <a:latin typeface="Times New Roman"/>
              </a:rPr>
              <a:t>ITS </a:t>
            </a:r>
            <a:r>
              <a:rPr lang="en-IN" sz="3600" b="1" strike="noStrike" spc="-21" dirty="0">
                <a:solidFill>
                  <a:srgbClr val="000000"/>
                </a:solidFill>
                <a:latin typeface="Times New Roman"/>
              </a:rPr>
              <a:t>VALUE</a:t>
            </a:r>
            <a:r>
              <a:rPr lang="en-IN" sz="3600" b="1" strike="noStrike" spc="-120" dirty="0">
                <a:solidFill>
                  <a:srgbClr val="000000"/>
                </a:solidFill>
                <a:latin typeface="Times New Roman"/>
              </a:rPr>
              <a:t> </a:t>
            </a:r>
            <a:r>
              <a:rPr lang="en-IN" sz="3600" b="1" strike="noStrike" spc="-12" dirty="0">
                <a:solidFill>
                  <a:srgbClr val="000000"/>
                </a:solidFill>
                <a:latin typeface="Times New Roman"/>
              </a:rPr>
              <a:t>PROPOSITION</a:t>
            </a:r>
            <a:endParaRPr lang="en-IN" sz="3600" b="0" strike="noStrike" spc="-1" dirty="0">
              <a:latin typeface="Times New Roman"/>
            </a:endParaRPr>
          </a:p>
        </p:txBody>
      </p:sp>
      <p:pic>
        <p:nvPicPr>
          <p:cNvPr id="180" name="object 7"/>
          <p:cNvPicPr/>
          <p:nvPr/>
        </p:nvPicPr>
        <p:blipFill>
          <a:blip r:embed="rId2"/>
          <a:stretch/>
        </p:blipFill>
        <p:spPr>
          <a:xfrm>
            <a:off x="676440" y="6467400"/>
            <a:ext cx="2142360" cy="199440"/>
          </a:xfrm>
          <a:prstGeom prst="rect">
            <a:avLst/>
          </a:prstGeom>
          <a:ln w="0">
            <a:noFill/>
          </a:ln>
        </p:spPr>
      </p:pic>
      <p:sp>
        <p:nvSpPr>
          <p:cNvPr id="182" name="Rectangle 3"/>
          <p:cNvSpPr/>
          <p:nvPr/>
        </p:nvSpPr>
        <p:spPr>
          <a:xfrm>
            <a:off x="349246" y="812222"/>
            <a:ext cx="11653245" cy="6478939"/>
          </a:xfrm>
          <a:prstGeom prst="rect">
            <a:avLst/>
          </a:prstGeom>
          <a:noFill/>
          <a:ln w="0">
            <a:noFill/>
          </a:ln>
        </p:spPr>
        <p:style>
          <a:lnRef idx="0">
            <a:scrgbClr r="0" g="0" b="0"/>
          </a:lnRef>
          <a:fillRef idx="0">
            <a:scrgbClr r="0" g="0" b="0"/>
          </a:fillRef>
          <a:effectRef idx="0">
            <a:scrgbClr r="0" g="0" b="0"/>
          </a:effectRef>
          <a:fontRef idx="minor"/>
        </p:style>
        <p:txBody>
          <a:bodyPr wrap="square" lIns="0" tIns="198360" rIns="0" bIns="0" numCol="1" spcCol="0" anchor="ctr">
            <a:spAutoFit/>
          </a:bodyPr>
          <a:lstStyle/>
          <a:p>
            <a:pPr>
              <a:lnSpc>
                <a:spcPct val="100000"/>
              </a:lnSpc>
              <a:buNone/>
              <a:tabLst>
                <a:tab pos="0" algn="l"/>
              </a:tabLst>
            </a:pPr>
            <a:r>
              <a:rPr lang="en-US" sz="2800" b="1" strike="noStrike" spc="-1" dirty="0">
                <a:latin typeface="Times New Roman"/>
                <a:ea typeface="DejaVu Sans"/>
              </a:rPr>
              <a:t>Solution:</a:t>
            </a:r>
            <a:endParaRPr lang="en-US" sz="2800" b="1" strike="noStrike" spc="-1" dirty="0">
              <a:latin typeface="Times New Roman"/>
            </a:endParaRPr>
          </a:p>
          <a:p>
            <a:pPr>
              <a:tabLst>
                <a:tab pos="0" algn="l"/>
              </a:tabLst>
            </a:pPr>
            <a:r>
              <a:rPr lang="en-US" sz="2400" spc="-1" dirty="0">
                <a:latin typeface="Times New Roman"/>
                <a:ea typeface="+mn-lt"/>
                <a:cs typeface="+mn-lt"/>
              </a:rPr>
              <a:t>My solution as an AI model developed by OpenAI offers a unique value proposition by providing comprehensive and accurate information, guidance, and assistance across various domains. With access to vast amounts of data from textbooks, websites, and educational resources, I offer knowledge and expertise on diverse subjects, including science, technology, history, arts, and more. Users can rely on me for problem-solving, answering questions, generating ideas, and providing recommendations efficiently and conveniently.</a:t>
            </a:r>
          </a:p>
          <a:p>
            <a:pPr>
              <a:tabLst>
                <a:tab pos="0" algn="l"/>
              </a:tabLst>
            </a:pPr>
            <a:r>
              <a:rPr lang="en-US" sz="2400" spc="-1" dirty="0">
                <a:latin typeface="Times New Roman"/>
                <a:ea typeface="+mn-lt"/>
                <a:cs typeface="+mn-lt"/>
              </a:rPr>
              <a:t>My solution's value lies in its efficiency, accuracy, and reliability, providing users with fast access to relevant information without extensive research. I offer accessibility 24/7, making it convenient for users worldwide to seek assistance anytime. Furthermore, I continuously learn and improve, incorporating new data and updates to enhance the quality, relevance, and customization of my responses, ensuring that users receive tailored insights and information to meet their specific needs and preferences.</a:t>
            </a:r>
          </a:p>
          <a:p>
            <a:pPr>
              <a:lnSpc>
                <a:spcPct val="100000"/>
              </a:lnSpc>
              <a:buNone/>
              <a:tabLst>
                <a:tab pos="0" algn="l"/>
              </a:tabLst>
            </a:pPr>
            <a:endParaRPr lang="en-US" sz="2400" b="1" strike="noStrike" spc="-1" dirty="0">
              <a:latin typeface="Times New Roman"/>
            </a:endParaRPr>
          </a:p>
          <a:p>
            <a:pPr>
              <a:lnSpc>
                <a:spcPct val="100000"/>
              </a:lnSpc>
              <a:buNone/>
              <a:tabLst>
                <a:tab pos="0" algn="l"/>
              </a:tabLst>
            </a:pPr>
            <a:endParaRPr lang="en-IN" sz="2400" b="0" strike="noStrike" spc="-1" dirty="0">
              <a:latin typeface="Times New Roman"/>
            </a:endParaRPr>
          </a:p>
          <a:p>
            <a:pPr>
              <a:lnSpc>
                <a:spcPct val="100000"/>
              </a:lnSpc>
              <a:buNone/>
              <a:tabLst>
                <a:tab pos="0" algn="l"/>
              </a:tabLst>
            </a:pPr>
            <a:endParaRPr lang="en-IN" sz="2400" b="0" strike="noStrike" spc="-1" dirty="0">
              <a:latin typeface="Times New Roman"/>
            </a:endParaRPr>
          </a:p>
          <a:p>
            <a:pPr>
              <a:tabLst>
                <a:tab pos="0" algn="l"/>
              </a:tabLst>
            </a:pPr>
            <a:endParaRPr lang="en-IN" sz="2400" spc="-1" dirty="0">
              <a:latin typeface="Times New Roman"/>
            </a:endParaRPr>
          </a:p>
        </p:txBody>
      </p:sp>
      <p:sp>
        <p:nvSpPr>
          <p:cNvPr id="183" name="Rectangle 4"/>
          <p:cNvSpPr/>
          <p:nvPr/>
        </p:nvSpPr>
        <p:spPr>
          <a:xfrm>
            <a:off x="337320" y="-318240"/>
            <a:ext cx="181080" cy="637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nSpc>
                <a:spcPct val="100000"/>
              </a:lnSpc>
              <a:buNone/>
              <a:tabLst>
                <a:tab pos="0" algn="l"/>
              </a:tabLst>
            </a:pPr>
            <a:r>
              <a:rPr sz="1800"/>
              <a:t/>
            </a:r>
            <a:br>
              <a:rPr sz="1800"/>
            </a:br>
            <a:endParaRPr lang="en-IN"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bject 2"/>
          <p:cNvSpPr/>
          <p:nvPr/>
        </p:nvSpPr>
        <p:spPr>
          <a:xfrm>
            <a:off x="752400" y="6486120"/>
            <a:ext cx="177300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6"/>
              </a:lnSpc>
              <a:buNone/>
            </a:pPr>
            <a:r>
              <a:rPr lang="en-IN" sz="1100" b="0" strike="noStrike" spc="-1">
                <a:solidFill>
                  <a:srgbClr val="2D83C3"/>
                </a:solidFill>
                <a:latin typeface="Trebuchet MS"/>
                <a:ea typeface="DejaVu Sans"/>
              </a:rPr>
              <a:t>3/21/2024</a:t>
            </a:r>
            <a:r>
              <a:rPr lang="en-IN" sz="1100" b="0" strike="noStrike" spc="180">
                <a:solidFill>
                  <a:srgbClr val="2D83C3"/>
                </a:solidFill>
                <a:latin typeface="Trebuchet MS"/>
                <a:ea typeface="DejaVu Sans"/>
              </a:rPr>
              <a:t>  </a:t>
            </a:r>
            <a:r>
              <a:rPr lang="en-IN" sz="1100" b="1" strike="noStrike" spc="-1">
                <a:solidFill>
                  <a:srgbClr val="2D83C3"/>
                </a:solidFill>
                <a:latin typeface="Trebuchet MS"/>
                <a:ea typeface="DejaVu Sans"/>
              </a:rPr>
              <a:t>Annual</a:t>
            </a:r>
            <a:r>
              <a:rPr lang="en-IN" sz="1100" b="1" strike="noStrike" spc="-75">
                <a:solidFill>
                  <a:srgbClr val="2D83C3"/>
                </a:solidFill>
                <a:latin typeface="Trebuchet MS"/>
                <a:ea typeface="DejaVu Sans"/>
              </a:rPr>
              <a:t> </a:t>
            </a:r>
            <a:r>
              <a:rPr lang="en-IN" sz="1100" b="1" strike="noStrike" spc="-12">
                <a:solidFill>
                  <a:srgbClr val="2D83C3"/>
                </a:solidFill>
                <a:latin typeface="Trebuchet MS"/>
                <a:ea typeface="DejaVu Sans"/>
              </a:rPr>
              <a:t>Review</a:t>
            </a:r>
            <a:endParaRPr lang="en-IN" sz="1100" b="0" strike="noStrike" spc="-1">
              <a:solidFill>
                <a:srgbClr val="000000"/>
              </a:solidFill>
              <a:latin typeface="Arial"/>
            </a:endParaRPr>
          </a:p>
        </p:txBody>
      </p:sp>
      <p:sp>
        <p:nvSpPr>
          <p:cNvPr id="185"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86" name="object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187"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88" name="object 6"/>
          <p:cNvPicPr/>
          <p:nvPr/>
        </p:nvPicPr>
        <p:blipFill>
          <a:blip r:embed="rId2"/>
          <a:stretch/>
        </p:blipFill>
        <p:spPr>
          <a:xfrm>
            <a:off x="66600" y="3381480"/>
            <a:ext cx="2466360" cy="3418920"/>
          </a:xfrm>
          <a:prstGeom prst="rect">
            <a:avLst/>
          </a:prstGeom>
          <a:ln w="0">
            <a:noFill/>
          </a:ln>
        </p:spPr>
      </p:pic>
      <p:sp>
        <p:nvSpPr>
          <p:cNvPr id="189" name="PlaceHolder 1"/>
          <p:cNvSpPr>
            <a:spLocks noGrp="1"/>
          </p:cNvSpPr>
          <p:nvPr>
            <p:ph type="title"/>
          </p:nvPr>
        </p:nvSpPr>
        <p:spPr>
          <a:xfrm>
            <a:off x="558000" y="385560"/>
            <a:ext cx="9763560" cy="1430640"/>
          </a:xfrm>
          <a:prstGeom prst="rect">
            <a:avLst/>
          </a:prstGeom>
          <a:noFill/>
          <a:ln w="0">
            <a:noFill/>
          </a:ln>
        </p:spPr>
        <p:txBody>
          <a:bodyPr lIns="0" tIns="285840" rIns="0" bIns="0" anchor="t">
            <a:noAutofit/>
          </a:bodyPr>
          <a:lstStyle/>
          <a:p>
            <a:pPr marL="193675">
              <a:lnSpc>
                <a:spcPct val="100000"/>
              </a:lnSpc>
              <a:spcBef>
                <a:spcPts val="130"/>
              </a:spcBef>
              <a:buNone/>
            </a:pPr>
            <a:r>
              <a:rPr lang="en-IN" sz="4250" b="1" strike="noStrike" spc="-1" dirty="0">
                <a:solidFill>
                  <a:srgbClr val="000000"/>
                </a:solidFill>
                <a:latin typeface="Times New Roman"/>
              </a:rPr>
              <a:t>THE</a:t>
            </a:r>
            <a:r>
              <a:rPr lang="en-IN" sz="4250" b="1" strike="noStrike" spc="15" dirty="0">
                <a:solidFill>
                  <a:srgbClr val="000000"/>
                </a:solidFill>
                <a:latin typeface="Times New Roman"/>
              </a:rPr>
              <a:t> </a:t>
            </a:r>
            <a:r>
              <a:rPr lang="en-IN" sz="4250" b="1" strike="noStrike" spc="-1" dirty="0">
                <a:solidFill>
                  <a:srgbClr val="000000"/>
                </a:solidFill>
                <a:latin typeface="Times New Roman"/>
              </a:rPr>
              <a:t>WOW</a:t>
            </a:r>
            <a:r>
              <a:rPr lang="en-IN" sz="4250" b="1" strike="noStrike" spc="86" dirty="0">
                <a:solidFill>
                  <a:srgbClr val="000000"/>
                </a:solidFill>
                <a:latin typeface="Times New Roman"/>
              </a:rPr>
              <a:t> </a:t>
            </a:r>
            <a:r>
              <a:rPr lang="en-IN" sz="4250" b="1" strike="noStrike" spc="-1" dirty="0">
                <a:solidFill>
                  <a:srgbClr val="000000"/>
                </a:solidFill>
                <a:latin typeface="Times New Roman"/>
              </a:rPr>
              <a:t>IN YOUR </a:t>
            </a:r>
            <a:r>
              <a:rPr lang="en-IN" sz="4250" b="1" strike="noStrike" spc="-12" dirty="0">
                <a:solidFill>
                  <a:srgbClr val="000000"/>
                </a:solidFill>
                <a:latin typeface="Times New Roman"/>
              </a:rPr>
              <a:t>SOLUTION</a:t>
            </a:r>
            <a:r>
              <a:rPr lang="en-IN" sz="4250" b="1" spc="-12" dirty="0">
                <a:solidFill>
                  <a:srgbClr val="000000"/>
                </a:solidFill>
                <a:latin typeface="Times New Roman"/>
              </a:rPr>
              <a:t>:</a:t>
            </a:r>
            <a:endParaRPr lang="en-IN" sz="4250" b="0" strike="noStrike" spc="-1" dirty="0">
              <a:latin typeface="Times New Roman"/>
            </a:endParaRPr>
          </a:p>
        </p:txBody>
      </p:sp>
      <p:sp>
        <p:nvSpPr>
          <p:cNvPr id="191" name="TextBox 12"/>
          <p:cNvSpPr/>
          <p:nvPr/>
        </p:nvSpPr>
        <p:spPr>
          <a:xfrm>
            <a:off x="2167472" y="1390528"/>
            <a:ext cx="8943246" cy="378419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IN" sz="2000" strike="noStrike" spc="-1" dirty="0">
              <a:latin typeface="Times New Roman"/>
            </a:endParaRPr>
          </a:p>
          <a:p>
            <a:r>
              <a:rPr lang="en-US" sz="2000" dirty="0">
                <a:latin typeface="Times New Roman"/>
              </a:rPr>
              <a:t/>
            </a:r>
            <a:br>
              <a:rPr lang="en-US" sz="2000" dirty="0">
                <a:latin typeface="Times New Roman"/>
              </a:rPr>
            </a:br>
            <a:r>
              <a:rPr lang="en-IN" sz="2000" spc="-1" dirty="0">
                <a:latin typeface="Times New Roman"/>
                <a:ea typeface="+mn-lt"/>
                <a:cs typeface="+mn-lt"/>
              </a:rPr>
              <a:t>The solutions for image recognition in deep learning involve utilizing techniques like Convolutional Neural Networks (CNNs), transfer learning, and data augmentation. CNNs extract features from images hierarchically, improving accuracy in classification tasks. Transfer learning leverages pre-trained models for specific image recognition tasks, reducing training time and data requirements. Data augmentation generates variations of training data, enhancing model generalization and robustness. Ethical considerations, such as privacy protection and bias mitigation, are addressed through responsible data handling and algorithmic fairness measures. Continuous model evaluation, optimization, and updating ensure high performance and adaptability to evolving image recognition challenges and applications.</a:t>
            </a:r>
            <a:endParaRPr lang="en-IN" sz="2000">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object 3"/>
          <p:cNvSpPr/>
          <p:nvPr/>
        </p:nvSpPr>
        <p:spPr>
          <a:xfrm>
            <a:off x="9353520" y="5362560"/>
            <a:ext cx="456480" cy="45648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sp>
      <p:sp>
        <p:nvSpPr>
          <p:cNvPr id="193" name="object 4"/>
          <p:cNvSpPr/>
          <p:nvPr/>
        </p:nvSpPr>
        <p:spPr>
          <a:xfrm>
            <a:off x="6696000" y="1695600"/>
            <a:ext cx="313560" cy="32328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sp>
      <p:sp>
        <p:nvSpPr>
          <p:cNvPr id="194" name="object 5"/>
          <p:cNvSpPr/>
          <p:nvPr/>
        </p:nvSpPr>
        <p:spPr>
          <a:xfrm>
            <a:off x="9353520" y="5896080"/>
            <a:ext cx="180360" cy="18036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sp>
      <p:pic>
        <p:nvPicPr>
          <p:cNvPr id="195" name="object 6"/>
          <p:cNvPicPr/>
          <p:nvPr/>
        </p:nvPicPr>
        <p:blipFill>
          <a:blip r:embed="rId2"/>
          <a:stretch/>
        </p:blipFill>
        <p:spPr>
          <a:xfrm>
            <a:off x="1666800" y="6467400"/>
            <a:ext cx="75600" cy="177120"/>
          </a:xfrm>
          <a:prstGeom prst="rect">
            <a:avLst/>
          </a:prstGeom>
          <a:ln w="0">
            <a:noFill/>
          </a:ln>
        </p:spPr>
      </p:pic>
      <p:sp>
        <p:nvSpPr>
          <p:cNvPr id="197" name="PlaceHolder 2"/>
          <p:cNvSpPr>
            <a:spLocks noGrp="1"/>
          </p:cNvSpPr>
          <p:nvPr>
            <p:ph type="title"/>
          </p:nvPr>
        </p:nvSpPr>
        <p:spPr>
          <a:xfrm>
            <a:off x="739800" y="291240"/>
            <a:ext cx="4480200" cy="968760"/>
          </a:xfrm>
          <a:prstGeom prst="rect">
            <a:avLst/>
          </a:prstGeom>
          <a:noFill/>
          <a:ln w="0">
            <a:noFill/>
          </a:ln>
        </p:spPr>
        <p:txBody>
          <a:bodyPr lIns="0" tIns="13320" rIns="0" bIns="0" anchor="t">
            <a:noAutofit/>
          </a:bodyPr>
          <a:lstStyle/>
          <a:p>
            <a:pPr marL="12065">
              <a:lnSpc>
                <a:spcPct val="100000"/>
              </a:lnSpc>
              <a:spcBef>
                <a:spcPts val="105"/>
              </a:spcBef>
              <a:buNone/>
            </a:pPr>
            <a:r>
              <a:rPr lang="en-IN" sz="4800" b="1" strike="noStrike" spc="-12" dirty="0">
                <a:solidFill>
                  <a:srgbClr val="000000"/>
                </a:solidFill>
                <a:latin typeface="Times New Roman"/>
              </a:rPr>
              <a:t>MODELLING</a:t>
            </a:r>
            <a:r>
              <a:rPr lang="en-IN" sz="4800" b="1" spc="-12" dirty="0">
                <a:solidFill>
                  <a:srgbClr val="000000"/>
                </a:solidFill>
                <a:latin typeface="Times New Roman"/>
              </a:rPr>
              <a:t>:</a:t>
            </a:r>
            <a:endParaRPr lang="en-IN" sz="4800" b="0" strike="noStrike" spc="-1" dirty="0">
              <a:latin typeface="Times New Roman"/>
            </a:endParaRPr>
          </a:p>
        </p:txBody>
      </p:sp>
      <p:sp>
        <p:nvSpPr>
          <p:cNvPr id="198" name="TextBox 12"/>
          <p:cNvSpPr/>
          <p:nvPr/>
        </p:nvSpPr>
        <p:spPr>
          <a:xfrm>
            <a:off x="380880" y="1358280"/>
            <a:ext cx="11319120" cy="415353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IN" sz="2400" b="0" strike="noStrike" spc="-1" dirty="0">
              <a:latin typeface="Times New Roman"/>
            </a:endParaRPr>
          </a:p>
          <a:p>
            <a:r>
              <a:rPr lang="en-US" sz="2400" spc="-1" dirty="0">
                <a:latin typeface="Times New Roman"/>
                <a:ea typeface="+mn-lt"/>
                <a:cs typeface="+mn-lt"/>
              </a:rPr>
              <a:t>Modelling in the context of image recognition in deep learning involves constructing neural network architectures, such as Convolutional Neural Networks (CNNs), to process and analyze image data. This includes defining the layers, parameters, and activation functions that make up the model. Additionally, modelling encompasses techniques like transfer learning, where pre-trained models are adapted for specific tasks, and data augmentation, which generates variations of training data to improve model generalization. The modelling process also involves hyperparameter tuning, regularization methods, and optimization algorithms to enhance model performance and robustness. Continuous refinement and evaluation of models are essential for achieving high accuracy and reliability in image recognition tasks.</a:t>
            </a:r>
            <a:endParaRPr lang="en-US" sz="2400">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532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DejaVu Sans</vt:lpstr>
      <vt:lpstr>Symbol</vt:lpstr>
      <vt:lpstr>Times New Roman</vt:lpstr>
      <vt:lpstr>Trebuchet MS</vt:lpstr>
      <vt:lpstr>Wingdings</vt:lpstr>
      <vt:lpstr>Office Theme</vt:lpstr>
      <vt:lpstr>Office Theme</vt:lpstr>
      <vt:lpstr>PRAKASH C</vt:lpstr>
      <vt:lpstr>  PROJECT TITLE:        Image Recognition In Deep Learning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Shalu Rakshana</dc:creator>
  <dc:description/>
  <cp:lastModifiedBy>Microsoft account</cp:lastModifiedBy>
  <cp:revision>260</cp:revision>
  <dcterms:created xsi:type="dcterms:W3CDTF">2024-04-03T04:29:00Z</dcterms:created>
  <dcterms:modified xsi:type="dcterms:W3CDTF">2024-04-05T09:28:32Z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2024-03-21T06:00:00Z</vt:filetime>
  </property>
  <property fmtid="{D5CDD505-2E9C-101B-9397-08002B2CF9AE}" pid="3" name="ICV">
    <vt:lpwstr>17487BFBAD964BA18182B57F824A9BAD_13</vt:lpwstr>
  </property>
  <property fmtid="{D5CDD505-2E9C-101B-9397-08002B2CF9AE}" pid="4" name="KSOProductBuildVer">
    <vt:lpwstr>1033-12.2.0.13489</vt:lpwstr>
  </property>
  <property fmtid="{D5CDD505-2E9C-101B-9397-08002B2CF9AE}" pid="5" name="LastSaved">
    <vt:filetime>2024-04-03T06:00:00Z</vt:filetime>
  </property>
  <property fmtid="{D5CDD505-2E9C-101B-9397-08002B2CF9AE}" pid="6" name="PresentationFormat">
    <vt:lpwstr>Widescreen</vt:lpwstr>
  </property>
  <property fmtid="{D5CDD505-2E9C-101B-9397-08002B2CF9AE}" pid="7" name="Slides">
    <vt:i4>10</vt:i4>
  </property>
</Properties>
</file>