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772400" cy="10058400"/>
  <p:notesSz cx="7772400" cy="10058400"/>
  <p:embeddedFontLst>
    <p:embeddedFont>
      <p:font typeface="JJCKUR+Wingdings-Regular"/>
      <p:regular r:id="rId26"/>
    </p:embeddedFont>
    <p:embeddedFont>
      <p:font typeface="SJLWSU+SymbolMT"/>
      <p:regular r:id="rId27"/>
    </p:embeddedFont>
    <p:embeddedFont>
      <p:font typeface="PUONIS+ArialMT"/>
      <p:regular r:id="rId28"/>
    </p:embeddedFont>
    <p:embeddedFont>
      <p:font typeface="JDSNFD+Arial-BoldMT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font" Target="fonts/font1.fntdata" /><Relationship Id="rId27" Type="http://schemas.openxmlformats.org/officeDocument/2006/relationships/font" Target="fonts/font2.fntdata" /><Relationship Id="rId28" Type="http://schemas.openxmlformats.org/officeDocument/2006/relationships/font" Target="fonts/font3.fntdata" /><Relationship Id="rId29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3" y="1214292"/>
            <a:ext cx="720305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S.NO:</a:t>
            </a:r>
            <a:r>
              <a:rPr dirty="0" sz="1400" spc="-21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3" y="1961052"/>
            <a:ext cx="1096053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YEAR:</a:t>
            </a:r>
            <a:r>
              <a:rPr dirty="0" sz="1400" spc="-1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20" b="1">
                <a:solidFill>
                  <a:srgbClr val="365f91"/>
                </a:solidFill>
                <a:latin typeface="Cambria"/>
                <a:cs typeface="Cambria"/>
              </a:rPr>
              <a:t>2021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3" y="2707813"/>
            <a:ext cx="3640638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AUTHOR</a:t>
            </a:r>
            <a:r>
              <a:rPr dirty="0" sz="1400" spc="-52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NAME</a:t>
            </a:r>
            <a:r>
              <a:rPr dirty="0" sz="1400" spc="-23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:</a:t>
            </a:r>
            <a:r>
              <a:rPr dirty="0" sz="1400" spc="571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Humberto</a:t>
            </a:r>
            <a:r>
              <a:rPr dirty="0" sz="1400" spc="-23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M.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Beneduzzi1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643" y="3262507"/>
            <a:ext cx="1471208" cy="823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Eduardo</a:t>
            </a:r>
            <a:r>
              <a:rPr dirty="0" sz="1100" spc="-2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G.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Souza2</a:t>
            </a:r>
          </a:p>
          <a:p>
            <a:pPr marL="0" marR="0">
              <a:lnSpc>
                <a:spcPts val="1100"/>
              </a:lnSpc>
              <a:spcBef>
                <a:spcPts val="1443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Wendel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K.</a:t>
            </a:r>
            <a:r>
              <a:rPr dirty="0" sz="11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O.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Moreira2</a:t>
            </a:r>
          </a:p>
          <a:p>
            <a:pPr marL="0" marR="0">
              <a:lnSpc>
                <a:spcPts val="1100"/>
              </a:lnSpc>
              <a:spcBef>
                <a:spcPts val="1493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Ricardo</a:t>
            </a:r>
            <a:r>
              <a:rPr dirty="0" sz="1100" spc="-3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Sobjak3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31643" y="4231634"/>
            <a:ext cx="1099657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Claudio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L.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Bazzi3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31643" y="4554677"/>
            <a:ext cx="130969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Marlon</a:t>
            </a:r>
            <a:r>
              <a:rPr dirty="0" sz="1100" spc="-4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Rodrigues2*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3" y="5054543"/>
            <a:ext cx="1446489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PROJECT</a:t>
            </a:r>
            <a:r>
              <a:rPr dirty="0" sz="1400" spc="-52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TITLE: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16048" y="5315305"/>
            <a:ext cx="4657567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RECOMMENDATION</a:t>
            </a:r>
            <a:r>
              <a:rPr dirty="0" sz="1100" spc="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r>
              <a:rPr dirty="0" sz="1100" spc="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PRECISION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  <a:r>
              <a:rPr dirty="0" sz="1100" spc="1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1100" spc="2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000000"/>
                </a:solidFill>
                <a:latin typeface="Calibri"/>
                <a:cs typeface="Calibri"/>
              </a:rPr>
              <a:t>AI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3" y="5508345"/>
            <a:ext cx="18971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56508" y="5508345"/>
            <a:ext cx="203141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SYSTEMATIC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ITERATURE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STUDY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703" y="5974023"/>
            <a:ext cx="1116674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ABSTRACT</a:t>
            </a:r>
            <a:r>
              <a:rPr dirty="0" sz="1400" spc="-7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703" y="6234784"/>
            <a:ext cx="169105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</a:t>
            </a:r>
            <a:r>
              <a:rPr dirty="0" sz="11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Increase</a:t>
            </a:r>
            <a:r>
              <a:rPr dirty="0" sz="1100" spc="-4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000000"/>
                </a:solidFill>
                <a:latin typeface="Calibri"/>
                <a:cs typeface="Calibri"/>
              </a:rPr>
              <a:t>yield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703" y="6546311"/>
            <a:ext cx="5644222" cy="569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*Studice</a:t>
            </a:r>
            <a:r>
              <a:rPr dirty="0" sz="1100" spc="-2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analyes</a:t>
            </a:r>
            <a:r>
              <a:rPr dirty="0" sz="1100" spc="-2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3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five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domains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–precision</a:t>
            </a:r>
            <a:r>
              <a:rPr dirty="0" sz="1100" spc="-3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agriculture-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fertilizer,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site</a:t>
            </a:r>
            <a:r>
              <a:rPr dirty="0" sz="1100" spc="-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</a:p>
          <a:p>
            <a:pPr marL="0" marR="0">
              <a:lnSpc>
                <a:spcPts val="1100"/>
              </a:lnSpc>
              <a:spcBef>
                <a:spcPts val="441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application,</a:t>
            </a:r>
            <a:r>
              <a:rPr dirty="0" sz="1100" spc="-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fertilizer,recommendation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recommendation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software,for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site</a:t>
            </a:r>
            <a:r>
              <a:rPr dirty="0" sz="1100" spc="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–specific</a:t>
            </a:r>
          </a:p>
          <a:p>
            <a:pPr marL="0" marR="0">
              <a:lnSpc>
                <a:spcPts val="1100"/>
              </a:lnSpc>
              <a:spcBef>
                <a:spcPts val="491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703" y="7264150"/>
            <a:ext cx="5789810" cy="7122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*Based</a:t>
            </a:r>
            <a:r>
              <a:rPr dirty="0" sz="1100" spc="-3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12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nine</a:t>
            </a:r>
            <a:r>
              <a:rPr dirty="0" sz="11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recommending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dirty="0" sz="1100" spc="-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six</a:t>
            </a:r>
            <a:r>
              <a:rPr dirty="0" sz="1100" spc="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recommendation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K</a:t>
            </a:r>
          </a:p>
          <a:p>
            <a:pPr marL="0" marR="0">
              <a:lnSpc>
                <a:spcPts val="1641"/>
              </a:lnSpc>
              <a:spcBef>
                <a:spcPts val="2566"/>
              </a:spcBef>
              <a:spcAft>
                <a:spcPts val="0"/>
              </a:spcAft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DESIGN</a:t>
            </a:r>
            <a:r>
              <a:rPr dirty="0" sz="1400" spc="-46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METHODOLOGY</a:t>
            </a:r>
            <a:r>
              <a:rPr dirty="0" sz="1400" spc="-7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703" y="8323329"/>
            <a:ext cx="359709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Nitrogen</a:t>
            </a:r>
            <a:r>
              <a:rPr dirty="0" sz="1100" spc="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recommendation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dirty="0" sz="1100" spc="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 spc="29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”</a:t>
            </a:r>
            <a:r>
              <a:rPr dirty="0" sz="1100" spc="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000000"/>
                </a:solidFill>
                <a:latin typeface="Calibri"/>
                <a:cs typeface="Calibri"/>
              </a:rPr>
              <a:t>OPTICAL</a:t>
            </a:r>
            <a:r>
              <a:rPr dirty="0" sz="900" spc="6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00" spc="-10" b="1">
                <a:solidFill>
                  <a:srgbClr val="000000"/>
                </a:solidFill>
                <a:latin typeface="Calibri"/>
                <a:cs typeface="Calibri"/>
              </a:rPr>
              <a:t>SENSORS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4757" y="918399"/>
            <a:ext cx="2872100" cy="8125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1.</a:t>
            </a: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History</a:t>
            </a:r>
            <a:r>
              <a:rPr dirty="0" sz="2600" spc="34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of</a:t>
            </a:r>
            <a:r>
              <a:rPr dirty="0" sz="2600" spc="86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600" spc="-20" b="1">
                <a:solidFill>
                  <a:srgbClr val="622322"/>
                </a:solidFill>
                <a:latin typeface="Cambria"/>
                <a:cs typeface="Cambria"/>
              </a:rPr>
              <a:t>Plant</a:t>
            </a:r>
          </a:p>
          <a:p>
            <a:pPr marL="323215" marR="0">
              <a:lnSpc>
                <a:spcPts val="3048"/>
              </a:lnSpc>
              <a:spcBef>
                <a:spcPts val="51"/>
              </a:spcBef>
              <a:spcAft>
                <a:spcPts val="0"/>
              </a:spcAft>
            </a:pP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Mineral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972" y="1693099"/>
            <a:ext cx="1597347" cy="425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0" b="1">
                <a:solidFill>
                  <a:srgbClr val="622322"/>
                </a:solidFill>
                <a:latin typeface="Cambria"/>
                <a:cs typeface="Cambria"/>
              </a:rPr>
              <a:t>Nutrients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3" y="1955703"/>
            <a:ext cx="6024985" cy="372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complete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normal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growth,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seventeen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(17)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required.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C,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taken</a:t>
            </a:r>
          </a:p>
          <a:p>
            <a:pPr marL="0" marR="0">
              <a:lnSpc>
                <a:spcPts val="1100"/>
              </a:lnSpc>
              <a:spcBef>
                <a:spcPts val="43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air.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3" y="2469064"/>
            <a:ext cx="5809890" cy="571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comparatively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large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quantity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often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complemented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(Nitrogen,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Phosphorus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Potassium).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hand,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secondary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like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Ca,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Mg</a:t>
            </a:r>
          </a:p>
          <a:p>
            <a:pPr marL="0" marR="0">
              <a:lnSpc>
                <a:spcPts val="1100"/>
              </a:lnSpc>
              <a:spcBef>
                <a:spcPts val="49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utilized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large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quantity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sufficiently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supplied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normally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readily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available.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3" y="3071852"/>
            <a:ext cx="5937617" cy="1339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Micronutrients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(trace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elements)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minute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quantity.</a:t>
            </a:r>
            <a:r>
              <a:rPr dirty="0" sz="1100" spc="-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Micronutrients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Zn,</a:t>
            </a:r>
          </a:p>
          <a:p>
            <a:pPr marL="0" marR="0">
              <a:lnSpc>
                <a:spcPts val="1100"/>
              </a:lnSpc>
              <a:spcBef>
                <a:spcPts val="50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Mo,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Mn,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Cu,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[41].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Glimpses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early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history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starting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essential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1100"/>
              </a:lnSpc>
              <a:spcBef>
                <a:spcPts val="442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emerged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literature,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demonstrate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nutrition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experiments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were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carried</a:t>
            </a:r>
          </a:p>
          <a:p>
            <a:pPr marL="0" marR="0">
              <a:lnSpc>
                <a:spcPts val="1100"/>
              </a:lnSpc>
              <a:spcBef>
                <a:spcPts val="44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Greek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Philosopher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Theophrastus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during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287-372</a:t>
            </a:r>
            <a:r>
              <a:rPr dirty="0" sz="11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BC.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scientists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performed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100"/>
              </a:lnSpc>
              <a:spcBef>
                <a:spcPts val="36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long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chain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experiments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familiar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significance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mineral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normal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100"/>
              </a:lnSpc>
              <a:spcBef>
                <a:spcPts val="39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plants.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Hence,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appears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nutrition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possibly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earliest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phases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quantitative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study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physiology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[22].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3" y="4555680"/>
            <a:ext cx="4494343" cy="8125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2.Organic,</a:t>
            </a:r>
            <a:r>
              <a:rPr dirty="0" sz="2600" spc="101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Inorganic,</a:t>
            </a:r>
            <a:r>
              <a:rPr dirty="0" sz="2600" spc="121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and</a:t>
            </a:r>
          </a:p>
          <a:p>
            <a:pPr marL="0" marR="0">
              <a:lnSpc>
                <a:spcPts val="3048"/>
              </a:lnSpc>
              <a:spcBef>
                <a:spcPts val="51"/>
              </a:spcBef>
              <a:spcAft>
                <a:spcPts val="0"/>
              </a:spcAft>
            </a:pPr>
            <a:r>
              <a:rPr dirty="0" sz="2600" spc="-10" b="1">
                <a:solidFill>
                  <a:srgbClr val="622322"/>
                </a:solidFill>
                <a:latin typeface="Cambria"/>
                <a:cs typeface="Cambria"/>
              </a:rPr>
              <a:t>Foliar</a:t>
            </a:r>
            <a:r>
              <a:rPr dirty="0" sz="2600" spc="-140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Fertilizers</a:t>
            </a:r>
            <a:r>
              <a:rPr dirty="0" sz="2600" spc="-17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622322"/>
                </a:solidFill>
                <a:latin typeface="Cambria"/>
                <a:cs typeface="Cambria"/>
              </a:rPr>
              <a:t>Application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3" y="5978201"/>
            <a:ext cx="5928005" cy="1159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[16]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stated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foliar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fertilization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agricultural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practice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increasing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importance.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theory,</a:t>
            </a:r>
          </a:p>
          <a:p>
            <a:pPr marL="0" marR="0">
              <a:lnSpc>
                <a:spcPts val="1100"/>
              </a:lnSpc>
              <a:spcBef>
                <a:spcPts val="44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100" spc="-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sprays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indeed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environmentally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friendly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fertilization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since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49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directly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delivered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limited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amounts,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thereby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helping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reduce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44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environmental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impact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associated</a:t>
            </a:r>
            <a:r>
              <a:rPr dirty="0" sz="110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fertilization.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However,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response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foliar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sprays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often</a:t>
            </a:r>
          </a:p>
          <a:p>
            <a:pPr marL="0" marR="0">
              <a:lnSpc>
                <a:spcPts val="1100"/>
              </a:lnSpc>
              <a:spcBef>
                <a:spcPts val="49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reproducible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existing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lack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knowledge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factors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related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44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penetration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leaf-applied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3" y="7277698"/>
            <a:ext cx="6001858" cy="115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fact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causes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farmers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shift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either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inorganic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fertilizers.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[9]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reported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</a:p>
          <a:p>
            <a:pPr marL="0" marR="0">
              <a:lnSpc>
                <a:spcPts val="1100"/>
              </a:lnSpc>
              <a:spcBef>
                <a:spcPts val="4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increases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cation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exchange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capacity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soil.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Aside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ability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supply</a:t>
            </a:r>
          </a:p>
          <a:p>
            <a:pPr marL="0" marR="0">
              <a:lnSpc>
                <a:spcPts val="1100"/>
              </a:lnSpc>
              <a:spcBef>
                <a:spcPts val="4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nutrients,</a:t>
            </a:r>
            <a:r>
              <a:rPr dirty="0" sz="1100" spc="-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capable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improving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physical,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chemical,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biological</a:t>
            </a:r>
          </a:p>
          <a:p>
            <a:pPr marL="0" marR="0">
              <a:lnSpc>
                <a:spcPts val="1100"/>
              </a:lnSpc>
              <a:spcBef>
                <a:spcPts val="4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properties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could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significantly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plants.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[37]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pointed</a:t>
            </a:r>
          </a:p>
          <a:p>
            <a:pPr marL="0" marR="0">
              <a:lnSpc>
                <a:spcPts val="1100"/>
              </a:lnSpc>
              <a:spcBef>
                <a:spcPts val="4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matter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excellent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source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plant-available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addition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could</a:t>
            </a:r>
          </a:p>
          <a:p>
            <a:pPr marL="0" marR="0">
              <a:lnSpc>
                <a:spcPts val="1100"/>
              </a:lnSpc>
              <a:spcBef>
                <a:spcPts val="4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maintain</a:t>
            </a:r>
            <a:r>
              <a:rPr dirty="0" sz="1100" spc="-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high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microbial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populations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activities.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3" y="8564351"/>
            <a:ext cx="3119190" cy="82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3.Organic</a:t>
            </a:r>
            <a:r>
              <a:rPr dirty="0" sz="2600" spc="82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622322"/>
                </a:solidFill>
                <a:latin typeface="Cambria"/>
                <a:cs typeface="Cambria"/>
              </a:rPr>
              <a:t>Fertilizer</a:t>
            </a:r>
          </a:p>
          <a:p>
            <a:pPr marL="0" marR="0">
              <a:lnSpc>
                <a:spcPts val="3048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600" spc="-10" b="1">
                <a:solidFill>
                  <a:srgbClr val="622322"/>
                </a:solidFill>
                <a:latin typeface="Cambria"/>
                <a:cs typeface="Cambria"/>
              </a:rPr>
              <a:t>Application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3" y="926658"/>
            <a:ext cx="6011510" cy="37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Vermicompost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worm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castings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digested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excretions,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largely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gardeners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landscapers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amendment.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castings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originate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materials,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worms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feed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[42].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3" y="1332804"/>
            <a:ext cx="6034282" cy="952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Once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ingested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</a:t>
            </a:r>
            <a:r>
              <a:rPr dirty="0" sz="1100" spc="-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material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undergoes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enzymatic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digestion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along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100"/>
              </a:lnSpc>
              <a:spcBef>
                <a:spcPts val="50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ultimately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casting.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Vermicompost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contains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nutrients,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research</a:t>
            </a:r>
          </a:p>
          <a:p>
            <a:pPr marL="0" marR="0">
              <a:lnSpc>
                <a:spcPts val="1100"/>
              </a:lnSpc>
              <a:spcBef>
                <a:spcPts val="442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castings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enhancing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porosity,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aeration,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moisture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holding</a:t>
            </a:r>
          </a:p>
          <a:p>
            <a:pPr marL="0" marR="0">
              <a:lnSpc>
                <a:spcPts val="1100"/>
              </a:lnSpc>
              <a:spcBef>
                <a:spcPts val="44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capacity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resulting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enhanced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[42],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[6],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[20],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[18].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Aging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vermicompost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been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studied</a:t>
            </a:r>
          </a:p>
          <a:p>
            <a:pPr marL="0" marR="0">
              <a:lnSpc>
                <a:spcPts val="1100"/>
              </a:lnSpc>
              <a:spcBef>
                <a:spcPts val="36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focusing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microbiological</a:t>
            </a:r>
            <a:r>
              <a:rPr dirty="0" sz="1100" spc="-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physical/chemical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changes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60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days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aging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[2],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[21],</a:t>
            </a:r>
            <a:r>
              <a:rPr dirty="0" sz="11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[36].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3" y="2419500"/>
            <a:ext cx="5937010" cy="963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Also,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farm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applied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vermicompost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had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significantly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greater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microbial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biomass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one</a:t>
            </a:r>
          </a:p>
          <a:p>
            <a:pPr marL="0" marR="0">
              <a:lnSpc>
                <a:spcPts val="1100"/>
              </a:lnSpc>
              <a:spcBef>
                <a:spcPts val="44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applied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inorganic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fertilizers.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fact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vermicompost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contains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</a:p>
          <a:p>
            <a:pPr marL="0" marR="0">
              <a:lnSpc>
                <a:spcPts val="1100"/>
              </a:lnSpc>
              <a:spcBef>
                <a:spcPts val="49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[20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]and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[18].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addition,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research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revealed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vermicompost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improves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</a:p>
          <a:p>
            <a:pPr marL="0" marR="0">
              <a:lnSpc>
                <a:spcPts val="1100"/>
              </a:lnSpc>
              <a:spcBef>
                <a:spcPts val="44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resulting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enhanced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[42],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[6].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vermicompost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food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production</a:t>
            </a:r>
          </a:p>
          <a:p>
            <a:pPr marL="0" marR="0">
              <a:lnSpc>
                <a:spcPts val="1100"/>
              </a:lnSpc>
              <a:spcBef>
                <a:spcPts val="49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showed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yield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surprising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increase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production.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4" y="3686269"/>
            <a:ext cx="5203609" cy="67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622322"/>
                </a:solidFill>
                <a:latin typeface="Cambria"/>
                <a:cs typeface="Cambria"/>
              </a:rPr>
              <a:t>TYPES</a:t>
            </a:r>
            <a:r>
              <a:rPr dirty="0" sz="2000" spc="-31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622322"/>
                </a:solidFill>
                <a:latin typeface="Cambria"/>
                <a:cs typeface="Cambria"/>
              </a:rPr>
              <a:t>OF</a:t>
            </a:r>
            <a:r>
              <a:rPr dirty="0" sz="2000" spc="-41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622322"/>
                </a:solidFill>
                <a:latin typeface="Cambria"/>
                <a:cs typeface="Cambria"/>
              </a:rPr>
              <a:t>FERTILIZERS</a:t>
            </a:r>
            <a:r>
              <a:rPr dirty="0" sz="2000" spc="-122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622322"/>
                </a:solidFill>
                <a:latin typeface="Cambria"/>
                <a:cs typeface="Cambria"/>
              </a:rPr>
              <a:t>USED</a:t>
            </a:r>
            <a:r>
              <a:rPr dirty="0" sz="2000" spc="-36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622322"/>
                </a:solidFill>
                <a:latin typeface="Cambria"/>
                <a:cs typeface="Cambria"/>
              </a:rPr>
              <a:t>HERE</a:t>
            </a:r>
            <a:r>
              <a:rPr dirty="0" sz="2000" spc="-31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622322"/>
                </a:solidFill>
                <a:latin typeface="Cambria"/>
                <a:cs typeface="Cambria"/>
              </a:rPr>
              <a:t>AND</a:t>
            </a:r>
            <a:r>
              <a:rPr dirty="0" sz="2000" b="1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622322"/>
                </a:solidFill>
                <a:latin typeface="Cambria"/>
                <a:cs typeface="Cambria"/>
              </a:rPr>
              <a:t>ITS</a:t>
            </a:r>
          </a:p>
          <a:p>
            <a:pPr marL="0" marR="0">
              <a:lnSpc>
                <a:spcPts val="2344"/>
              </a:lnSpc>
              <a:spcBef>
                <a:spcPts val="355"/>
              </a:spcBef>
              <a:spcAft>
                <a:spcPts val="0"/>
              </a:spcAft>
            </a:pPr>
            <a:r>
              <a:rPr dirty="0" sz="2000" spc="-10" b="1">
                <a:solidFill>
                  <a:srgbClr val="622322"/>
                </a:solidFill>
                <a:latin typeface="Cambria"/>
                <a:cs typeface="Cambria"/>
              </a:rPr>
              <a:t>APPICATIONS: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9433" y="4528908"/>
            <a:ext cx="1869236" cy="448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 spc="183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4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Calibri"/>
                <a:cs typeface="Calibri"/>
              </a:rPr>
              <a:t>improvessoil</a:t>
            </a:r>
            <a:r>
              <a:rPr dirty="0" sz="14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Calibri"/>
                <a:cs typeface="Calibri"/>
              </a:rPr>
              <a:t>fertility</a:t>
            </a:r>
          </a:p>
          <a:p>
            <a:pPr marL="0" marR="0">
              <a:lnSpc>
                <a:spcPts val="1450"/>
              </a:lnSpc>
              <a:spcBef>
                <a:spcPts val="330"/>
              </a:spcBef>
              <a:spcAft>
                <a:spcPts val="0"/>
              </a:spcAft>
            </a:pPr>
            <a:r>
              <a:rPr dirty="0" sz="1450" spc="183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14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polutins</a:t>
            </a:r>
            <a:r>
              <a:rPr dirty="0" sz="1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400" spc="-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0654" y="4980368"/>
            <a:ext cx="2567515" cy="22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177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400" spc="-10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  <a:r>
              <a:rPr dirty="0" sz="1400" spc="-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rganic</a:t>
            </a:r>
            <a:r>
              <a:rPr dirty="0" sz="1400" spc="-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Calibri"/>
                <a:cs typeface="Calibri"/>
              </a:rPr>
              <a:t>matter</a:t>
            </a:r>
            <a:r>
              <a:rPr dirty="0" sz="1400" spc="-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7305" y="5007279"/>
            <a:ext cx="974526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0RGANICFERTILIZER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30653" y="5751536"/>
            <a:ext cx="4198954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 spc="177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4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contains</a:t>
            </a:r>
            <a:r>
              <a:rPr dirty="0" sz="1400" spc="2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neceesary</a:t>
            </a:r>
            <a:r>
              <a:rPr dirty="0" sz="14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4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thatare</a:t>
            </a:r>
            <a:r>
              <a:rPr dirty="0" sz="14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ready</a:t>
            </a:r>
            <a:r>
              <a:rPr dirty="0" sz="14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000000"/>
                </a:solidFill>
                <a:latin typeface="Calibri"/>
                <a:cs typeface="Calibri"/>
              </a:rPr>
              <a:t>use</a:t>
            </a:r>
          </a:p>
          <a:p>
            <a:pPr marL="0" marR="0">
              <a:lnSpc>
                <a:spcPts val="1450"/>
              </a:lnSpc>
              <a:spcBef>
                <a:spcPts val="329"/>
              </a:spcBef>
              <a:spcAft>
                <a:spcPts val="0"/>
              </a:spcAft>
            </a:pPr>
            <a:r>
              <a:rPr dirty="0" sz="1450" spc="177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good</a:t>
            </a:r>
            <a:r>
              <a:rPr dirty="0" sz="1400" spc="-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400" spc="-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rapid</a:t>
            </a:r>
            <a:r>
              <a:rPr dirty="0" sz="1400" spc="-6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  <a:r>
              <a:rPr dirty="0" sz="1400" spc="-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400" spc="-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Calibri"/>
                <a:cs typeface="Calibri"/>
              </a:rPr>
              <a:t>plants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8880" y="5922201"/>
            <a:ext cx="63425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INORGANIC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6025" y="6077648"/>
            <a:ext cx="599628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FERTILIZER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0654" y="6637488"/>
            <a:ext cx="2601049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 spc="177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4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feeds</a:t>
            </a:r>
            <a:r>
              <a:rPr dirty="0" sz="1400" spc="-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plants</a:t>
            </a:r>
            <a:r>
              <a:rPr dirty="0" sz="14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400" spc="-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Calibri"/>
                <a:cs typeface="Calibri"/>
              </a:rPr>
              <a:t>efficiently</a:t>
            </a:r>
          </a:p>
          <a:p>
            <a:pPr marL="0" marR="0">
              <a:lnSpc>
                <a:spcPts val="1450"/>
              </a:lnSpc>
              <a:spcBef>
                <a:spcPts val="329"/>
              </a:spcBef>
              <a:spcAft>
                <a:spcPts val="0"/>
              </a:spcAft>
            </a:pPr>
            <a:r>
              <a:rPr dirty="0" sz="1450" spc="177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4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eliminates</a:t>
            </a:r>
            <a:r>
              <a:rPr dirty="0" sz="14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commn</a:t>
            </a:r>
            <a:r>
              <a:rPr dirty="0" sz="14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0000"/>
                </a:solidFill>
                <a:latin typeface="Calibri"/>
                <a:cs typeface="Calibri"/>
              </a:rPr>
              <a:t>deficiencies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62786" y="6921691"/>
            <a:ext cx="448617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FOLIAR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6586" y="7077138"/>
            <a:ext cx="599628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FERTILIZER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704" y="8404198"/>
            <a:ext cx="317500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FINDING</a:t>
            </a:r>
            <a:r>
              <a:rPr dirty="0" sz="2000" spc="-21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dirty="0" sz="2000" spc="-68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EVALUATIN: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703" y="8941079"/>
            <a:ext cx="598757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percentage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common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ofconcern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invariably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known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fertilizer.tion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3" y="926658"/>
            <a:ext cx="5891897" cy="37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result,application</a:t>
            </a:r>
            <a:r>
              <a:rPr dirty="0" sz="1100" spc="-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express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quanties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insteat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quantinities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3" y="1449720"/>
            <a:ext cx="4502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tells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fertilizer.it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useful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project.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2573883"/>
            <a:ext cx="183639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ADVANTAGES: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8138" y="3265120"/>
            <a:ext cx="3103510" cy="497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grouth.</a:t>
            </a:r>
          </a:p>
          <a:p>
            <a:pPr marL="0" marR="0">
              <a:lnSpc>
                <a:spcPts val="1100"/>
              </a:lnSpc>
              <a:spcBef>
                <a:spcPts val="14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It’s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easiy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available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market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9888" y="3905199"/>
            <a:ext cx="207074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Haily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needed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large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prodection.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3" y="4386934"/>
            <a:ext cx="2104156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DISADVANTAGE: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16380" y="5402654"/>
            <a:ext cx="2465258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Over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fertilization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damage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plants.</a:t>
            </a:r>
          </a:p>
          <a:p>
            <a:pPr marL="0" marR="0">
              <a:lnSpc>
                <a:spcPts val="1100"/>
              </a:lnSpc>
              <a:spcBef>
                <a:spcPts val="14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It’s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toxic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harm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humens.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84630" y="6042735"/>
            <a:ext cx="2132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Longterm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redues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qualities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3" y="6523837"/>
            <a:ext cx="912291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S.NO:4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703" y="7689443"/>
            <a:ext cx="145911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YEAR:2021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3" y="906626"/>
            <a:ext cx="4941227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AUTHOR</a:t>
            </a:r>
            <a:r>
              <a:rPr dirty="0" sz="2000" spc="-117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NAME:</a:t>
            </a:r>
            <a:r>
              <a:rPr dirty="0" sz="2000" spc="-162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Dr.P.Pandi</a:t>
            </a:r>
            <a:r>
              <a:rPr dirty="0" sz="1400" spc="-28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Selvi</a:t>
            </a:r>
            <a:r>
              <a:rPr dirty="0" sz="1400" spc="-47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[1]</a:t>
            </a:r>
            <a:r>
              <a:rPr dirty="0" sz="1400" spc="-11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,</a:t>
            </a:r>
            <a:r>
              <a:rPr dirty="0" sz="1400" spc="-20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spc="11" b="1">
                <a:solidFill>
                  <a:srgbClr val="974705"/>
                </a:solidFill>
                <a:latin typeface="Cambria"/>
                <a:cs typeface="Cambria"/>
              </a:rPr>
              <a:t>P.Poornima</a:t>
            </a:r>
            <a:r>
              <a:rPr dirty="0" sz="1400" spc="-23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spc="-25" b="1">
                <a:solidFill>
                  <a:srgbClr val="974705"/>
                </a:solidFill>
                <a:latin typeface="Cambria"/>
                <a:cs typeface="Cambria"/>
              </a:rPr>
              <a:t>[2]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4" y="2066645"/>
            <a:ext cx="6019373" cy="580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PROJECT</a:t>
            </a:r>
            <a:r>
              <a:rPr dirty="0" sz="2000" spc="-133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TITLE:</a:t>
            </a:r>
            <a:r>
              <a:rPr dirty="0" sz="2000" spc="-137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Soil</a:t>
            </a:r>
            <a:r>
              <a:rPr dirty="0" sz="1400" spc="-14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Based</a:t>
            </a:r>
            <a:r>
              <a:rPr dirty="0" sz="1400" spc="-30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Fertilizer</a:t>
            </a:r>
            <a:r>
              <a:rPr dirty="0" sz="1400" spc="-87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Recommendation</a:t>
            </a:r>
            <a:r>
              <a:rPr dirty="0" sz="1400" spc="-46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System</a:t>
            </a:r>
            <a:r>
              <a:rPr dirty="0" sz="1400" spc="-105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spc="-25" b="1">
                <a:solidFill>
                  <a:srgbClr val="974705"/>
                </a:solidFill>
                <a:latin typeface="Cambria"/>
                <a:cs typeface="Cambria"/>
              </a:rPr>
              <a:t>for</a:t>
            </a:r>
          </a:p>
          <a:p>
            <a:pPr marL="0" marR="0">
              <a:lnSpc>
                <a:spcPts val="1641"/>
              </a:lnSpc>
              <a:spcBef>
                <a:spcPts val="337"/>
              </a:spcBef>
              <a:spcAft>
                <a:spcPts val="0"/>
              </a:spcAft>
            </a:pP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Crop</a:t>
            </a:r>
            <a:r>
              <a:rPr dirty="0" sz="1400" spc="-38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Disease</a:t>
            </a:r>
            <a:r>
              <a:rPr dirty="0" sz="1400" spc="-41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74705"/>
                </a:solidFill>
                <a:latin typeface="Cambria"/>
                <a:cs typeface="Cambria"/>
              </a:rPr>
              <a:t>Prediction</a:t>
            </a:r>
            <a:r>
              <a:rPr dirty="0" sz="1400" spc="-38" b="1">
                <a:solidFill>
                  <a:srgbClr val="974705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974705"/>
                </a:solidFill>
                <a:latin typeface="Cambria"/>
                <a:cs typeface="Cambria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3156688"/>
            <a:ext cx="1326405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ABSRACT: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4" y="3516712"/>
            <a:ext cx="5994689" cy="27276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8344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aspect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economic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country.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heart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life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Indians.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days,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field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going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down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natural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calamities.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overcome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problem,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issues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field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addressed.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type,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recommendation,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diseases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leaves.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considered.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organized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way,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analyze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leaves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finally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recommend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appropriate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farmers,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great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them.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disease,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especially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leaves,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major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factors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reduce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yield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quantity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food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crops.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Finding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role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preserve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agriculture.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Smart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Comprehensive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helps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farmer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yield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time.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benefits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follows: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Yield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time,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Balancing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production,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disease,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Economic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growth,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planning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reduce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scarcity.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Hence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Detect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recognize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diseases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recommend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necessary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symptoms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identifying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earliest.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authors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implemented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new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Recommendation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prediction.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3" y="7614767"/>
            <a:ext cx="280216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DESIGNMETHODOLGY: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3248" y="8268380"/>
            <a:ext cx="1334231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" b="1">
                <a:solidFill>
                  <a:srgbClr val="0d0d0d"/>
                </a:solidFill>
                <a:latin typeface="Cambria"/>
                <a:cs typeface="Cambria"/>
              </a:rPr>
              <a:t>INTRDUCTION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3" y="933018"/>
            <a:ext cx="2830147" cy="466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India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agricultural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country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depends</a:t>
            </a:r>
          </a:p>
          <a:p>
            <a:pPr marL="0" marR="0">
              <a:lnSpc>
                <a:spcPts val="1100"/>
              </a:lnSpc>
              <a:spcBef>
                <a:spcPts val="117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agricultural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products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wellbeing.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3" y="1545212"/>
            <a:ext cx="3092955" cy="37331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promotes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economic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country.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recently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</a:p>
          <a:p>
            <a:pPr marL="0" marR="0">
              <a:lnSpc>
                <a:spcPts val="110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problems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been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faced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farmers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certain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natural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calamities.</a:t>
            </a:r>
            <a:r>
              <a:rPr dirty="0" sz="1100" spc="-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Apart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major</a:t>
            </a:r>
          </a:p>
          <a:p>
            <a:pPr marL="0" marR="0">
              <a:lnSpc>
                <a:spcPts val="110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calamities,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were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lack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sufficient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knowledge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present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soil.</a:t>
            </a:r>
          </a:p>
          <a:p>
            <a:pPr marL="0" marR="0">
              <a:lnSpc>
                <a:spcPts val="110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characteristics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accordingly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nutritive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value.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type,</a:t>
            </a:r>
          </a:p>
          <a:p>
            <a:pPr marL="0" marR="0">
              <a:lnSpc>
                <a:spcPts val="110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climatic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condition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play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major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role.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Certain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varieties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cultivated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climatic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condition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</a:p>
          <a:p>
            <a:pPr marL="0" marR="0">
              <a:lnSpc>
                <a:spcPts val="110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locality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accordingly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3" y="5423730"/>
            <a:ext cx="3091297" cy="501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preferred.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certain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affects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cultivation.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climatic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3" y="6070150"/>
            <a:ext cx="2882632" cy="501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condition</a:t>
            </a:r>
            <a:r>
              <a:rPr dirty="0" sz="1100" spc="-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cultivation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crop,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gives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better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yield.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3" y="6764185"/>
            <a:ext cx="2840035" cy="654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600" spc="-4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600" spc="-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MAJOR</a:t>
            </a:r>
            <a:r>
              <a:rPr dirty="0" sz="16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FOUR</a:t>
            </a:r>
            <a:r>
              <a:rPr dirty="0" sz="1600" spc="-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00000"/>
                </a:solidFill>
                <a:latin typeface="Calibri"/>
                <a:cs typeface="Calibri"/>
              </a:rPr>
              <a:t>STEPS:</a:t>
            </a:r>
          </a:p>
          <a:p>
            <a:pPr marL="0" marR="0">
              <a:lnSpc>
                <a:spcPts val="1600"/>
              </a:lnSpc>
              <a:spcBef>
                <a:spcPts val="170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-17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7" b="1">
                <a:solidFill>
                  <a:srgbClr val="000000"/>
                </a:solidFill>
                <a:latin typeface="Calibri"/>
                <a:cs typeface="Calibri"/>
              </a:rPr>
              <a:t>IS,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3" y="7580211"/>
            <a:ext cx="2289238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933634"/>
                </a:solidFill>
                <a:latin typeface="Calibri"/>
                <a:cs typeface="Calibri"/>
              </a:rPr>
              <a:t>STEP1:IMPORTING</a:t>
            </a:r>
            <a:r>
              <a:rPr dirty="0" sz="1400" spc="-62" b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933634"/>
                </a:solidFill>
                <a:latin typeface="Calibri"/>
                <a:cs typeface="Calibri"/>
              </a:rPr>
              <a:t>THE</a:t>
            </a:r>
            <a:r>
              <a:rPr dirty="0" sz="1400" spc="-38" b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933634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3" y="8273617"/>
            <a:ext cx="53891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linked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steps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predicting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content,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soil,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3" y="8585668"/>
            <a:ext cx="6003497" cy="3742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finance/billing,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workflow,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etc.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Hence,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before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recording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data,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regarding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</a:p>
          <a:p>
            <a:pPr marL="0" marR="0">
              <a:lnSpc>
                <a:spcPts val="1100"/>
              </a:lnSpc>
              <a:spcBef>
                <a:spcPts val="447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must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3" y="933019"/>
            <a:ext cx="4624258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recorded.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personal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details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land.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3" y="1579195"/>
            <a:ext cx="56399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ADMIN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4712" y="2181173"/>
            <a:ext cx="56399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ADMIN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51910" y="2219273"/>
            <a:ext cx="51713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3" y="2871545"/>
            <a:ext cx="1809625" cy="501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USERNAME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PASSWRD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0" marR="0">
              <a:lnSpc>
                <a:spcPts val="1100"/>
              </a:lnSpc>
              <a:spcBef>
                <a:spcPts val="1447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VALID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57392" y="3195015"/>
            <a:ext cx="61754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94075" y="3338144"/>
            <a:ext cx="1784687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DEALER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90460" y="3350462"/>
            <a:ext cx="75731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43092" y="4488000"/>
            <a:ext cx="61754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11797" y="4606873"/>
            <a:ext cx="75731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83279" y="4630368"/>
            <a:ext cx="184120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FORMER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57392" y="5780606"/>
            <a:ext cx="69339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APPROVE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56305" y="5897122"/>
            <a:ext cx="1740537" cy="50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LEAF</a:t>
            </a:r>
          </a:p>
          <a:p>
            <a:pPr marL="363219" marR="0">
              <a:lnSpc>
                <a:spcPts val="1100"/>
              </a:lnSpc>
              <a:spcBef>
                <a:spcPts val="14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15785" y="6140270"/>
            <a:ext cx="75731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703320" y="7578039"/>
            <a:ext cx="132188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11797" y="7648777"/>
            <a:ext cx="75731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703" y="7728533"/>
            <a:ext cx="1752776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c0504d"/>
                </a:solidFill>
                <a:latin typeface="Calibri"/>
                <a:cs typeface="Calibri"/>
              </a:rPr>
              <a:t>Step</a:t>
            </a:r>
            <a:r>
              <a:rPr dirty="0" sz="1600" spc="-4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504d"/>
                </a:solidFill>
                <a:latin typeface="Calibri"/>
                <a:cs typeface="Calibri"/>
              </a:rPr>
              <a:t>2:</a:t>
            </a:r>
            <a:r>
              <a:rPr dirty="0" sz="1600" spc="-33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504d"/>
                </a:solidFill>
                <a:latin typeface="Calibri"/>
                <a:cs typeface="Calibri"/>
              </a:rPr>
              <a:t>Soil</a:t>
            </a:r>
            <a:r>
              <a:rPr dirty="0" sz="1600" spc="-27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c0504d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704" y="8132558"/>
            <a:ext cx="5894695" cy="526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2789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6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16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  <a:r>
              <a:rPr dirty="0" sz="16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6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analyzed</a:t>
            </a:r>
            <a:r>
              <a:rPr dirty="0" sz="1600" spc="-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step.</a:t>
            </a:r>
            <a:r>
              <a:rPr dirty="0" sz="1600" spc="-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nature</a:t>
            </a:r>
            <a:r>
              <a:rPr dirty="0" sz="1600" spc="-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600"/>
              </a:lnSpc>
              <a:spcBef>
                <a:spcPts val="644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soil,</a:t>
            </a:r>
            <a:r>
              <a:rPr dirty="0" sz="16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6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present</a:t>
            </a:r>
            <a:r>
              <a:rPr dirty="0" sz="1600" spc="-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it,</a:t>
            </a:r>
            <a:r>
              <a:rPr dirty="0" sz="16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6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4" y="933691"/>
            <a:ext cx="4984422" cy="526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analyzed.</a:t>
            </a:r>
            <a:r>
              <a:rPr dirty="0" sz="1600" spc="-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6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analysis,</a:t>
            </a:r>
            <a:r>
              <a:rPr dirty="0" sz="160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600" spc="-1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6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predicted</a:t>
            </a:r>
          </a:p>
          <a:p>
            <a:pPr marL="0" marR="0">
              <a:lnSpc>
                <a:spcPts val="1600"/>
              </a:lnSpc>
              <a:spcBef>
                <a:spcPts val="644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accordingly.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4" y="1636745"/>
            <a:ext cx="832742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FRMERS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4989" y="1636745"/>
            <a:ext cx="121721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CHECKINPUT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6436" y="2514930"/>
            <a:ext cx="64844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FORMER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50247" y="2572969"/>
            <a:ext cx="51713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25414" y="3290011"/>
            <a:ext cx="598884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30979" y="3685418"/>
            <a:ext cx="1376477" cy="50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MANUFACTURE</a:t>
            </a:r>
          </a:p>
          <a:p>
            <a:pPr marL="469900" marR="0">
              <a:lnSpc>
                <a:spcPts val="1100"/>
              </a:lnSpc>
              <a:spcBef>
                <a:spcPts val="1443"/>
              </a:spcBef>
              <a:spcAft>
                <a:spcPts val="0"/>
              </a:spcAft>
            </a:pP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48655" y="3962349"/>
            <a:ext cx="69612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29502" y="4771464"/>
            <a:ext cx="75731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8575" y="4938979"/>
            <a:ext cx="598884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56074" y="5277997"/>
            <a:ext cx="1234217" cy="50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VIEW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PURCHASING</a:t>
            </a:r>
          </a:p>
          <a:p>
            <a:pPr marL="370840" marR="0">
              <a:lnSpc>
                <a:spcPts val="1100"/>
              </a:lnSpc>
              <a:spcBef>
                <a:spcPts val="1443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PLACE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703" y="6584746"/>
            <a:ext cx="256225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00000"/>
                </a:solidFill>
                <a:latin typeface="Calibri"/>
                <a:cs typeface="Calibri"/>
              </a:rPr>
              <a:t>Step</a:t>
            </a:r>
            <a:r>
              <a:rPr dirty="0" sz="14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c00000"/>
                </a:solidFill>
                <a:latin typeface="Calibri"/>
                <a:cs typeface="Calibri"/>
              </a:rPr>
              <a:t>3:</a:t>
            </a:r>
            <a:r>
              <a:rPr dirty="0" sz="1400" spc="-28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c00000"/>
                </a:solidFill>
                <a:latin typeface="Calibri"/>
                <a:cs typeface="Calibri"/>
              </a:rPr>
              <a:t>Leaf</a:t>
            </a:r>
            <a:r>
              <a:rPr dirty="0" sz="14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c00000"/>
                </a:solidFill>
                <a:latin typeface="Calibri"/>
                <a:cs typeface="Calibri"/>
              </a:rPr>
              <a:t>Disease</a:t>
            </a:r>
            <a:r>
              <a:rPr dirty="0" sz="140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c00000"/>
                </a:solidFill>
                <a:latin typeface="Calibri"/>
                <a:cs typeface="Calibri"/>
              </a:rPr>
              <a:t>Identification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703" y="6953341"/>
            <a:ext cx="5978958" cy="3744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step,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present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corresponding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analyzed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recorded.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703" y="7480594"/>
            <a:ext cx="589116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c00000"/>
                </a:solidFill>
                <a:latin typeface="Calibri"/>
                <a:cs typeface="Calibri"/>
              </a:rPr>
              <a:t>Step</a:t>
            </a:r>
            <a:r>
              <a:rPr dirty="0" sz="1600" spc="-56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0000"/>
                </a:solidFill>
                <a:latin typeface="Calibri"/>
                <a:cs typeface="Calibri"/>
              </a:rPr>
              <a:t>4:</a:t>
            </a:r>
            <a:r>
              <a:rPr dirty="0" sz="1600" spc="-47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0000"/>
                </a:solidFill>
                <a:latin typeface="Calibri"/>
                <a:cs typeface="Calibri"/>
              </a:rPr>
              <a:t>Prediction</a:t>
            </a:r>
            <a:r>
              <a:rPr dirty="0" sz="1600" spc="-6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1600" spc="-43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1600" spc="-38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0000"/>
                </a:solidFill>
                <a:latin typeface="Calibri"/>
                <a:cs typeface="Calibri"/>
              </a:rPr>
              <a:t>fertilizer</a:t>
            </a:r>
            <a:r>
              <a:rPr dirty="0" sz="1600" spc="-1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0000"/>
                </a:solidFill>
                <a:latin typeface="Calibri"/>
                <a:cs typeface="Calibri"/>
              </a:rPr>
              <a:t>through</a:t>
            </a:r>
            <a:r>
              <a:rPr dirty="0" sz="1600" spc="-68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0000"/>
                </a:solidFill>
                <a:latin typeface="Calibri"/>
                <a:cs typeface="Calibri"/>
              </a:rPr>
              <a:t>comparing</a:t>
            </a:r>
            <a:r>
              <a:rPr dirty="0" sz="1600" spc="-56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dirty="0" sz="1600" spc="-52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c00000"/>
                </a:solidFill>
                <a:latin typeface="Calibri"/>
                <a:cs typeface="Calibri"/>
              </a:rPr>
              <a:t>classification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703" y="7877723"/>
            <a:ext cx="602471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carry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classification</a:t>
            </a:r>
            <a:r>
              <a:rPr dirty="0" sz="1100" spc="-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process,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compared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703" y="8189904"/>
            <a:ext cx="5966793" cy="3744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stored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Long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Short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Term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algorithm.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Finally,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predicted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703" y="8712967"/>
            <a:ext cx="87680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type.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4" y="906882"/>
            <a:ext cx="2817376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FINDING</a:t>
            </a:r>
            <a:r>
              <a:rPr dirty="0" sz="2000" spc="-31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EVALUATION: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8009" y="1282777"/>
            <a:ext cx="489610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authors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new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approach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system.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1475816"/>
            <a:ext cx="92494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4" y="1787998"/>
            <a:ext cx="5962311" cy="37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analyze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efficiently,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kind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leaf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disease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present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303202"/>
            <a:ext cx="5779416" cy="37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proficient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manner.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approach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flexible,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extended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needs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better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4" y="2817488"/>
            <a:ext cx="5918141" cy="3732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manner.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carried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crops.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work,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</a:p>
          <a:p>
            <a:pPr marL="0" marR="0">
              <a:lnSpc>
                <a:spcPts val="11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be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4" y="3339117"/>
            <a:ext cx="542045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extended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include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diverse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varieties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crops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cultivated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analyze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performance.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4" y="3806502"/>
            <a:ext cx="183639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ADVANTAGES: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05279" y="4169697"/>
            <a:ext cx="219992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behaviour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ofpants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7029" y="4489737"/>
            <a:ext cx="114420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land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use.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67509" y="4809776"/>
            <a:ext cx="178792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Cheap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improving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culture.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704" y="5277161"/>
            <a:ext cx="2234505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DISADVANTAGES: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7029" y="5640356"/>
            <a:ext cx="210489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soilless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over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time.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69414" y="5960396"/>
            <a:ext cx="2286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contribute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sil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pollution.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69414" y="6280436"/>
            <a:ext cx="3277558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cntain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nutrients(nitrogen,potassium)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703" y="7220050"/>
            <a:ext cx="912291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S.NO:5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703" y="8385910"/>
            <a:ext cx="145911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YEAR:2022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3" y="906626"/>
            <a:ext cx="2043284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AUTHOR</a:t>
            </a:r>
            <a:r>
              <a:rPr dirty="0" sz="2000" spc="336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NAME: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2146" y="1599007"/>
            <a:ext cx="292149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Sultana,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J.,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Siddique,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M.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N.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Abdullah,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M.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2397583"/>
            <a:ext cx="2002868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PROJECT</a:t>
            </a:r>
            <a:r>
              <a:rPr dirty="0" sz="2000" spc="-82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TITLE: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3529" y="2760777"/>
            <a:ext cx="403381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recommendation</a:t>
            </a:r>
            <a:r>
              <a:rPr dirty="0" sz="11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Agriculture: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practice,</a:t>
            </a:r>
            <a:r>
              <a:rPr dirty="0" sz="1100" spc="-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practicalities</a:t>
            </a:r>
            <a:r>
              <a:rPr dirty="0" sz="1100" spc="-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3080817"/>
            <a:ext cx="253772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adaptation</a:t>
            </a:r>
            <a:r>
              <a:rPr dirty="0" sz="1100" spc="-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Bangladesh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Netherlands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3" y="3886683"/>
            <a:ext cx="1343149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ABSTART: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63318" y="4262578"/>
            <a:ext cx="544644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maintaining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attainable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yield,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amount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3" y="4551562"/>
            <a:ext cx="5593947" cy="2117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minimize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misuse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resources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possible</a:t>
            </a:r>
            <a:r>
              <a:rPr dirty="0" sz="1100" spc="-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knowing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actual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physical,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chemical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biological</a:t>
            </a:r>
            <a:r>
              <a:rPr dirty="0" sz="1100" spc="-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condition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observation,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investigation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</a:p>
          <a:p>
            <a:pPr marL="0" marR="0">
              <a:lnSpc>
                <a:spcPts val="110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testing.</a:t>
            </a:r>
            <a:r>
              <a:rPr dirty="0" sz="1100" spc="-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imperative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tool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assessing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manure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requirement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sustainable</a:t>
            </a:r>
            <a:r>
              <a:rPr dirty="0" sz="1100" spc="-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production</a:t>
            </a:r>
            <a:r>
              <a:rPr dirty="0" sz="1100" spc="-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sustaining</a:t>
            </a:r>
            <a:r>
              <a:rPr dirty="0" sz="1100" spc="-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fertility.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subsequent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</a:p>
          <a:p>
            <a:pPr marL="0" marR="0">
              <a:lnSpc>
                <a:spcPts val="110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recommendation</a:t>
            </a:r>
            <a:r>
              <a:rPr dirty="0" sz="110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pioneered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farmers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Resource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</a:p>
          <a:p>
            <a:pPr marL="0" marR="0">
              <a:lnSpc>
                <a:spcPts val="1100"/>
              </a:lnSpc>
              <a:spcBef>
                <a:spcPts val="1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Institute</a:t>
            </a:r>
            <a:r>
              <a:rPr dirty="0" sz="1100" spc="-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(SRDI),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Ministry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Agriculture,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Bangladesh.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SRDI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conducting</a:t>
            </a:r>
            <a:r>
              <a:rPr dirty="0" sz="1100" spc="-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sample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110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static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laboratories.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3" y="6992594"/>
            <a:ext cx="3017656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DESIGN</a:t>
            </a: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METHODOLOGY: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6707" y="7683829"/>
            <a:ext cx="140128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extraction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48407" y="8003869"/>
            <a:ext cx="1413272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(%)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Kjeldahl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8407" y="8196908"/>
            <a:ext cx="22059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(%)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Wet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oxidation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8407" y="8400033"/>
            <a:ext cx="3420699" cy="754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(μg/g)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Modified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oslen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(Neutral+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Calcareous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soil)</a:t>
            </a:r>
          </a:p>
          <a:p>
            <a:pPr marL="0" marR="0">
              <a:lnSpc>
                <a:spcPts val="1100"/>
              </a:lnSpc>
              <a:spcBef>
                <a:spcPts val="50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(μg/g)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Bray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Kurtz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(acid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soil)</a:t>
            </a:r>
          </a:p>
          <a:p>
            <a:pPr marL="0" marR="0">
              <a:lnSpc>
                <a:spcPts val="11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(μg/g)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Calcium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dihydrogen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phosphate</a:t>
            </a:r>
            <a:r>
              <a:rPr dirty="0" sz="1100" spc="-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extraction</a:t>
            </a:r>
          </a:p>
          <a:p>
            <a:pPr marL="0" marR="0">
              <a:lnSpc>
                <a:spcPts val="1100"/>
              </a:lnSpc>
              <a:spcBef>
                <a:spcPts val="4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(m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eq/100g)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NNH4OAC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4" y="1408507"/>
            <a:ext cx="3186176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FINDING</a:t>
            </a:r>
            <a:r>
              <a:rPr dirty="0" sz="2000" spc="-21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dirty="0" sz="2000" spc="-68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EVALUTION: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4" y="1768923"/>
            <a:ext cx="5956071" cy="37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0844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packaging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materials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mainly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or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strength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packaging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material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2284126"/>
            <a:ext cx="6026128" cy="37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7364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FERTILITY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useful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diagnostic</a:t>
            </a:r>
            <a:r>
              <a:rPr dirty="0" sz="1100" spc="-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tool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ascertain</a:t>
            </a:r>
          </a:p>
          <a:p>
            <a:pPr marL="0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been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being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assimilated.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4" y="2798413"/>
            <a:ext cx="6034667" cy="373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0844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fertility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evaluation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Soils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heterogeneous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respect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forms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contain,</a:t>
            </a:r>
          </a:p>
          <a:p>
            <a:pPr marL="0" marR="0">
              <a:lnSpc>
                <a:spcPts val="11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greatly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complicates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interpretation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assessing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3809228"/>
            <a:ext cx="168967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ADVANTAGS: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8489" y="4184234"/>
            <a:ext cx="2786726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Increases</a:t>
            </a:r>
            <a:r>
              <a:rPr dirty="0" sz="1600" spc="-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600" spc="-1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 spc="-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0709" y="4572523"/>
            <a:ext cx="1654441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Reduses</a:t>
            </a:r>
            <a:r>
              <a:rPr dirty="0" sz="1600" spc="-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leanching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70709" y="4985273"/>
            <a:ext cx="227415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Resulting</a:t>
            </a:r>
            <a:r>
              <a:rPr dirty="0" sz="1600" spc="-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better</a:t>
            </a:r>
            <a:r>
              <a:rPr dirty="0" sz="1600" spc="-1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3" y="5979617"/>
            <a:ext cx="2087785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DISADVANTAGS: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3528" y="6342811"/>
            <a:ext cx="1898343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Over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damage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plants.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3528" y="6631665"/>
            <a:ext cx="2523183" cy="50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affects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environment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ecosystem.</a:t>
            </a:r>
          </a:p>
          <a:p>
            <a:pPr marL="0" marR="0">
              <a:lnSpc>
                <a:spcPts val="1100"/>
              </a:lnSpc>
              <a:spcBef>
                <a:spcPts val="14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toxic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harm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humans.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9908" y="1040183"/>
            <a:ext cx="4225667" cy="5456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 b="1">
                <a:solidFill>
                  <a:srgbClr val="000000"/>
                </a:solidFill>
                <a:latin typeface="Calibri"/>
                <a:cs typeface="Calibri"/>
              </a:rPr>
              <a:t>Percentage</a:t>
            </a:r>
            <a:r>
              <a:rPr dirty="0" sz="1800" spc="-17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articles</a:t>
            </a:r>
            <a:r>
              <a:rPr dirty="0" sz="1800" spc="-3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 spc="-1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00"/>
                </a:solidFill>
                <a:latin typeface="Calibri"/>
                <a:cs typeface="Calibri"/>
              </a:rPr>
              <a:t>predominance</a:t>
            </a:r>
          </a:p>
          <a:p>
            <a:pPr marL="1546860" marR="0">
              <a:lnSpc>
                <a:spcPts val="1800"/>
              </a:lnSpc>
              <a:spcBef>
                <a:spcPts val="39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5911" y="2122168"/>
            <a:ext cx="371921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11%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43271" y="2464035"/>
            <a:ext cx="1445394" cy="320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10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0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dirty="0" sz="10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000000"/>
                </a:solidFill>
                <a:latin typeface="Calibri"/>
                <a:cs typeface="Calibri"/>
              </a:rPr>
              <a:t>rate</a:t>
            </a:r>
          </a:p>
          <a:p>
            <a:pPr marL="0" marR="0">
              <a:lnSpc>
                <a:spcPts val="1000"/>
              </a:lnSpc>
              <a:spcBef>
                <a:spcPts val="221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0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recommend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53610" y="2665348"/>
            <a:ext cx="371921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10%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43271" y="2848381"/>
            <a:ext cx="119241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precision</a:t>
            </a:r>
            <a:r>
              <a:rPr dirty="0" sz="10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76755" y="3208146"/>
            <a:ext cx="371921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49%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43271" y="3231005"/>
            <a:ext cx="71832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0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fertility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44110" y="3389147"/>
            <a:ext cx="371921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10%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43270" y="3617747"/>
            <a:ext cx="1383778" cy="5446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dirty="0" sz="10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0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</a:p>
          <a:p>
            <a:pPr marL="0" marR="0">
              <a:lnSpc>
                <a:spcPts val="1000"/>
              </a:lnSpc>
              <a:spcBef>
                <a:spcPts val="1988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0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recommend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63214" y="4370322"/>
            <a:ext cx="371921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20%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068" y="5213679"/>
            <a:ext cx="3440760" cy="499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 i="1">
                <a:solidFill>
                  <a:srgbClr val="000000"/>
                </a:solidFill>
                <a:latin typeface="Calibri"/>
                <a:cs typeface="Calibri"/>
              </a:rPr>
              <a:t>*Software</a:t>
            </a:r>
            <a:r>
              <a:rPr dirty="0" sz="1100" spc="-31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 i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34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 i="1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dirty="0" sz="1100" spc="-41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 i="1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100" spc="-28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 i="1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100" spc="-34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 i="1">
                <a:solidFill>
                  <a:srgbClr val="000000"/>
                </a:solidFill>
                <a:latin typeface="Calibri"/>
                <a:cs typeface="Calibri"/>
              </a:rPr>
              <a:t>recommend.:</a:t>
            </a:r>
            <a:r>
              <a:rPr dirty="0" sz="1100" spc="-52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 b="1" i="1">
                <a:solidFill>
                  <a:srgbClr val="000000"/>
                </a:solidFill>
                <a:latin typeface="Calibri"/>
                <a:cs typeface="Calibri"/>
              </a:rPr>
              <a:t>11%</a:t>
            </a:r>
          </a:p>
          <a:p>
            <a:pPr marL="0" marR="0">
              <a:lnSpc>
                <a:spcPts val="1150"/>
              </a:lnSpc>
              <a:spcBef>
                <a:spcPts val="1332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*</a:t>
            </a:r>
            <a:r>
              <a:rPr dirty="0" sz="115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Precision</a:t>
            </a:r>
            <a:r>
              <a:rPr dirty="0" sz="1100" spc="-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agriculture:</a:t>
            </a:r>
            <a:r>
              <a:rPr dirty="0" sz="1100" spc="-3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000000"/>
                </a:solidFill>
                <a:latin typeface="Calibri"/>
                <a:cs typeface="Calibri"/>
              </a:rPr>
              <a:t>10%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068" y="5848997"/>
            <a:ext cx="1190181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*</a:t>
            </a:r>
            <a:r>
              <a:rPr dirty="0" sz="115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fertility:10%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068" y="6169037"/>
            <a:ext cx="2338083" cy="502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alibri"/>
                <a:cs typeface="Calibri"/>
              </a:rPr>
              <a:t>*</a:t>
            </a:r>
            <a:r>
              <a:rPr dirty="0" sz="115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dirty="0" sz="11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application: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000000"/>
                </a:solidFill>
                <a:latin typeface="Calibri"/>
                <a:cs typeface="Calibri"/>
              </a:rPr>
              <a:t>20%</a:t>
            </a:r>
          </a:p>
          <a:p>
            <a:pPr marL="635" marR="0">
              <a:lnSpc>
                <a:spcPts val="1100"/>
              </a:lnSpc>
              <a:spcBef>
                <a:spcPts val="1457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*Fertilizer</a:t>
            </a:r>
            <a:r>
              <a:rPr dirty="0" sz="1100" spc="-4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recommend.</a:t>
            </a:r>
            <a:r>
              <a:rPr dirty="0" sz="1100" spc="-3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methods:</a:t>
            </a:r>
            <a:r>
              <a:rPr dirty="0" sz="1100" spc="-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000000"/>
                </a:solidFill>
                <a:latin typeface="Calibri"/>
                <a:cs typeface="Calibri"/>
              </a:rPr>
              <a:t>49%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703" y="6959517"/>
            <a:ext cx="2390489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FINDING</a:t>
            </a:r>
            <a:r>
              <a:rPr dirty="0" sz="1400" spc="-28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dirty="0" sz="1400" spc="-57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EVALUATION: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703" y="7230363"/>
            <a:ext cx="5973640" cy="37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5459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detetmine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100" spc="-2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particular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,multiply</a:t>
            </a:r>
            <a:r>
              <a:rPr dirty="0" sz="1100" spc="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100" spc="-1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desired</a:t>
            </a:r>
            <a:r>
              <a:rPr dirty="0" sz="1100" spc="-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</a:p>
          <a:p>
            <a:pPr marL="0" marR="0">
              <a:lnSpc>
                <a:spcPts val="1100"/>
              </a:lnSpc>
              <a:spcBef>
                <a:spcPts val="5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100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divide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%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703" y="7891698"/>
            <a:ext cx="1331193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ADVANTAGES: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05203" y="8152459"/>
            <a:ext cx="2032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</a:t>
            </a:r>
            <a:r>
              <a:rPr dirty="0" sz="11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Reduction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cultivation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72818" y="8472499"/>
            <a:ext cx="2080386" cy="497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*Increase</a:t>
            </a:r>
            <a:r>
              <a:rPr dirty="0" sz="1100" spc="-5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production</a:t>
            </a:r>
            <a:r>
              <a:rPr dirty="0" sz="1100" spc="-3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</a:p>
          <a:p>
            <a:pPr marL="0" marR="0">
              <a:lnSpc>
                <a:spcPts val="1100"/>
              </a:lnSpc>
              <a:spcBef>
                <a:spcPts val="1419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*Increase</a:t>
            </a:r>
            <a:r>
              <a:rPr dirty="0" sz="1100" spc="-4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000000"/>
                </a:solidFill>
                <a:latin typeface="Calibri"/>
                <a:cs typeface="Calibri"/>
              </a:rPr>
              <a:t>RUE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72818" y="933019"/>
            <a:ext cx="2374897" cy="497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*Reduction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environmental</a:t>
            </a:r>
            <a:r>
              <a:rPr dirty="0" sz="1100" spc="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pollution</a:t>
            </a:r>
          </a:p>
          <a:p>
            <a:pPr marL="0" marR="0">
              <a:lnSpc>
                <a:spcPts val="1100"/>
              </a:lnSpc>
              <a:spcBef>
                <a:spcPts val="1419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*Erosion</a:t>
            </a:r>
            <a:r>
              <a:rPr dirty="0" sz="1100" spc="-3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3" y="1718736"/>
            <a:ext cx="1609873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DISADVANTAGES: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6953" y="1979498"/>
            <a:ext cx="5022868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*Initial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capital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costs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 spc="-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high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1100" spc="-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1100" spc="-2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seen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long-term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inverstment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3" y="2299538"/>
            <a:ext cx="5227589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*It</a:t>
            </a:r>
            <a:r>
              <a:rPr dirty="0" sz="1100" spc="-3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take</a:t>
            </a:r>
            <a:r>
              <a:rPr dirty="0" sz="1100" spc="-2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  <a:r>
              <a:rPr dirty="0" sz="1100" spc="-2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years</a:t>
            </a:r>
            <a:r>
              <a:rPr dirty="0" sz="1100" spc="-3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before</a:t>
            </a:r>
            <a:r>
              <a:rPr dirty="0" sz="1100" spc="-3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100" spc="-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sufficient</a:t>
            </a:r>
            <a:r>
              <a:rPr dirty="0" sz="11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2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fully</a:t>
            </a:r>
            <a:r>
              <a:rPr dirty="0" sz="1100" spc="-1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implement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  <a:p>
            <a:pPr marL="0" marR="0">
              <a:lnSpc>
                <a:spcPts val="1100"/>
              </a:lnSpc>
              <a:spcBef>
                <a:spcPts val="142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*Extremely</a:t>
            </a:r>
            <a:r>
              <a:rPr dirty="0" sz="1100" spc="-3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demanding</a:t>
            </a:r>
            <a:r>
              <a:rPr dirty="0" sz="1100" spc="-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work</a:t>
            </a:r>
            <a:r>
              <a:rPr dirty="0" sz="1100" spc="-3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particularly</a:t>
            </a:r>
            <a:r>
              <a:rPr dirty="0" sz="1100" spc="-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collecting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4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1100" spc="-3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analyzing</a:t>
            </a:r>
            <a:r>
              <a:rPr dirty="0" sz="1100" spc="-2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3" y="3097957"/>
            <a:ext cx="719670" cy="24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S.NO:</a:t>
            </a:r>
            <a:r>
              <a:rPr dirty="0" sz="1400" spc="-27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3" y="3859631"/>
            <a:ext cx="145911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YEAR:2022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3" y="4702024"/>
            <a:ext cx="1986769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AUTHOR</a:t>
            </a:r>
            <a:r>
              <a:rPr dirty="0" sz="2000" spc="-108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NAME: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3" y="5077919"/>
            <a:ext cx="487046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.Dr.S.UshaKiruthika2Dr.S.Kanaga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Suba</a:t>
            </a:r>
            <a:r>
              <a:rPr dirty="0" sz="11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Raja3S.R.Ronak,</a:t>
            </a:r>
            <a:r>
              <a:rPr dirty="0" sz="11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4S.Rengarajen,</a:t>
            </a:r>
            <a:r>
              <a:rPr dirty="0" sz="11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5P.Ravindran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3" y="5388922"/>
            <a:ext cx="5838617" cy="372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1Department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Engineering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SRM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Institute</a:t>
            </a:r>
            <a:r>
              <a:rPr dirty="0" sz="1100" spc="-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TechnologyChennai,</a:t>
            </a:r>
          </a:p>
          <a:p>
            <a:pPr marL="0" marR="0">
              <a:lnSpc>
                <a:spcPts val="1100"/>
              </a:lnSpc>
              <a:spcBef>
                <a:spcPts val="436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India.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704" y="6236282"/>
            <a:ext cx="2875608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2345Easwari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Engineering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College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Chennai,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India.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703" y="6712813"/>
            <a:ext cx="2002868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PROJECT</a:t>
            </a:r>
            <a:r>
              <a:rPr dirty="0" sz="2000" spc="-82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TITLE: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703" y="7370883"/>
            <a:ext cx="5216782" cy="6526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4604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16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IMPLEMENTATIONOF</a:t>
            </a:r>
            <a:r>
              <a:rPr dirty="0" sz="16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</a:p>
          <a:p>
            <a:pPr marL="0" marR="0">
              <a:lnSpc>
                <a:spcPts val="1600"/>
              </a:lnSpc>
              <a:spcBef>
                <a:spcPts val="163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RECOMMENDATIONSYSTEM</a:t>
            </a:r>
            <a:r>
              <a:rPr dirty="0" sz="1600" spc="-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Calibri"/>
                <a:cs typeface="Calibri"/>
              </a:rPr>
              <a:t>FARMERS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703" y="8366109"/>
            <a:ext cx="1531704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ABSTRACT</a:t>
            </a:r>
            <a:r>
              <a:rPr dirty="0" sz="2000" spc="-94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42668" y="8702791"/>
            <a:ext cx="3127527" cy="204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JJCKUR+Wingdings-Regular"/>
                <a:cs typeface="JJCKUR+Wingdings-Regular"/>
              </a:rPr>
              <a:t></a:t>
            </a:r>
            <a:r>
              <a:rPr dirty="0" sz="1150" spc="6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introduces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compelling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technique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71268" y="8922344"/>
            <a:ext cx="466577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estimation</a:t>
            </a:r>
            <a:r>
              <a:rPr dirty="0" sz="1100" spc="-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dimension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suggestion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appropriate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2669" y="900760"/>
            <a:ext cx="5733557" cy="9881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JJCKUR+Wingdings-Regular"/>
                <a:cs typeface="JJCKUR+Wingdings-Regular"/>
              </a:rPr>
              <a:t></a:t>
            </a:r>
            <a:r>
              <a:rPr dirty="0" sz="1150" spc="6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India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agrarian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nation.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profitable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yield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farmer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cycle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228600" marR="0">
              <a:lnSpc>
                <a:spcPts val="1100"/>
              </a:lnSpc>
              <a:spcBef>
                <a:spcPts val="4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becoming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major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challenge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factors.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Picking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reasonable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landand</a:t>
            </a:r>
          </a:p>
          <a:p>
            <a:pPr marL="228600" marR="0">
              <a:lnSpc>
                <a:spcPts val="1100"/>
              </a:lnSpc>
              <a:spcBef>
                <a:spcPts val="4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yield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part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agriculture.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Deciding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supplement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levels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228600" marR="0">
              <a:lnSpc>
                <a:spcPts val="1100"/>
              </a:lnSpc>
              <a:spcBef>
                <a:spcPts val="41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utilizing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lab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hardware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restrictively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costly,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particularly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developing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nations.</a:t>
            </a:r>
          </a:p>
          <a:p>
            <a:pPr marL="0" marR="0">
              <a:lnSpc>
                <a:spcPts val="1276"/>
              </a:lnSpc>
              <a:spcBef>
                <a:spcPts val="211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JJCKUR+Wingdings-Regular"/>
                <a:cs typeface="JJCKUR+Wingdings-Regular"/>
              </a:rPr>
              <a:t></a:t>
            </a:r>
            <a:r>
              <a:rPr dirty="0" sz="1150" spc="6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sample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analyzed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IoT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device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269" y="1914276"/>
            <a:ext cx="5273705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utilizing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NPK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sensor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electrodes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collect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NPK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</a:p>
          <a:p>
            <a:pPr marL="0" marR="0">
              <a:lnSpc>
                <a:spcPts val="1100"/>
              </a:lnSpc>
              <a:spcBef>
                <a:spcPts val="50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pre-processing,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gathered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sensors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figured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correct</a:t>
            </a:r>
          </a:p>
          <a:p>
            <a:pPr marL="0" marR="0">
              <a:lnSpc>
                <a:spcPts val="1100"/>
              </a:lnSpc>
              <a:spcBef>
                <a:spcPts val="4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utilized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recognize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reasonable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469" y="2649976"/>
            <a:ext cx="213735" cy="55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SJLWSU+SymbolMT"/>
                <a:cs typeface="SJLWSU+SymbolMT"/>
              </a:rPr>
              <a:t></a:t>
            </a:r>
          </a:p>
          <a:p>
            <a:pPr marL="0" marR="0">
              <a:lnSpc>
                <a:spcPts val="128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SJLWSU+SymbolMT"/>
                <a:cs typeface="SJLWSU+SymbolMT"/>
              </a:rPr>
              <a:t></a:t>
            </a:r>
          </a:p>
          <a:p>
            <a:pPr marL="0" marR="0">
              <a:lnSpc>
                <a:spcPts val="1286"/>
              </a:lnSpc>
              <a:spcBef>
                <a:spcPts val="117"/>
              </a:spcBef>
              <a:spcAft>
                <a:spcPts val="0"/>
              </a:spcAft>
            </a:pPr>
            <a:r>
              <a:rPr dirty="0" sz="1050">
                <a:solidFill>
                  <a:srgbClr val="212121"/>
                </a:solidFill>
                <a:latin typeface="SJLWSU+SymbolMT"/>
                <a:cs typeface="SJLWSU+SymbolMT"/>
              </a:rPr>
              <a:t>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5069" y="2646078"/>
            <a:ext cx="982340" cy="5626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Chemical</a:t>
            </a:r>
          </a:p>
          <a:p>
            <a:pPr marL="0" marR="0">
              <a:lnSpc>
                <a:spcPts val="1340"/>
              </a:lnSpc>
              <a:spcBef>
                <a:spcPts val="95"/>
              </a:spcBef>
              <a:spcAft>
                <a:spcPts val="0"/>
              </a:spcAft>
            </a:pP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Organic</a:t>
            </a:r>
          </a:p>
          <a:p>
            <a:pPr marL="0" marR="0">
              <a:lnSpc>
                <a:spcPts val="1340"/>
              </a:lnSpc>
              <a:spcBef>
                <a:spcPts val="63"/>
              </a:spcBef>
              <a:spcAft>
                <a:spcPts val="0"/>
              </a:spcAft>
            </a:pP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Biofertilizers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269" y="3366890"/>
            <a:ext cx="5600573" cy="909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018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212121"/>
                </a:solidFill>
                <a:latin typeface="JDSNFD+Arial-BoldMT"/>
                <a:cs typeface="JDSNFD+Arial-BoldMT"/>
              </a:rPr>
              <a:t>Organic</a:t>
            </a:r>
            <a:r>
              <a:rPr dirty="0" sz="120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200" b="1">
                <a:solidFill>
                  <a:srgbClr val="212121"/>
                </a:solidFill>
                <a:latin typeface="JDSNFD+Arial-BoldMT"/>
                <a:cs typeface="JDSNFD+Arial-BoldMT"/>
              </a:rPr>
              <a:t>fertilizers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:</a:t>
            </a:r>
            <a:r>
              <a:rPr dirty="0" sz="1200" spc="-11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Organic</a:t>
            </a:r>
            <a:r>
              <a:rPr dirty="0" sz="1200" spc="-2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fertilizers</a:t>
            </a:r>
            <a:r>
              <a:rPr dirty="0" sz="1200" spc="-1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are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mainly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made</a:t>
            </a:r>
            <a:r>
              <a:rPr dirty="0" sz="1200" spc="-3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by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elements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that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occur</a:t>
            </a:r>
          </a:p>
          <a:p>
            <a:pPr marL="0" marR="0">
              <a:lnSpc>
                <a:spcPts val="1340"/>
              </a:lnSpc>
              <a:spcBef>
                <a:spcPts val="89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in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nature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or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end</a:t>
            </a:r>
            <a:r>
              <a:rPr dirty="0" sz="1200" spc="-3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product</a:t>
            </a:r>
            <a:r>
              <a:rPr dirty="0" sz="1200" spc="-2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of</a:t>
            </a:r>
            <a:r>
              <a:rPr dirty="0" sz="1200" spc="-1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natural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material.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Like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most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of</a:t>
            </a:r>
            <a:r>
              <a:rPr dirty="0" sz="1200" spc="-1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the</a:t>
            </a:r>
            <a:r>
              <a:rPr dirty="0" sz="1200" spc="-1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other</a:t>
            </a:r>
            <a:r>
              <a:rPr dirty="0" sz="1200" spc="-1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fertilizers,</a:t>
            </a:r>
            <a:r>
              <a:rPr dirty="0" sz="1200" spc="-11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it</a:t>
            </a:r>
          </a:p>
          <a:p>
            <a:pPr marL="0" marR="0">
              <a:lnSpc>
                <a:spcPts val="1340"/>
              </a:lnSpc>
              <a:spcBef>
                <a:spcPts val="89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also</a:t>
            </a:r>
            <a:r>
              <a:rPr dirty="0" sz="1200" spc="-3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provides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basic</a:t>
            </a:r>
            <a:r>
              <a:rPr dirty="0" sz="1200" spc="-2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nutrients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of</a:t>
            </a:r>
            <a:r>
              <a:rPr dirty="0" sz="1200" spc="-2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the</a:t>
            </a:r>
            <a:r>
              <a:rPr dirty="0" sz="1200" spc="-2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plant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which</a:t>
            </a:r>
            <a:r>
              <a:rPr dirty="0" sz="1200" spc="-2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are</a:t>
            </a:r>
            <a:r>
              <a:rPr dirty="0" sz="1200" spc="-3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potassium,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nitrogen,</a:t>
            </a:r>
            <a:r>
              <a:rPr dirty="0" sz="1200" spc="-3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and</a:t>
            </a:r>
          </a:p>
          <a:p>
            <a:pPr marL="0" marR="0">
              <a:lnSpc>
                <a:spcPts val="1340"/>
              </a:lnSpc>
              <a:spcBef>
                <a:spcPts val="89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phosphorus.</a:t>
            </a:r>
            <a:r>
              <a:rPr dirty="0" sz="1200" spc="-3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Organic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fertilizers</a:t>
            </a:r>
            <a:r>
              <a:rPr dirty="0" sz="1200" spc="-1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increase</a:t>
            </a:r>
            <a:r>
              <a:rPr dirty="0" sz="1200" spc="-4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lot</a:t>
            </a:r>
            <a:r>
              <a:rPr dirty="0" sz="1200" spc="-2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of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soil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organisms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which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helps</a:t>
            </a:r>
            <a:r>
              <a:rPr dirty="0" sz="1200" spc="-2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to</a:t>
            </a:r>
          </a:p>
          <a:p>
            <a:pPr marL="0" marR="0">
              <a:lnSpc>
                <a:spcPts val="1340"/>
              </a:lnSpc>
              <a:spcBef>
                <a:spcPts val="89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boost</a:t>
            </a:r>
            <a:r>
              <a:rPr dirty="0" sz="1200" spc="-2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plant</a:t>
            </a:r>
            <a:r>
              <a:rPr dirty="0" sz="1200" spc="-1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growth.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1269" y="4494749"/>
            <a:ext cx="5593978" cy="909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7179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 b="1">
                <a:solidFill>
                  <a:srgbClr val="212121"/>
                </a:solidFill>
                <a:latin typeface="JDSNFD+Arial-BoldMT"/>
                <a:cs typeface="JDSNFD+Arial-BoldMT"/>
              </a:rPr>
              <a:t>Biofertilizers:</a:t>
            </a:r>
            <a:r>
              <a:rPr dirty="0" sz="120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Microbial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inoculants</a:t>
            </a:r>
            <a:r>
              <a:rPr dirty="0" sz="1200" spc="-31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or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biofertilizers</a:t>
            </a:r>
            <a:r>
              <a:rPr dirty="0" sz="1200" spc="-2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help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fix</a:t>
            </a:r>
            <a:r>
              <a:rPr dirty="0" sz="1200" spc="-11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the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soil</a:t>
            </a:r>
            <a:r>
              <a:rPr dirty="0" sz="1200" spc="-12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elements</a:t>
            </a:r>
          </a:p>
          <a:p>
            <a:pPr marL="0" marR="0">
              <a:lnSpc>
                <a:spcPts val="1340"/>
              </a:lnSpc>
              <a:spcBef>
                <a:spcPts val="9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by</a:t>
            </a:r>
            <a:r>
              <a:rPr dirty="0" sz="1200" spc="-3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non-usable</a:t>
            </a:r>
            <a:r>
              <a:rPr dirty="0" sz="1200" spc="-4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to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usable</a:t>
            </a:r>
            <a:r>
              <a:rPr dirty="0" sz="1200" spc="-5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form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through</a:t>
            </a:r>
            <a:r>
              <a:rPr dirty="0" sz="1200" spc="-4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the</a:t>
            </a:r>
            <a:r>
              <a:rPr dirty="0" sz="1200" spc="-3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biological</a:t>
            </a:r>
            <a:r>
              <a:rPr dirty="0" sz="1200" spc="-69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process.</a:t>
            </a:r>
            <a:r>
              <a:rPr dirty="0" sz="1200" spc="-3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These</a:t>
            </a:r>
            <a:r>
              <a:rPr dirty="0" sz="1200" spc="-4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fertilizers</a:t>
            </a:r>
            <a:r>
              <a:rPr dirty="0" sz="1200" spc="-36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are</a:t>
            </a:r>
          </a:p>
          <a:p>
            <a:pPr marL="0" marR="0">
              <a:lnSpc>
                <a:spcPts val="1340"/>
              </a:lnSpc>
              <a:spcBef>
                <a:spcPts val="9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microorganisms</a:t>
            </a:r>
            <a:r>
              <a:rPr dirty="0" sz="1200" spc="-4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like</a:t>
            </a:r>
            <a:r>
              <a:rPr dirty="0" sz="1200" spc="-3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bacteria,</a:t>
            </a:r>
            <a:r>
              <a:rPr dirty="0" sz="1200" spc="-2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algae,</a:t>
            </a:r>
            <a:r>
              <a:rPr dirty="0" sz="1200" spc="-3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and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fungi</a:t>
            </a:r>
            <a:r>
              <a:rPr dirty="0" sz="1200" spc="-3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which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help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in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fixing</a:t>
            </a:r>
            <a:r>
              <a:rPr dirty="0" sz="1200" spc="-2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the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20">
                <a:solidFill>
                  <a:srgbClr val="212121"/>
                </a:solidFill>
                <a:latin typeface="PUONIS+ArialMT"/>
                <a:cs typeface="PUONIS+ArialMT"/>
              </a:rPr>
              <a:t>soil</a:t>
            </a:r>
          </a:p>
          <a:p>
            <a:pPr marL="0" marR="0">
              <a:lnSpc>
                <a:spcPts val="1340"/>
              </a:lnSpc>
              <a:spcBef>
                <a:spcPts val="9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atmosphere</a:t>
            </a:r>
            <a:r>
              <a:rPr dirty="0" sz="1200" spc="-37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and</a:t>
            </a:r>
            <a:r>
              <a:rPr dirty="0" sz="1200" spc="-2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convert</a:t>
            </a:r>
            <a:r>
              <a:rPr dirty="0" sz="1200" spc="-1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potassium</a:t>
            </a:r>
            <a:r>
              <a:rPr dirty="0" sz="12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phosphate</a:t>
            </a:r>
            <a:r>
              <a:rPr dirty="0" sz="1200" spc="-3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into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soluble</a:t>
            </a:r>
            <a:r>
              <a:rPr dirty="0" sz="1200" spc="-41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form</a:t>
            </a:r>
            <a:r>
              <a:rPr dirty="0" sz="1200" spc="-1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so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that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soil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PUONIS+ArialMT"/>
                <a:cs typeface="PUONIS+ArialMT"/>
              </a:rPr>
              <a:t>can</a:t>
            </a:r>
          </a:p>
          <a:p>
            <a:pPr marL="0" marR="0">
              <a:lnSpc>
                <a:spcPts val="1340"/>
              </a:lnSpc>
              <a:spcBef>
                <a:spcPts val="90"/>
              </a:spcBef>
              <a:spcAft>
                <a:spcPts val="0"/>
              </a:spcAft>
            </a:pP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absorb</a:t>
            </a:r>
            <a:r>
              <a:rPr dirty="0" sz="1200" spc="-1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it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to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boost</a:t>
            </a:r>
            <a:r>
              <a:rPr dirty="0" sz="120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PUONIS+ArialMT"/>
                <a:cs typeface="PUONIS+ArialMT"/>
              </a:rPr>
              <a:t>plants.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9264" y="5614652"/>
            <a:ext cx="5184529" cy="7537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150" spc="4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12121"/>
                </a:solidFill>
                <a:latin typeface="JDSNFD+Arial-BoldMT"/>
                <a:cs typeface="JDSNFD+Arial-BoldMT"/>
              </a:rPr>
              <a:t>Chemical</a:t>
            </a:r>
            <a:r>
              <a:rPr dirty="0" sz="1100" spc="748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212121"/>
                </a:solidFill>
                <a:latin typeface="JDSNFD+Arial-BoldMT"/>
                <a:cs typeface="JDSNFD+Arial-BoldMT"/>
              </a:rPr>
              <a:t>fertilizers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:</a:t>
            </a:r>
            <a:r>
              <a:rPr dirty="0" sz="1100" spc="74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The</a:t>
            </a:r>
            <a:r>
              <a:rPr dirty="0" sz="1100" spc="76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macronutrients</a:t>
            </a:r>
            <a:r>
              <a:rPr dirty="0" sz="1100" spc="75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nitrogen,</a:t>
            </a:r>
            <a:r>
              <a:rPr dirty="0" sz="1100" spc="75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phosphorus,</a:t>
            </a:r>
            <a:r>
              <a:rPr dirty="0" sz="1100" spc="767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 spc="-25">
                <a:solidFill>
                  <a:srgbClr val="212121"/>
                </a:solidFill>
                <a:latin typeface="PUONIS+ArialMT"/>
                <a:cs typeface="PUONIS+ArialMT"/>
              </a:rPr>
              <a:t>and</a:t>
            </a:r>
          </a:p>
          <a:p>
            <a:pPr marL="228600" marR="0">
              <a:lnSpc>
                <a:spcPts val="1228"/>
              </a:lnSpc>
              <a:spcBef>
                <a:spcPts val="217"/>
              </a:spcBef>
              <a:spcAft>
                <a:spcPts val="0"/>
              </a:spcAft>
            </a:pP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potassium</a:t>
            </a:r>
            <a:r>
              <a:rPr dirty="0" sz="1100" spc="52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are</a:t>
            </a:r>
            <a:r>
              <a:rPr dirty="0" sz="1100" spc="519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mainly</a:t>
            </a:r>
            <a:r>
              <a:rPr dirty="0" sz="1100" spc="46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present</a:t>
            </a:r>
            <a:r>
              <a:rPr dirty="0" sz="1100" spc="517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in</a:t>
            </a:r>
            <a:r>
              <a:rPr dirty="0" sz="1100" spc="53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chemical</a:t>
            </a:r>
            <a:r>
              <a:rPr dirty="0" sz="1100" spc="5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or</a:t>
            </a:r>
            <a:r>
              <a:rPr dirty="0" sz="1100" spc="53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inorganic</a:t>
            </a:r>
            <a:r>
              <a:rPr dirty="0" sz="1100" spc="53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fertilizers.</a:t>
            </a:r>
            <a:r>
              <a:rPr dirty="0" sz="1100" spc="51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 spc="-20">
                <a:solidFill>
                  <a:srgbClr val="212121"/>
                </a:solidFill>
                <a:latin typeface="PUONIS+ArialMT"/>
                <a:cs typeface="PUONIS+ArialMT"/>
              </a:rPr>
              <a:t>This</a:t>
            </a:r>
          </a:p>
          <a:p>
            <a:pPr marL="228600" marR="0">
              <a:lnSpc>
                <a:spcPts val="1228"/>
              </a:lnSpc>
              <a:spcBef>
                <a:spcPts val="277"/>
              </a:spcBef>
              <a:spcAft>
                <a:spcPts val="0"/>
              </a:spcAft>
            </a:pP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chemical</a:t>
            </a:r>
            <a:r>
              <a:rPr dirty="0" sz="1100" spc="97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fertilizer</a:t>
            </a:r>
            <a:r>
              <a:rPr dirty="0" sz="1100" spc="113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is</a:t>
            </a:r>
            <a:r>
              <a:rPr dirty="0" sz="1100" spc="87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mostly</a:t>
            </a:r>
            <a:r>
              <a:rPr dirty="0" sz="1100" spc="11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used</a:t>
            </a:r>
            <a:r>
              <a:rPr dirty="0" sz="1100" spc="10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because</a:t>
            </a:r>
            <a:r>
              <a:rPr dirty="0" sz="1100" spc="9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it</a:t>
            </a:r>
            <a:r>
              <a:rPr dirty="0" sz="1100" spc="107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is</a:t>
            </a:r>
            <a:r>
              <a:rPr dirty="0" sz="1100" spc="112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easily</a:t>
            </a:r>
            <a:r>
              <a:rPr dirty="0" sz="1100" spc="12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soluble</a:t>
            </a:r>
            <a:r>
              <a:rPr dirty="0" sz="1100" spc="116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and</a:t>
            </a:r>
            <a:r>
              <a:rPr dirty="0" sz="1100" spc="10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boosts</a:t>
            </a:r>
            <a:r>
              <a:rPr dirty="0" sz="1100" spc="94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 spc="-25">
                <a:solidFill>
                  <a:srgbClr val="212121"/>
                </a:solidFill>
                <a:latin typeface="PUONIS+ArialMT"/>
                <a:cs typeface="PUONIS+ArialMT"/>
              </a:rPr>
              <a:t>the</a:t>
            </a:r>
          </a:p>
          <a:p>
            <a:pPr marL="228600" marR="0">
              <a:lnSpc>
                <a:spcPts val="1228"/>
              </a:lnSpc>
              <a:spcBef>
                <a:spcPts val="227"/>
              </a:spcBef>
              <a:spcAft>
                <a:spcPts val="0"/>
              </a:spcAft>
            </a:pP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growth</a:t>
            </a:r>
            <a:r>
              <a:rPr dirty="0" sz="1100" spc="-2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of</a:t>
            </a:r>
            <a:r>
              <a:rPr dirty="0" sz="1100" spc="-25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the</a:t>
            </a:r>
            <a:r>
              <a:rPr dirty="0" sz="11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212121"/>
                </a:solidFill>
                <a:latin typeface="PUONIS+ArialMT"/>
                <a:cs typeface="PUONIS+ArialMT"/>
              </a:rPr>
              <a:t>crop</a:t>
            </a:r>
            <a:r>
              <a:rPr dirty="0" sz="1100" spc="-28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100" spc="-10">
                <a:solidFill>
                  <a:srgbClr val="212121"/>
                </a:solidFill>
                <a:latin typeface="PUONIS+ArialMT"/>
                <a:cs typeface="PUONIS+ArialMT"/>
              </a:rPr>
              <a:t>instantly.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3" y="6972782"/>
            <a:ext cx="3017656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DESIGN</a:t>
            </a: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METHODOLOGY: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3" y="7513777"/>
            <a:ext cx="115628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1.INTRODUCTION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703" y="7851278"/>
            <a:ext cx="3312263" cy="1200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India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horticulture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country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</a:p>
          <a:p>
            <a:pPr marL="0" marR="0">
              <a:lnSpc>
                <a:spcPts val="1100"/>
              </a:lnSpc>
              <a:spcBef>
                <a:spcPts val="242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considered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key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human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progress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since</a:t>
            </a:r>
          </a:p>
          <a:p>
            <a:pPr marL="0" marR="0">
              <a:lnSpc>
                <a:spcPts val="1100"/>
              </a:lnSpc>
              <a:spcBef>
                <a:spcPts val="292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ancient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times.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Farming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part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vital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job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Indian</a:t>
            </a:r>
          </a:p>
          <a:p>
            <a:pPr marL="0" marR="0">
              <a:lnSpc>
                <a:spcPts val="1100"/>
              </a:lnSpc>
              <a:spcBef>
                <a:spcPts val="242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economy,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division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unquestionable</a:t>
            </a:r>
          </a:p>
          <a:p>
            <a:pPr marL="0" marR="0">
              <a:lnSpc>
                <a:spcPts val="1100"/>
              </a:lnSpc>
              <a:spcBef>
                <a:spcPts val="292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requirement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GDP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India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100"/>
              </a:lnSpc>
              <a:spcBef>
                <a:spcPts val="242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furthermore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gives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foremost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</a:p>
          <a:p>
            <a:pPr marL="0" marR="0">
              <a:lnSpc>
                <a:spcPts val="1100"/>
              </a:lnSpc>
              <a:spcBef>
                <a:spcPts val="292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work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60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percent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India's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3" y="932832"/>
            <a:ext cx="3023759" cy="6897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populace.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recent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years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present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market,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farmers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gets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confused</a:t>
            </a:r>
          </a:p>
          <a:p>
            <a:pPr marL="0" marR="0">
              <a:lnSpc>
                <a:spcPts val="1100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apply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famous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around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locality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without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second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thought.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7433" y="2126309"/>
            <a:ext cx="127407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second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phase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3" y="2296303"/>
            <a:ext cx="3167882" cy="1028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preprocessing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java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calculating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sensors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formulating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</a:p>
          <a:p>
            <a:pPr marL="0" marR="0">
              <a:lnSpc>
                <a:spcPts val="1100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saving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encrypting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SHA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purposes.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third</a:t>
            </a:r>
          </a:p>
          <a:p>
            <a:pPr marL="0" marR="0">
              <a:lnSpc>
                <a:spcPts val="1100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phase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classification</a:t>
            </a:r>
            <a:r>
              <a:rPr dirty="0" sz="1100" spc="-6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22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present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database.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3" y="5367603"/>
            <a:ext cx="121521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2.RELATED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WORKS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3" y="5705237"/>
            <a:ext cx="3137816" cy="3418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absorption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wavelength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light,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[1],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authors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methodology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1100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light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beam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absorption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wavelength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passed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sample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100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detect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intensity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light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reflected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find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range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voltage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classifying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</a:p>
          <a:p>
            <a:pPr marL="0" marR="0">
              <a:lnSpc>
                <a:spcPts val="1100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high,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medium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low.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[2],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authors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suggest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approach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UV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spectrophoto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sensor</a:t>
            </a:r>
          </a:p>
          <a:p>
            <a:pPr marL="0" marR="0">
              <a:lnSpc>
                <a:spcPts val="1100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calculates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intensity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passed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UV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light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intensity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light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before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passing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absorbance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Beer’s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law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estimate</a:t>
            </a:r>
            <a:r>
              <a:rPr dirty="0" sz="11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sample.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[3],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author</a:t>
            </a:r>
          </a:p>
          <a:p>
            <a:pPr marL="0" marR="0">
              <a:lnSpc>
                <a:spcPts val="1100"/>
              </a:lnSpc>
              <a:spcBef>
                <a:spcPts val="2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explains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fiber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optics,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humidity,</a:t>
            </a:r>
          </a:p>
          <a:p>
            <a:pPr marL="0" marR="0">
              <a:lnSpc>
                <a:spcPts val="1100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temperature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sunlight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sensor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estimate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NPK</a:t>
            </a:r>
          </a:p>
          <a:p>
            <a:pPr marL="0" marR="0">
              <a:lnSpc>
                <a:spcPts val="1100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values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pass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2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microcontroller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remotely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work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2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agriculture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field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fertilization,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pumping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100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depending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sensor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readings.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</a:p>
          <a:p>
            <a:pPr marL="0" marR="0">
              <a:lnSpc>
                <a:spcPts val="1100"/>
              </a:lnSpc>
              <a:spcBef>
                <a:spcPts val="241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gives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smart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agriculture.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4" y="1274395"/>
            <a:ext cx="218230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3.OVERVIEW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12165" y="1765909"/>
            <a:ext cx="58415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Calibri"/>
                <a:cs typeface="Calibri"/>
              </a:rPr>
              <a:t>start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51275" y="2607629"/>
            <a:ext cx="759509" cy="37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68579" marR="0">
              <a:lnSpc>
                <a:spcPts val="110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90722" y="3872304"/>
            <a:ext cx="181403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centroids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57657" y="4494965"/>
            <a:ext cx="299466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no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55899" y="4691103"/>
            <a:ext cx="508266" cy="5700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</a:p>
          <a:p>
            <a:pPr marL="19525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move</a:t>
            </a:r>
          </a:p>
          <a:p>
            <a:pPr marL="9683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37776" y="4985968"/>
            <a:ext cx="2745257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distance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same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 marL="784701" marR="0">
              <a:lnSpc>
                <a:spcPts val="1100"/>
              </a:lnSpc>
              <a:spcBef>
                <a:spcPts val="14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centroid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26897" y="6261682"/>
            <a:ext cx="1651916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323373" marR="0">
              <a:lnSpc>
                <a:spcPts val="1100"/>
              </a:lnSpc>
              <a:spcBef>
                <a:spcPts val="142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Nearest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28469" y="7792034"/>
            <a:ext cx="131867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4.HARDWARE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SETUP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704" y="8080888"/>
            <a:ext cx="3113682" cy="823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sample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collected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small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bowl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analysis.</a:t>
            </a:r>
          </a:p>
          <a:p>
            <a:pPr marL="0" marR="0">
              <a:lnSpc>
                <a:spcPts val="1100"/>
              </a:lnSpc>
              <a:spcBef>
                <a:spcPts val="14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NPK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sensor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electro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chemical</a:t>
            </a:r>
          </a:p>
          <a:p>
            <a:pPr marL="0" marR="0">
              <a:lnSpc>
                <a:spcPts val="1100"/>
              </a:lnSpc>
              <a:spcBef>
                <a:spcPts val="149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diodes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immersed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sample.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4" y="933019"/>
            <a:ext cx="3131075" cy="4666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diodes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ions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movement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117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total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4" y="1544915"/>
            <a:ext cx="3046162" cy="500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ppm.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individual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npk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calculated</a:t>
            </a:r>
          </a:p>
          <a:p>
            <a:pPr marL="0" marR="0">
              <a:lnSpc>
                <a:spcPts val="1100"/>
              </a:lnSpc>
              <a:spcBef>
                <a:spcPts val="1443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later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ppm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value.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3192" y="2603752"/>
            <a:ext cx="345504" cy="176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100</a:t>
            </a:r>
          </a:p>
          <a:p>
            <a:pPr marL="60642" marR="0">
              <a:lnSpc>
                <a:spcPts val="10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90</a:t>
            </a:r>
          </a:p>
          <a:p>
            <a:pPr marL="60642" marR="0">
              <a:lnSpc>
                <a:spcPts val="10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80</a:t>
            </a:r>
          </a:p>
          <a:p>
            <a:pPr marL="60642" marR="0">
              <a:lnSpc>
                <a:spcPts val="10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70</a:t>
            </a:r>
          </a:p>
          <a:p>
            <a:pPr marL="60642" marR="0">
              <a:lnSpc>
                <a:spcPts val="10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60</a:t>
            </a:r>
          </a:p>
          <a:p>
            <a:pPr marL="60642" marR="0">
              <a:lnSpc>
                <a:spcPts val="10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50</a:t>
            </a:r>
          </a:p>
          <a:p>
            <a:pPr marL="60642" marR="0">
              <a:lnSpc>
                <a:spcPts val="10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40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89117" y="3816826"/>
            <a:ext cx="993154" cy="3947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0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  <a:p>
            <a:pPr marL="0" marR="0">
              <a:lnSpc>
                <a:spcPts val="1000"/>
              </a:lnSpc>
              <a:spcBef>
                <a:spcPts val="808"/>
              </a:spcBef>
              <a:spcAft>
                <a:spcPts val="0"/>
              </a:spcAft>
            </a:pP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existing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89117" y="4276159"/>
            <a:ext cx="1021883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000" spc="-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1617" y="4522418"/>
            <a:ext cx="281136" cy="965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30</a:t>
            </a:r>
          </a:p>
          <a:p>
            <a:pPr marL="0" marR="0">
              <a:lnSpc>
                <a:spcPts val="10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20</a:t>
            </a:r>
          </a:p>
          <a:p>
            <a:pPr marL="0" marR="0">
              <a:lnSpc>
                <a:spcPts val="10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000" spc="-25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  <a:p>
            <a:pPr marL="64135" marR="0">
              <a:lnSpc>
                <a:spcPts val="1000"/>
              </a:lnSpc>
              <a:spcBef>
                <a:spcPts val="110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4187" y="5487618"/>
            <a:ext cx="2252204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accurancy</a:t>
            </a:r>
            <a:r>
              <a:rPr dirty="0" sz="1000" spc="2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precision</a:t>
            </a: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0000"/>
                </a:solidFill>
                <a:latin typeface="Calibri"/>
                <a:cs typeface="Calibri"/>
              </a:rPr>
              <a:t>accurancy</a:t>
            </a:r>
            <a:r>
              <a:rPr dirty="0" sz="1000" spc="1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precision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96537" y="5487618"/>
            <a:ext cx="432692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recall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17872" y="5487618"/>
            <a:ext cx="46896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10">
                <a:solidFill>
                  <a:srgbClr val="000000"/>
                </a:solidFill>
                <a:latin typeface="Calibri"/>
                <a:cs typeface="Calibri"/>
              </a:rPr>
              <a:t>fscore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703" y="8335619"/>
            <a:ext cx="335026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FINDING</a:t>
            </a:r>
            <a:r>
              <a:rPr dirty="0" sz="2000" spc="-21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dirty="0" sz="2000" spc="-68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EVALUATION: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2668" y="902247"/>
            <a:ext cx="5772336" cy="11233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f2023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150" spc="488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In</a:t>
            </a:r>
            <a:r>
              <a:rPr dirty="0" sz="1100" spc="-43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fertilizer</a:t>
            </a:r>
            <a:r>
              <a:rPr dirty="0" sz="1100" spc="-18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evaluation,</a:t>
            </a:r>
            <a:r>
              <a:rPr dirty="0" sz="1100" spc="-18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the</a:t>
            </a:r>
            <a:r>
              <a:rPr dirty="0" sz="1100" spc="-23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percentage</a:t>
            </a:r>
            <a:r>
              <a:rPr dirty="0" sz="1100" spc="-31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content</a:t>
            </a:r>
            <a:r>
              <a:rPr dirty="0" sz="1100" spc="-14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of</a:t>
            </a:r>
            <a:r>
              <a:rPr dirty="0" sz="1100" spc="-23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the</a:t>
            </a:r>
            <a:r>
              <a:rPr dirty="0" sz="1100" spc="-38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common</a:t>
            </a:r>
            <a:r>
              <a:rPr dirty="0" sz="1100" spc="-34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nutrient</a:t>
            </a:r>
            <a:r>
              <a:rPr dirty="0" sz="1100" spc="-46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of</a:t>
            </a:r>
            <a:r>
              <a:rPr dirty="0" sz="1100" spc="-18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concern</a:t>
            </a:r>
            <a:r>
              <a:rPr dirty="0" sz="1100" spc="-23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spc="-25" b="1">
                <a:solidFill>
                  <a:srgbClr val="1f2023"/>
                </a:solidFill>
                <a:latin typeface="JDSNFD+Arial-BoldMT"/>
                <a:cs typeface="JDSNFD+Arial-BoldMT"/>
              </a:rPr>
              <a:t>is</a:t>
            </a:r>
          </a:p>
          <a:p>
            <a:pPr marL="228600" marR="0">
              <a:lnSpc>
                <a:spcPts val="1228"/>
              </a:lnSpc>
              <a:spcBef>
                <a:spcPts val="213"/>
              </a:spcBef>
              <a:spcAft>
                <a:spcPts val="0"/>
              </a:spcAft>
            </a:pP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invariably</a:t>
            </a:r>
            <a:r>
              <a:rPr dirty="0" sz="1100" spc="-50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known</a:t>
            </a:r>
            <a:r>
              <a:rPr dirty="0" sz="1100" spc="-28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for</a:t>
            </a:r>
            <a:r>
              <a:rPr dirty="0" sz="1100" spc="-23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each</a:t>
            </a:r>
            <a:r>
              <a:rPr dirty="0" sz="1100" spc="-20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fertilizer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.</a:t>
            </a:r>
            <a:r>
              <a:rPr dirty="0" sz="1100" spc="-36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As</a:t>
            </a:r>
            <a:r>
              <a:rPr dirty="0" sz="1100" spc="-3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a</a:t>
            </a:r>
            <a:r>
              <a:rPr dirty="0" sz="1100" spc="-34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result,</a:t>
            </a:r>
            <a:r>
              <a:rPr dirty="0" sz="1100" spc="-37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the</a:t>
            </a:r>
            <a:r>
              <a:rPr dirty="0" sz="1100" spc="-37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fertilizer</a:t>
            </a:r>
            <a:r>
              <a:rPr dirty="0" sz="1100" spc="-18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applica</a:t>
            </a:r>
            <a:r>
              <a:rPr dirty="0" sz="1100" spc="-2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tions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can</a:t>
            </a:r>
            <a:r>
              <a:rPr dirty="0" sz="1100" spc="-25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 spc="-25">
                <a:solidFill>
                  <a:srgbClr val="1f2023"/>
                </a:solidFill>
                <a:latin typeface="PUONIS+ArialMT"/>
                <a:cs typeface="PUONIS+ArialMT"/>
              </a:rPr>
              <a:t>be</a:t>
            </a:r>
          </a:p>
          <a:p>
            <a:pPr marL="228600" marR="0">
              <a:lnSpc>
                <a:spcPts val="1228"/>
              </a:lnSpc>
              <a:spcBef>
                <a:spcPts val="273"/>
              </a:spcBef>
              <a:spcAft>
                <a:spcPts val="0"/>
              </a:spcAft>
            </a:pP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expressed</a:t>
            </a:r>
            <a:r>
              <a:rPr dirty="0" sz="1100" spc="-44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on</a:t>
            </a:r>
            <a:r>
              <a:rPr dirty="0" sz="1100" spc="-38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the</a:t>
            </a:r>
            <a:r>
              <a:rPr dirty="0" sz="1100" spc="-33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basis</a:t>
            </a:r>
            <a:r>
              <a:rPr dirty="0" sz="1100" spc="-33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of</a:t>
            </a:r>
            <a:r>
              <a:rPr dirty="0" sz="1100" spc="-3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quantities</a:t>
            </a:r>
            <a:r>
              <a:rPr dirty="0" sz="1100" spc="-23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of</a:t>
            </a:r>
            <a:r>
              <a:rPr dirty="0" sz="1100" spc="-4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the</a:t>
            </a:r>
            <a:r>
              <a:rPr dirty="0" sz="1100" spc="-37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nutrient</a:t>
            </a:r>
            <a:r>
              <a:rPr dirty="0" sz="1100" spc="-25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instead</a:t>
            </a:r>
            <a:r>
              <a:rPr dirty="0" sz="1100" spc="-36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of</a:t>
            </a:r>
            <a:r>
              <a:rPr dirty="0" sz="1100" spc="-3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quantities</a:t>
            </a:r>
            <a:r>
              <a:rPr dirty="0" sz="1100" spc="-23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of</a:t>
            </a:r>
            <a:r>
              <a:rPr dirty="0" sz="1100" spc="-4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 spc="-10">
                <a:solidFill>
                  <a:srgbClr val="1f2023"/>
                </a:solidFill>
                <a:latin typeface="PUONIS+ArialMT"/>
                <a:cs typeface="PUONIS+ArialMT"/>
              </a:rPr>
              <a:t>fertilizer</a:t>
            </a:r>
          </a:p>
          <a:p>
            <a:pPr marL="0" marR="0">
              <a:lnSpc>
                <a:spcPts val="1276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150">
                <a:solidFill>
                  <a:srgbClr val="1f2023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150" spc="488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The</a:t>
            </a:r>
            <a:r>
              <a:rPr dirty="0" sz="1100" spc="-40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diagnosis</a:t>
            </a:r>
            <a:r>
              <a:rPr dirty="0" sz="1100" spc="-10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of</a:t>
            </a:r>
            <a:r>
              <a:rPr dirty="0" sz="1100" spc="-30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the</a:t>
            </a:r>
            <a:r>
              <a:rPr dirty="0" sz="1100" spc="-18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nutrient</a:t>
            </a:r>
            <a:r>
              <a:rPr dirty="0" sz="1100" spc="-21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status</a:t>
            </a:r>
            <a:r>
              <a:rPr dirty="0" sz="1100" spc="-31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of</a:t>
            </a:r>
            <a:r>
              <a:rPr dirty="0" sz="1100" spc="-23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the</a:t>
            </a:r>
            <a:r>
              <a:rPr dirty="0" sz="1100" spc="-38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soil</a:t>
            </a:r>
            <a:r>
              <a:rPr dirty="0" sz="1100" spc="-15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by</a:t>
            </a:r>
            <a:r>
              <a:rPr dirty="0" sz="1100" spc="-30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using</a:t>
            </a:r>
            <a:r>
              <a:rPr dirty="0" sz="1100" spc="-33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different</a:t>
            </a:r>
            <a:r>
              <a:rPr dirty="0" sz="1100" spc="-34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techniques</a:t>
            </a: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 spc="-25" b="1">
                <a:solidFill>
                  <a:srgbClr val="1f2023"/>
                </a:solidFill>
                <a:latin typeface="JDSNFD+Arial-BoldMT"/>
                <a:cs typeface="JDSNFD+Arial-BoldMT"/>
              </a:rPr>
              <a:t>or</a:t>
            </a:r>
          </a:p>
          <a:p>
            <a:pPr marL="228600" marR="0">
              <a:lnSpc>
                <a:spcPts val="1228"/>
              </a:lnSpc>
              <a:spcBef>
                <a:spcPts val="270"/>
              </a:spcBef>
              <a:spcAft>
                <a:spcPts val="0"/>
              </a:spcAft>
            </a:pPr>
            <a:r>
              <a:rPr dirty="0" sz="1100" b="1">
                <a:solidFill>
                  <a:srgbClr val="1f2023"/>
                </a:solidFill>
                <a:latin typeface="JDSNFD+Arial-BoldMT"/>
                <a:cs typeface="JDSNFD+Arial-BoldMT"/>
              </a:rPr>
              <a:t>methods</a:t>
            </a:r>
            <a:r>
              <a:rPr dirty="0" sz="1100" spc="-33" b="1">
                <a:solidFill>
                  <a:srgbClr val="1f2023"/>
                </a:solidFill>
                <a:latin typeface="JDSNFD+Arial-BoldMT"/>
                <a:cs typeface="JDSNFD+Arial-Bold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is</a:t>
            </a:r>
            <a:r>
              <a:rPr dirty="0" sz="1100" spc="-15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known</a:t>
            </a:r>
            <a:r>
              <a:rPr dirty="0" sz="1100" spc="-21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as</a:t>
            </a:r>
            <a:r>
              <a:rPr dirty="0" sz="1100" spc="-2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soil</a:t>
            </a:r>
            <a:r>
              <a:rPr dirty="0" sz="1100" spc="-12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fertility</a:t>
            </a:r>
            <a:r>
              <a:rPr dirty="0" sz="1100" spc="-25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evaluation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in</a:t>
            </a:r>
            <a:r>
              <a:rPr dirty="0" sz="1100" spc="-34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this</a:t>
            </a:r>
            <a:r>
              <a:rPr dirty="0" sz="1100" spc="-18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papper</a:t>
            </a:r>
            <a:r>
              <a:rPr dirty="0" sz="1100" spc="254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provides</a:t>
            </a:r>
            <a:r>
              <a:rPr dirty="0" sz="1100" spc="-3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mpre</a:t>
            </a:r>
            <a:r>
              <a:rPr dirty="0" sz="1100" spc="-51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evaluation</a:t>
            </a:r>
            <a:r>
              <a:rPr dirty="0" sz="1100" spc="-12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 spc="-25">
                <a:solidFill>
                  <a:srgbClr val="1f2023"/>
                </a:solidFill>
                <a:latin typeface="PUONIS+ArialMT"/>
                <a:cs typeface="PUONIS+ArialMT"/>
              </a:rPr>
              <a:t>for</a:t>
            </a:r>
          </a:p>
          <a:p>
            <a:pPr marL="228600" marR="0">
              <a:lnSpc>
                <a:spcPts val="1228"/>
              </a:lnSpc>
              <a:spcBef>
                <a:spcPts val="229"/>
              </a:spcBef>
              <a:spcAft>
                <a:spcPts val="0"/>
              </a:spcAft>
            </a:pP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this</a:t>
            </a:r>
            <a:r>
              <a:rPr dirty="0" sz="1100">
                <a:solidFill>
                  <a:srgbClr val="1f2023"/>
                </a:solidFill>
                <a:latin typeface="PUONIS+ArialMT"/>
                <a:cs typeface="PUONIS+ArialMT"/>
              </a:rPr>
              <a:t> </a:t>
            </a:r>
            <a:r>
              <a:rPr dirty="0" sz="1100" spc="-10">
                <a:solidFill>
                  <a:srgbClr val="1f2023"/>
                </a:solidFill>
                <a:latin typeface="PUONIS+ArialMT"/>
                <a:cs typeface="PUONIS+ArialMT"/>
              </a:rPr>
              <a:t>project.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4" y="2320900"/>
            <a:ext cx="183639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ADVANTAGES: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2894434"/>
            <a:ext cx="5622416" cy="506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365f91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350" b="1">
                <a:solidFill>
                  <a:srgbClr val="111111"/>
                </a:solidFill>
                <a:latin typeface="JDSNFD+Arial-BoldMT"/>
                <a:cs typeface="JDSNFD+Arial-BoldMT"/>
              </a:rPr>
              <a:t>The</a:t>
            </a:r>
            <a:r>
              <a:rPr dirty="0" sz="1350" spc="-41" b="1">
                <a:solidFill>
                  <a:srgbClr val="111111"/>
                </a:solidFill>
                <a:latin typeface="JDSNFD+Arial-BoldMT"/>
                <a:cs typeface="JDSNFD+Arial-BoldMT"/>
              </a:rPr>
              <a:t> </a:t>
            </a:r>
            <a:r>
              <a:rPr dirty="0" sz="1350" b="1">
                <a:solidFill>
                  <a:srgbClr val="111111"/>
                </a:solidFill>
                <a:latin typeface="JDSNFD+Arial-BoldMT"/>
                <a:cs typeface="JDSNFD+Arial-BoldMT"/>
              </a:rPr>
              <a:t>results</a:t>
            </a:r>
            <a:r>
              <a:rPr dirty="0" sz="1350" spc="-28" b="1">
                <a:solidFill>
                  <a:srgbClr val="111111"/>
                </a:solidFill>
                <a:latin typeface="JDSNFD+Arial-BoldMT"/>
                <a:cs typeface="JDSNFD+Arial-BoldMT"/>
              </a:rPr>
              <a:t> </a:t>
            </a:r>
            <a:r>
              <a:rPr dirty="0" sz="1350" b="1">
                <a:solidFill>
                  <a:srgbClr val="111111"/>
                </a:solidFill>
                <a:latin typeface="JDSNFD+Arial-BoldMT"/>
                <a:cs typeface="JDSNFD+Arial-BoldMT"/>
              </a:rPr>
              <a:t>show</a:t>
            </a:r>
            <a:r>
              <a:rPr dirty="0" sz="1350" spc="-27" b="1">
                <a:solidFill>
                  <a:srgbClr val="111111"/>
                </a:solidFill>
                <a:latin typeface="JDSNFD+Arial-BoldMT"/>
                <a:cs typeface="JDSNFD+Arial-BoldMT"/>
              </a:rPr>
              <a:t> </a:t>
            </a:r>
            <a:r>
              <a:rPr dirty="0" sz="1350" b="1">
                <a:solidFill>
                  <a:srgbClr val="111111"/>
                </a:solidFill>
                <a:latin typeface="JDSNFD+Arial-BoldMT"/>
                <a:cs typeface="JDSNFD+Arial-BoldMT"/>
              </a:rPr>
              <a:t>that</a:t>
            </a:r>
            <a:r>
              <a:rPr dirty="0" sz="1350" spc="-28" b="1">
                <a:solidFill>
                  <a:srgbClr val="111111"/>
                </a:solidFill>
                <a:latin typeface="JDSNFD+Arial-BoldMT"/>
                <a:cs typeface="JDSNFD+Arial-BoldMT"/>
              </a:rPr>
              <a:t> </a:t>
            </a:r>
            <a:r>
              <a:rPr dirty="0" sz="1350" b="1">
                <a:solidFill>
                  <a:srgbClr val="111111"/>
                </a:solidFill>
                <a:latin typeface="JDSNFD+Arial-BoldMT"/>
                <a:cs typeface="JDSNFD+Arial-BoldMT"/>
              </a:rPr>
              <a:t>organic</a:t>
            </a:r>
            <a:r>
              <a:rPr dirty="0" sz="1350" spc="-30" b="1">
                <a:solidFill>
                  <a:srgbClr val="111111"/>
                </a:solidFill>
                <a:latin typeface="JDSNFD+Arial-BoldMT"/>
                <a:cs typeface="JDSNFD+Arial-BoldMT"/>
              </a:rPr>
              <a:t> </a:t>
            </a:r>
            <a:r>
              <a:rPr dirty="0" sz="1350" b="1">
                <a:solidFill>
                  <a:srgbClr val="111111"/>
                </a:solidFill>
                <a:latin typeface="JDSNFD+Arial-BoldMT"/>
                <a:cs typeface="JDSNFD+Arial-BoldMT"/>
              </a:rPr>
              <a:t>fertilizer</a:t>
            </a:r>
            <a:r>
              <a:rPr dirty="0" sz="1350" spc="-27" b="1">
                <a:solidFill>
                  <a:srgbClr val="111111"/>
                </a:solidFill>
                <a:latin typeface="JDSNFD+Arial-BoldMT"/>
                <a:cs typeface="JDSNFD+Arial-BoldMT"/>
              </a:rPr>
              <a:t> </a:t>
            </a:r>
            <a:r>
              <a:rPr dirty="0" sz="1350" b="1">
                <a:solidFill>
                  <a:srgbClr val="111111"/>
                </a:solidFill>
                <a:latin typeface="JDSNFD+Arial-BoldMT"/>
                <a:cs typeface="JDSNFD+Arial-BoldMT"/>
              </a:rPr>
              <a:t>could</a:t>
            </a:r>
            <a:r>
              <a:rPr dirty="0" sz="1350" spc="-20" b="1">
                <a:solidFill>
                  <a:srgbClr val="111111"/>
                </a:solidFill>
                <a:latin typeface="JDSNFD+Arial-BoldMT"/>
                <a:cs typeface="JDSNFD+Arial-BoldMT"/>
              </a:rPr>
              <a:t> </a:t>
            </a:r>
            <a:r>
              <a:rPr dirty="0" sz="1350">
                <a:solidFill>
                  <a:srgbClr val="111111"/>
                </a:solidFill>
                <a:latin typeface="PUONIS+ArialMT"/>
                <a:cs typeface="PUONIS+ArialMT"/>
              </a:rPr>
              <a:t>increase</a:t>
            </a:r>
            <a:r>
              <a:rPr dirty="0" sz="1350" spc="-41">
                <a:solidFill>
                  <a:srgbClr val="111111"/>
                </a:solidFill>
                <a:latin typeface="PUONIS+ArialMT"/>
                <a:cs typeface="PUONIS+ArialMT"/>
              </a:rPr>
              <a:t> </a:t>
            </a:r>
            <a:r>
              <a:rPr dirty="0" sz="1350">
                <a:solidFill>
                  <a:srgbClr val="111111"/>
                </a:solidFill>
                <a:latin typeface="PUONIS+ArialMT"/>
                <a:cs typeface="PUONIS+ArialMT"/>
              </a:rPr>
              <a:t>the</a:t>
            </a:r>
            <a:r>
              <a:rPr dirty="0" sz="1350" spc="-30">
                <a:solidFill>
                  <a:srgbClr val="111111"/>
                </a:solidFill>
                <a:latin typeface="PUONIS+ArialMT"/>
                <a:cs typeface="PUONIS+ArialMT"/>
              </a:rPr>
              <a:t> </a:t>
            </a:r>
            <a:r>
              <a:rPr dirty="0" sz="1350" spc="-10">
                <a:solidFill>
                  <a:srgbClr val="111111"/>
                </a:solidFill>
                <a:latin typeface="PUONIS+ArialMT"/>
                <a:cs typeface="PUONIS+ArialMT"/>
              </a:rPr>
              <a:t>farmer’s</a:t>
            </a:r>
          </a:p>
          <a:p>
            <a:pPr marL="0" marR="0">
              <a:lnSpc>
                <a:spcPts val="1508"/>
              </a:lnSpc>
              <a:spcBef>
                <a:spcPts val="12"/>
              </a:spcBef>
              <a:spcAft>
                <a:spcPts val="0"/>
              </a:spcAft>
            </a:pPr>
            <a:r>
              <a:rPr dirty="0" sz="1350" spc="-10">
                <a:solidFill>
                  <a:srgbClr val="111111"/>
                </a:solidFill>
                <a:latin typeface="PUONIS+ArialMT"/>
                <a:cs typeface="PUONIS+ArialMT"/>
              </a:rPr>
              <a:t>income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4" y="3631882"/>
            <a:ext cx="5871060" cy="5160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365f91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fertilizers</a:t>
            </a:r>
            <a:r>
              <a:rPr dirty="0" sz="1400" spc="-54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that</a:t>
            </a:r>
            <a:r>
              <a:rPr dirty="0" sz="1400" spc="-46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can</a:t>
            </a:r>
            <a:r>
              <a:rPr dirty="0" sz="1400" spc="-37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be</a:t>
            </a:r>
            <a:r>
              <a:rPr dirty="0" sz="1400" spc="-47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organic</a:t>
            </a:r>
            <a:r>
              <a:rPr dirty="0" sz="1400" spc="-50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or</a:t>
            </a:r>
            <a:r>
              <a:rPr dirty="0" sz="1400" spc="-23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inorganic</a:t>
            </a:r>
            <a:r>
              <a:rPr dirty="0" sz="1400" spc="-49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but</a:t>
            </a:r>
            <a:r>
              <a:rPr dirty="0" sz="1400" spc="-46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helpful</a:t>
            </a:r>
            <a:r>
              <a:rPr dirty="0" sz="1400" spc="-51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to</a:t>
            </a:r>
            <a:r>
              <a:rPr dirty="0" sz="1400" spc="-30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boost</a:t>
            </a:r>
            <a:r>
              <a:rPr dirty="0" sz="1400" spc="-50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spc="-25" b="1">
                <a:solidFill>
                  <a:srgbClr val="444444"/>
                </a:solidFill>
                <a:latin typeface="JDSNFD+Arial-BoldMT"/>
                <a:cs typeface="JDSNFD+Arial-Bold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34"/>
              </a:spcBef>
              <a:spcAft>
                <a:spcPts val="0"/>
              </a:spcAft>
            </a:pP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plant’s</a:t>
            </a:r>
            <a:r>
              <a:rPr dirty="0" sz="1400" spc="-101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health</a:t>
            </a:r>
            <a:r>
              <a:rPr dirty="0" sz="1400" spc="-46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and</a:t>
            </a:r>
            <a:r>
              <a:rPr dirty="0" sz="1400" spc="-33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444444"/>
                </a:solidFill>
                <a:latin typeface="JDSNFD+Arial-BoldMT"/>
                <a:cs typeface="JDSNFD+Arial-BoldMT"/>
              </a:rPr>
              <a:t>its</a:t>
            </a:r>
            <a:r>
              <a:rPr dirty="0" sz="1400" spc="-43" b="1">
                <a:solidFill>
                  <a:srgbClr val="444444"/>
                </a:solidFill>
                <a:latin typeface="JDSNFD+Arial-BoldMT"/>
                <a:cs typeface="JDSNFD+Arial-BoldMT"/>
              </a:rPr>
              <a:t> </a:t>
            </a:r>
            <a:r>
              <a:rPr dirty="0" sz="1400" spc="-10" b="1">
                <a:solidFill>
                  <a:srgbClr val="444444"/>
                </a:solidFill>
                <a:latin typeface="JDSNFD+Arial-BoldMT"/>
                <a:cs typeface="JDSNFD+Arial-BoldMT"/>
              </a:rPr>
              <a:t>growth.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4455394"/>
            <a:ext cx="491476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212121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400">
                <a:solidFill>
                  <a:srgbClr val="212121"/>
                </a:solidFill>
                <a:latin typeface="PUONIS+ArialMT"/>
                <a:cs typeface="PUONIS+ArialMT"/>
              </a:rPr>
              <a:t>Easily</a:t>
            </a:r>
            <a:r>
              <a:rPr dirty="0" sz="1400" spc="-40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400">
                <a:solidFill>
                  <a:srgbClr val="212121"/>
                </a:solidFill>
                <a:latin typeface="PUONIS+ArialMT"/>
                <a:cs typeface="PUONIS+ArialMT"/>
              </a:rPr>
              <a:t>Available:</a:t>
            </a:r>
            <a:r>
              <a:rPr dirty="0" sz="1400" spc="-56">
                <a:solidFill>
                  <a:srgbClr val="212121"/>
                </a:solidFill>
                <a:latin typeface="PUONIS+ArialMT"/>
                <a:cs typeface="PUONIS+Arial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As</a:t>
            </a:r>
            <a:r>
              <a:rPr dirty="0" sz="1400" spc="-23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the</a:t>
            </a:r>
            <a:r>
              <a:rPr dirty="0" sz="1400" spc="-37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fertilizers</a:t>
            </a:r>
            <a:r>
              <a:rPr dirty="0" sz="1400" spc="-43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are</a:t>
            </a:r>
            <a:r>
              <a:rPr dirty="0" sz="1400" spc="-28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very</a:t>
            </a:r>
            <a:r>
              <a:rPr dirty="0" sz="1400" spc="-4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helpful</a:t>
            </a:r>
            <a:r>
              <a:rPr dirty="0" sz="1400" spc="-51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in</a:t>
            </a:r>
            <a:r>
              <a:rPr dirty="0" sz="1400" spc="-2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spc="-20" b="1">
                <a:solidFill>
                  <a:srgbClr val="212121"/>
                </a:solidFill>
                <a:latin typeface="JDSNFD+Arial-BoldMT"/>
                <a:cs typeface="JDSNFD+Arial-BoldMT"/>
              </a:rPr>
              <a:t>fast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4" y="4690517"/>
            <a:ext cx="5876464" cy="706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improvement</a:t>
            </a:r>
            <a:r>
              <a:rPr dirty="0" sz="1400" spc="-7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in</a:t>
            </a:r>
            <a:r>
              <a:rPr dirty="0" sz="1400" spc="-46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plants</a:t>
            </a:r>
            <a:r>
              <a:rPr dirty="0" sz="1400" spc="-6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and</a:t>
            </a:r>
            <a:r>
              <a:rPr dirty="0" sz="1400" spc="-47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best</a:t>
            </a:r>
            <a:r>
              <a:rPr dirty="0" sz="1400" spc="-55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for</a:t>
            </a:r>
            <a:r>
              <a:rPr dirty="0" sz="1400" spc="-47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agricultural</a:t>
            </a:r>
            <a:r>
              <a:rPr dirty="0" sz="1400" spc="-47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production</a:t>
            </a:r>
            <a:r>
              <a:rPr dirty="0" sz="1400" spc="-52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spc="-25" b="1">
                <a:solidFill>
                  <a:srgbClr val="212121"/>
                </a:solidFill>
                <a:latin typeface="JDSNFD+Arial-BoldMT"/>
                <a:cs typeface="JDSNFD+Arial-BoldMT"/>
              </a:rPr>
              <a:t>its</a:t>
            </a:r>
          </a:p>
          <a:p>
            <a:pPr marL="0" marR="0">
              <a:lnSpc>
                <a:spcPts val="1564"/>
              </a:lnSpc>
              <a:spcBef>
                <a:spcPts val="237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demand</a:t>
            </a:r>
            <a:r>
              <a:rPr dirty="0" sz="1400" spc="-5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also</a:t>
            </a:r>
            <a:r>
              <a:rPr dirty="0" sz="1400" spc="-47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increases</a:t>
            </a:r>
            <a:r>
              <a:rPr dirty="0" sz="1400" spc="-61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but</a:t>
            </a:r>
            <a:r>
              <a:rPr dirty="0" sz="1400" spc="-51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many</a:t>
            </a:r>
            <a:r>
              <a:rPr dirty="0" sz="1400" spc="-31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factories</a:t>
            </a:r>
            <a:r>
              <a:rPr dirty="0" sz="1400" spc="-66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are</a:t>
            </a:r>
            <a:r>
              <a:rPr dirty="0" sz="1400" spc="-43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working</a:t>
            </a:r>
            <a:r>
              <a:rPr dirty="0" sz="1400" spc="-37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constantly</a:t>
            </a:r>
            <a:r>
              <a:rPr dirty="0" sz="1400" spc="-74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spc="-25" b="1">
                <a:solidFill>
                  <a:srgbClr val="212121"/>
                </a:solidFill>
                <a:latin typeface="JDSNFD+Arial-BoldMT"/>
                <a:cs typeface="JDSNFD+Arial-BoldMT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287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reach</a:t>
            </a:r>
            <a:r>
              <a:rPr dirty="0" sz="1400" spc="-31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the</a:t>
            </a:r>
            <a:r>
              <a:rPr dirty="0" sz="1400" spc="-51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demand.</a:t>
            </a:r>
            <a:r>
              <a:rPr dirty="0" sz="1400" spc="-4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Thus</a:t>
            </a:r>
            <a:r>
              <a:rPr dirty="0" sz="1400" spc="-5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now</a:t>
            </a:r>
            <a:r>
              <a:rPr dirty="0" sz="1400" spc="-25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all</a:t>
            </a:r>
            <a:r>
              <a:rPr dirty="0" sz="1400" spc="-15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the</a:t>
            </a:r>
            <a:r>
              <a:rPr dirty="0" sz="1400" spc="-51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types</a:t>
            </a:r>
            <a:r>
              <a:rPr dirty="0" sz="1400" spc="-54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of</a:t>
            </a:r>
            <a:r>
              <a:rPr dirty="0" sz="1400" spc="-23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fertilizers</a:t>
            </a:r>
            <a:r>
              <a:rPr dirty="0" sz="1400" spc="-38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are</a:t>
            </a:r>
            <a:r>
              <a:rPr dirty="0" sz="1400" spc="-28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spc="-10" b="1">
                <a:solidFill>
                  <a:srgbClr val="212121"/>
                </a:solidFill>
                <a:latin typeface="JDSNFD+Arial-BoldMT"/>
                <a:cs typeface="JDSNFD+Arial-BoldMT"/>
              </a:rPr>
              <a:t>easily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4" y="5395886"/>
            <a:ext cx="208655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available</a:t>
            </a:r>
            <a:r>
              <a:rPr dirty="0" sz="1400" spc="-52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in</a:t>
            </a:r>
            <a:r>
              <a:rPr dirty="0" sz="1400" spc="-25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b="1">
                <a:solidFill>
                  <a:srgbClr val="212121"/>
                </a:solidFill>
                <a:latin typeface="JDSNFD+Arial-BoldMT"/>
                <a:cs typeface="JDSNFD+Arial-BoldMT"/>
              </a:rPr>
              <a:t>the</a:t>
            </a:r>
            <a:r>
              <a:rPr dirty="0" sz="1400" spc="-27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400" spc="-10" b="1">
                <a:solidFill>
                  <a:srgbClr val="212121"/>
                </a:solidFill>
                <a:latin typeface="JDSNFD+Arial-BoldMT"/>
                <a:cs typeface="JDSNFD+Arial-BoldMT"/>
              </a:rPr>
              <a:t>market.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2669" y="5631396"/>
            <a:ext cx="1331534" cy="20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150" spc="4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12121"/>
                </a:solidFill>
                <a:latin typeface="JDSNFD+Arial-BoldMT"/>
                <a:cs typeface="JDSNFD+Arial-BoldMT"/>
              </a:rPr>
              <a:t>Fast</a:t>
            </a:r>
            <a:r>
              <a:rPr dirty="0" sz="110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100" spc="-10" b="1">
                <a:solidFill>
                  <a:srgbClr val="212121"/>
                </a:solidFill>
                <a:latin typeface="JDSNFD+Arial-BoldMT"/>
                <a:cs typeface="JDSNFD+Arial-BoldMT"/>
              </a:rPr>
              <a:t>absorptio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704" y="6127832"/>
            <a:ext cx="2234505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DISADVANTAGES: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2669" y="6470480"/>
            <a:ext cx="5147305" cy="568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150" spc="4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other</a:t>
            </a:r>
            <a:r>
              <a:rPr dirty="0" sz="1100" spc="-40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living</a:t>
            </a:r>
            <a:r>
              <a:rPr dirty="0" sz="1100" spc="-10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beings</a:t>
            </a:r>
            <a:r>
              <a:rPr dirty="0" sz="1100" spc="-15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plants</a:t>
            </a:r>
            <a:r>
              <a:rPr dirty="0" sz="1100" spc="-36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also</a:t>
            </a:r>
            <a:r>
              <a:rPr dirty="0" sz="1100" spc="-23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need</a:t>
            </a:r>
            <a:r>
              <a:rPr dirty="0" sz="1100" spc="-31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some</a:t>
            </a:r>
            <a:r>
              <a:rPr dirty="0" sz="1100" spc="-43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nutrients</a:t>
            </a:r>
            <a:r>
              <a:rPr dirty="0" sz="1100" spc="-28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for</a:t>
            </a:r>
            <a:r>
              <a:rPr dirty="0" sz="1100" spc="-43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their</a:t>
            </a:r>
            <a:r>
              <a:rPr dirty="0" sz="1100" spc="-25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proper</a:t>
            </a:r>
            <a:r>
              <a:rPr dirty="0" sz="1100" spc="-38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growth</a:t>
            </a:r>
            <a:r>
              <a:rPr dirty="0" sz="1100" spc="-34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 spc="-25">
                <a:solidFill>
                  <a:srgbClr val="444444"/>
                </a:solidFill>
                <a:latin typeface="PUONIS+ArialMT"/>
                <a:cs typeface="PUONIS+ArialMT"/>
              </a:rPr>
              <a:t>and</a:t>
            </a:r>
          </a:p>
          <a:p>
            <a:pPr marL="228600" marR="0">
              <a:lnSpc>
                <a:spcPts val="1228"/>
              </a:lnSpc>
              <a:spcBef>
                <a:spcPts val="213"/>
              </a:spcBef>
              <a:spcAft>
                <a:spcPts val="0"/>
              </a:spcAft>
            </a:pP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development.</a:t>
            </a:r>
            <a:r>
              <a:rPr dirty="0" sz="1100" spc="-37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Sometimes</a:t>
            </a:r>
            <a:r>
              <a:rPr dirty="0" sz="1100" spc="-23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it</a:t>
            </a:r>
            <a:r>
              <a:rPr dirty="0" sz="1100" spc="-20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becomes</a:t>
            </a:r>
            <a:r>
              <a:rPr dirty="0" sz="1100" spc="-36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difficult</a:t>
            </a:r>
            <a:r>
              <a:rPr dirty="0" sz="1100" spc="-31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to</a:t>
            </a:r>
            <a:r>
              <a:rPr dirty="0" sz="1100" spc="-34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get</a:t>
            </a:r>
            <a:r>
              <a:rPr dirty="0" sz="1100" spc="-28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all</a:t>
            </a:r>
            <a:r>
              <a:rPr dirty="0" sz="1100" spc="-18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the</a:t>
            </a:r>
            <a:r>
              <a:rPr dirty="0" sz="1100" spc="-43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elements</a:t>
            </a:r>
            <a:r>
              <a:rPr dirty="0" sz="1100" spc="-38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from</a:t>
            </a:r>
            <a:r>
              <a:rPr dirty="0" sz="1100" spc="-56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soil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 </a:t>
            </a:r>
            <a:r>
              <a:rPr dirty="0" sz="1100">
                <a:solidFill>
                  <a:srgbClr val="444444"/>
                </a:solidFill>
                <a:latin typeface="PUONIS+ArialMT"/>
                <a:cs typeface="PUONIS+ArialMT"/>
              </a:rPr>
              <a:t>.</a:t>
            </a:r>
          </a:p>
          <a:p>
            <a:pPr marL="0" marR="0">
              <a:lnSpc>
                <a:spcPts val="1276"/>
              </a:lnSpc>
              <a:spcBef>
                <a:spcPts val="178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150" spc="4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212121"/>
                </a:solidFill>
                <a:latin typeface="JDSNFD+Arial-BoldMT"/>
                <a:cs typeface="JDSNFD+Arial-BoldMT"/>
              </a:rPr>
              <a:t>Expensivelyhigh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2669" y="7018745"/>
            <a:ext cx="1640340" cy="20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JJCKUR+Wingdings-Regular"/>
                <a:cs typeface="JJCKUR+Wingdings-Regular"/>
              </a:rPr>
              <a:t></a:t>
            </a:r>
            <a:r>
              <a:rPr dirty="0" sz="1150" spc="4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12121"/>
                </a:solidFill>
                <a:latin typeface="JDSNFD+Arial-BoldMT"/>
                <a:cs typeface="JDSNFD+Arial-BoldMT"/>
              </a:rPr>
              <a:t>Reduce</a:t>
            </a:r>
            <a:r>
              <a:rPr dirty="0" sz="110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100" b="1">
                <a:solidFill>
                  <a:srgbClr val="212121"/>
                </a:solidFill>
                <a:latin typeface="JDSNFD+Arial-BoldMT"/>
                <a:cs typeface="JDSNFD+Arial-BoldMT"/>
              </a:rPr>
              <a:t>soil</a:t>
            </a:r>
            <a:r>
              <a:rPr dirty="0" sz="1100" spc="-30" b="1">
                <a:solidFill>
                  <a:srgbClr val="212121"/>
                </a:solidFill>
                <a:latin typeface="JDSNFD+Arial-BoldMT"/>
                <a:cs typeface="JDSNFD+Arial-BoldMT"/>
              </a:rPr>
              <a:t> </a:t>
            </a:r>
            <a:r>
              <a:rPr dirty="0" sz="1100" spc="-10" b="1">
                <a:solidFill>
                  <a:srgbClr val="212121"/>
                </a:solidFill>
                <a:latin typeface="JDSNFD+Arial-BoldMT"/>
                <a:cs typeface="JDSNFD+Arial-BoldMT"/>
              </a:rPr>
              <a:t>quality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703" y="906626"/>
            <a:ext cx="912291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S.NO:3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3" y="1488110"/>
            <a:ext cx="1459110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YEAR:2020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3" y="2134286"/>
            <a:ext cx="1982006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AUTHOR</a:t>
            </a:r>
            <a:r>
              <a:rPr dirty="0" sz="2000" spc="-10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365f91"/>
                </a:solidFill>
                <a:latin typeface="Cambria"/>
                <a:cs typeface="Cambria"/>
              </a:rPr>
              <a:t>NAME: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3" y="2842173"/>
            <a:ext cx="5614974" cy="581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PORJECT</a:t>
            </a:r>
            <a:r>
              <a:rPr dirty="0" sz="2000" spc="-102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TITLE:</a:t>
            </a:r>
            <a:r>
              <a:rPr dirty="0" sz="2000" spc="-141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33634"/>
                </a:solidFill>
                <a:latin typeface="Cambria"/>
                <a:cs typeface="Cambria"/>
              </a:rPr>
              <a:t>Application</a:t>
            </a:r>
            <a:r>
              <a:rPr dirty="0" sz="1400" spc="-10" b="1">
                <a:solidFill>
                  <a:srgbClr val="933634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33634"/>
                </a:solidFill>
                <a:latin typeface="Cambria"/>
                <a:cs typeface="Cambria"/>
              </a:rPr>
              <a:t>of</a:t>
            </a:r>
            <a:r>
              <a:rPr dirty="0" sz="1400" spc="-15" b="1">
                <a:solidFill>
                  <a:srgbClr val="933634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33634"/>
                </a:solidFill>
                <a:latin typeface="Cambria"/>
                <a:cs typeface="Cambria"/>
              </a:rPr>
              <a:t>Different</a:t>
            </a:r>
            <a:r>
              <a:rPr dirty="0" sz="1400" spc="-20" b="1">
                <a:solidFill>
                  <a:srgbClr val="933634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33634"/>
                </a:solidFill>
                <a:latin typeface="Cambria"/>
                <a:cs typeface="Cambria"/>
              </a:rPr>
              <a:t>Fertilizer</a:t>
            </a:r>
            <a:r>
              <a:rPr dirty="0" sz="1400" spc="-67" b="1">
                <a:solidFill>
                  <a:srgbClr val="933634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33634"/>
                </a:solidFill>
                <a:latin typeface="Cambria"/>
                <a:cs typeface="Cambria"/>
              </a:rPr>
              <a:t>Types</a:t>
            </a:r>
            <a:r>
              <a:rPr dirty="0" sz="1400" spc="-50" b="1">
                <a:solidFill>
                  <a:srgbClr val="933634"/>
                </a:solidFill>
                <a:latin typeface="Cambria"/>
                <a:cs typeface="Cambria"/>
              </a:rPr>
              <a:t> </a:t>
            </a:r>
            <a:r>
              <a:rPr dirty="0" sz="1400" spc="-25" b="1">
                <a:solidFill>
                  <a:srgbClr val="933634"/>
                </a:solidFill>
                <a:latin typeface="Cambria"/>
                <a:cs typeface="Cambria"/>
              </a:rPr>
              <a:t>and</a:t>
            </a:r>
          </a:p>
          <a:p>
            <a:pPr marL="0" marR="0">
              <a:lnSpc>
                <a:spcPts val="1641"/>
              </a:lnSpc>
              <a:spcBef>
                <a:spcPts val="338"/>
              </a:spcBef>
              <a:spcAft>
                <a:spcPts val="0"/>
              </a:spcAft>
            </a:pPr>
            <a:r>
              <a:rPr dirty="0" sz="1400" b="1">
                <a:solidFill>
                  <a:srgbClr val="933634"/>
                </a:solidFill>
                <a:latin typeface="Cambria"/>
                <a:cs typeface="Cambria"/>
              </a:rPr>
              <a:t>Levels</a:t>
            </a:r>
            <a:r>
              <a:rPr dirty="0" sz="1400" spc="-70" b="1">
                <a:solidFill>
                  <a:srgbClr val="933634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33634"/>
                </a:solidFill>
                <a:latin typeface="Cambria"/>
                <a:cs typeface="Cambria"/>
              </a:rPr>
              <a:t>on</a:t>
            </a:r>
            <a:r>
              <a:rPr dirty="0" sz="1400" spc="23" b="1">
                <a:solidFill>
                  <a:srgbClr val="933634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933634"/>
                </a:solidFill>
                <a:latin typeface="Cambria"/>
                <a:cs typeface="Cambria"/>
              </a:rPr>
              <a:t>Vegetable</a:t>
            </a:r>
            <a:r>
              <a:rPr dirty="0" sz="1400" spc="-108" b="1">
                <a:solidFill>
                  <a:srgbClr val="933634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933634"/>
                </a:solidFill>
                <a:latin typeface="Cambria"/>
                <a:cs typeface="Cambria"/>
              </a:rPr>
              <a:t>Production:CRITICAL</a:t>
            </a:r>
            <a:r>
              <a:rPr dirty="0" sz="1400" b="1">
                <a:solidFill>
                  <a:srgbClr val="933634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933634"/>
                </a:solidFill>
                <a:latin typeface="Cambria"/>
                <a:cs typeface="Cambria"/>
              </a:rPr>
              <a:t>REVIEW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3932630"/>
            <a:ext cx="1488752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ABSTRACT: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704" y="4292654"/>
            <a:ext cx="6025996" cy="2725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levels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applied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crops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production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play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an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role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cropping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systems.</a:t>
            </a:r>
            <a:r>
              <a:rPr dirty="0" sz="1100" spc="-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Relying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inorganic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chemical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major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constraint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due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prohibitive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though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identified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factor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meeting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food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growing</a:t>
            </a:r>
            <a:r>
              <a:rPr dirty="0" sz="11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population.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years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growing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trend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reduce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mineral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fertilizers,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especially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applied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nitrogen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(N),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phosphorus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(P)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potassium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(K)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use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decreased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seven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times.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Moreover,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increasing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organically-grown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farm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products.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preconditions</a:t>
            </a:r>
            <a:r>
              <a:rPr dirty="0" sz="110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recognize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importance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foliar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fertilization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alternative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meet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during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growing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season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[25].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Foliar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fertilization</a:t>
            </a:r>
            <a:r>
              <a:rPr dirty="0" sz="1100" spc="-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tool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sustainable</a:t>
            </a:r>
            <a:r>
              <a:rPr dirty="0" sz="1100" spc="-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productive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11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crops.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recent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years,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foliar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fertilizers,</a:t>
            </a:r>
            <a:r>
              <a:rPr dirty="0" sz="11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especially</a:t>
            </a:r>
            <a:r>
              <a:rPr dirty="0" sz="1100" spc="-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organic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ones,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proliferated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agricultural</a:t>
            </a:r>
            <a:r>
              <a:rPr dirty="0" sz="11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fertilizer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market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[15].</a:t>
            </a:r>
          </a:p>
          <a:p>
            <a:pPr marL="0" marR="0">
              <a:lnSpc>
                <a:spcPts val="1100"/>
              </a:lnSpc>
              <a:spcBef>
                <a:spcPts val="44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Interest</a:t>
            </a:r>
            <a:r>
              <a:rPr dirty="0" sz="11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foliar</a:t>
            </a:r>
            <a:r>
              <a:rPr dirty="0" sz="11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fertilization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risen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because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advantages</a:t>
            </a:r>
            <a:r>
              <a:rPr dirty="0" sz="11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dirty="0" sz="1100" spc="-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1100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foliar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nutrients,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1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rapid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effective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response</a:t>
            </a:r>
            <a:r>
              <a:rPr dirty="0" sz="1100" spc="-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plant</a:t>
            </a:r>
            <a:r>
              <a:rPr dirty="0" sz="1100" spc="-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needs,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regardless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soil</a:t>
            </a:r>
            <a:r>
              <a:rPr dirty="0" sz="1100" spc="-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  <a:r>
              <a:rPr dirty="0" sz="1100" spc="-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[25].</a:t>
            </a:r>
          </a:p>
          <a:p>
            <a:pPr marL="0" marR="0">
              <a:lnSpc>
                <a:spcPts val="1100"/>
              </a:lnSpc>
              <a:spcBef>
                <a:spcPts val="438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However,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few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studies</a:t>
            </a:r>
            <a:r>
              <a:rPr dirty="0" sz="11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1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been</a:t>
            </a:r>
            <a:r>
              <a:rPr dirty="0" sz="11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conducted</a:t>
            </a:r>
            <a:r>
              <a:rPr dirty="0" sz="1100" spc="-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compare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effects</a:t>
            </a:r>
            <a:r>
              <a:rPr dirty="0" sz="11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11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ground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foliar</a:t>
            </a:r>
            <a:r>
              <a:rPr dirty="0" sz="11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</a:p>
          <a:p>
            <a:pPr marL="0" marR="0">
              <a:lnSpc>
                <a:spcPts val="1100"/>
              </a:lnSpc>
              <a:spcBef>
                <a:spcPts val="48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Calibri"/>
                <a:cs typeface="Calibri"/>
              </a:rPr>
              <a:t>fertilizers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3" y="7325207"/>
            <a:ext cx="3198631" cy="33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65f91"/>
                </a:solidFill>
                <a:latin typeface="Cambria"/>
                <a:cs typeface="Cambria"/>
              </a:rPr>
              <a:t>DESIGHN</a:t>
            </a:r>
            <a:r>
              <a:rPr dirty="0" sz="2000" spc="-2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f91"/>
                </a:solidFill>
                <a:latin typeface="Cambria"/>
                <a:cs typeface="Cambria"/>
              </a:rPr>
              <a:t>METHODOLOGY: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2022-10-16T00:08:26-05:00</dcterms:modified>
</cp:coreProperties>
</file>