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6" r:id="rId6"/>
    <p:sldId id="260" r:id="rId7"/>
    <p:sldId id="264" r:id="rId8"/>
    <p:sldId id="268" r:id="rId9"/>
    <p:sldId id="262" r:id="rId10"/>
    <p:sldId id="263" r:id="rId11"/>
    <p:sldId id="265" r:id="rId12"/>
    <p:sldId id="261" r:id="rId13"/>
    <p:sldId id="267" r:id="rId14"/>
    <p:sldId id="269" r:id="rId15"/>
    <p:sldId id="270" r:id="rId16"/>
  </p:sldIdLst>
  <p:sldSz cx="18288000" cy="10287000"/>
  <p:notesSz cx="6858000" cy="9144000"/>
  <p:embeddedFontLst>
    <p:embeddedFont>
      <p:font typeface="League Spartan" panose="020B0604020202020204" charset="0"/>
      <p:regular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Bold" panose="00000800000000000000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59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0637AA-6907-45CF-BC52-FDF24A55AC2C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9074E-5A80-4E87-95F5-23F759A1E5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949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9074E-5A80-4E87-95F5-23F759A1E53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27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9074E-5A80-4E87-95F5-23F759A1E533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013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38888" b="-3888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3086100" cy="10287000"/>
            <a:chOff x="0" y="0"/>
            <a:chExt cx="812800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2709333"/>
            </a:xfrm>
            <a:custGeom>
              <a:avLst/>
              <a:gdLst/>
              <a:ahLst/>
              <a:cxnLst/>
              <a:rect l="l" t="t" r="r" b="b"/>
              <a:pathLst>
                <a:path w="812800" h="2709333">
                  <a:moveTo>
                    <a:pt x="0" y="0"/>
                  </a:moveTo>
                  <a:lnTo>
                    <a:pt x="812800" y="0"/>
                  </a:lnTo>
                  <a:lnTo>
                    <a:pt x="812800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812800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648322" y="1973259"/>
            <a:ext cx="11282916" cy="32380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EXPLORATORY DATA ANALYSIS (EDA) OF CRICKET DATA </a:t>
            </a:r>
          </a:p>
          <a:p>
            <a:pPr algn="l">
              <a:lnSpc>
                <a:spcPts val="8463"/>
              </a:lnSpc>
              <a:spcBef>
                <a:spcPct val="0"/>
              </a:spcBef>
            </a:pPr>
            <a:endParaRPr lang="en-US" sz="6045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48322" y="4106715"/>
            <a:ext cx="10991397" cy="1627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343"/>
              </a:lnSpc>
              <a:spcBef>
                <a:spcPct val="0"/>
              </a:spcBef>
            </a:pPr>
            <a:r>
              <a:rPr lang="en-US" sz="953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USING PYTHON</a:t>
            </a:r>
          </a:p>
        </p:txBody>
      </p:sp>
      <p:sp>
        <p:nvSpPr>
          <p:cNvPr id="8" name="AutoShape 8"/>
          <p:cNvSpPr/>
          <p:nvPr/>
        </p:nvSpPr>
        <p:spPr>
          <a:xfrm flipV="1">
            <a:off x="3648322" y="5611372"/>
            <a:ext cx="9687995" cy="20505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Freeform 9"/>
          <p:cNvSpPr/>
          <p:nvPr/>
        </p:nvSpPr>
        <p:spPr>
          <a:xfrm>
            <a:off x="13763158" y="387350"/>
            <a:ext cx="4160184" cy="4114800"/>
          </a:xfrm>
          <a:custGeom>
            <a:avLst/>
            <a:gdLst/>
            <a:ahLst/>
            <a:cxnLst/>
            <a:rect l="l" t="t" r="r" b="b"/>
            <a:pathLst>
              <a:path w="4160184" h="4114800">
                <a:moveTo>
                  <a:pt x="0" y="0"/>
                </a:moveTo>
                <a:lnTo>
                  <a:pt x="4160184" y="0"/>
                </a:lnTo>
                <a:lnTo>
                  <a:pt x="41601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7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1639421" y="9258300"/>
            <a:ext cx="6583633" cy="4235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379"/>
              </a:lnSpc>
              <a:spcBef>
                <a:spcPct val="0"/>
              </a:spcBef>
            </a:pPr>
            <a:r>
              <a:rPr lang="en-US" sz="2413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PRAKASH KUMAR 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74144" y="634097"/>
            <a:ext cx="9245248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10 PLAYERS VS. RUNS SCORED IN ODI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9883" y="2521873"/>
            <a:ext cx="3254698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4146686"/>
            <a:ext cx="18288000" cy="6140314"/>
            <a:chOff x="0" y="0"/>
            <a:chExt cx="4816593" cy="161720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16592" cy="1617202"/>
            </a:xfrm>
            <a:custGeom>
              <a:avLst/>
              <a:gdLst/>
              <a:ahLst/>
              <a:cxnLst/>
              <a:rect l="l" t="t" r="r" b="b"/>
              <a:pathLst>
                <a:path w="4816592" h="1617202">
                  <a:moveTo>
                    <a:pt x="0" y="0"/>
                  </a:moveTo>
                  <a:lnTo>
                    <a:pt x="4816592" y="0"/>
                  </a:lnTo>
                  <a:lnTo>
                    <a:pt x="4816592" y="1617202"/>
                  </a:lnTo>
                  <a:lnTo>
                    <a:pt x="0" y="161720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816593" cy="16648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416369" y="4503378"/>
            <a:ext cx="11455262" cy="5426930"/>
          </a:xfrm>
          <a:custGeom>
            <a:avLst/>
            <a:gdLst/>
            <a:ahLst/>
            <a:cxnLst/>
            <a:rect l="l" t="t" r="r" b="b"/>
            <a:pathLst>
              <a:path w="11455262" h="5426930">
                <a:moveTo>
                  <a:pt x="0" y="0"/>
                </a:moveTo>
                <a:lnTo>
                  <a:pt x="11455262" y="0"/>
                </a:lnTo>
                <a:lnTo>
                  <a:pt x="11455262" y="5426930"/>
                </a:lnTo>
                <a:lnTo>
                  <a:pt x="0" y="542693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74144" y="2829061"/>
            <a:ext cx="6633404" cy="1317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Compares top-performing ODI batsmen based on total runs.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516107" y="2829061"/>
            <a:ext cx="5744744" cy="879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Horizontal Bar Chart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35724" y="211844"/>
            <a:ext cx="7734300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10 HIGHEST WICKET TAKERS IN IPL 2024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635724" y="2251216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244382" y="3799022"/>
            <a:ext cx="20526054" cy="6621277"/>
            <a:chOff x="0" y="0"/>
            <a:chExt cx="5406039" cy="174387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406039" cy="1743876"/>
            </a:xfrm>
            <a:custGeom>
              <a:avLst/>
              <a:gdLst/>
              <a:ahLst/>
              <a:cxnLst/>
              <a:rect l="l" t="t" r="r" b="b"/>
              <a:pathLst>
                <a:path w="5406039" h="1743876">
                  <a:moveTo>
                    <a:pt x="0" y="0"/>
                  </a:moveTo>
                  <a:lnTo>
                    <a:pt x="5406039" y="0"/>
                  </a:lnTo>
                  <a:lnTo>
                    <a:pt x="5406039" y="1743876"/>
                  </a:lnTo>
                  <a:lnTo>
                    <a:pt x="0" y="1743876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406039" cy="1791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823579" y="4048753"/>
            <a:ext cx="12337014" cy="6121815"/>
          </a:xfrm>
          <a:custGeom>
            <a:avLst/>
            <a:gdLst/>
            <a:ahLst/>
            <a:cxnLst/>
            <a:rect l="l" t="t" r="r" b="b"/>
            <a:pathLst>
              <a:path w="12337014" h="6121815">
                <a:moveTo>
                  <a:pt x="0" y="0"/>
                </a:moveTo>
                <a:lnTo>
                  <a:pt x="12337014" y="0"/>
                </a:lnTo>
                <a:lnTo>
                  <a:pt x="12337014" y="6121815"/>
                </a:lnTo>
                <a:lnTo>
                  <a:pt x="0" y="61218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9144000" y="563403"/>
            <a:ext cx="6271216" cy="1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Highlights the best bowlers in IPL 2024.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144000" y="2387758"/>
            <a:ext cx="4760494" cy="14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Vertical Bar Chart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08585" y="942975"/>
            <a:ext cx="6850715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RAJASTHAN ROYALS WIN/LOSS PIE CHART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408585" y="2786381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0" y="166244"/>
            <a:ext cx="9682398" cy="10287000"/>
            <a:chOff x="0" y="0"/>
            <a:chExt cx="2550097" cy="270933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50097" cy="2709333"/>
            </a:xfrm>
            <a:custGeom>
              <a:avLst/>
              <a:gdLst/>
              <a:ahLst/>
              <a:cxnLst/>
              <a:rect l="l" t="t" r="r" b="b"/>
              <a:pathLst>
                <a:path w="2550097" h="2709333">
                  <a:moveTo>
                    <a:pt x="0" y="0"/>
                  </a:moveTo>
                  <a:lnTo>
                    <a:pt x="2550097" y="0"/>
                  </a:lnTo>
                  <a:lnTo>
                    <a:pt x="255009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550097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408585" y="3478107"/>
            <a:ext cx="7650211" cy="14724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6"/>
              </a:lnSpc>
            </a:pPr>
            <a:r>
              <a:rPr lang="en-US" sz="2804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Focused breakdown of Rajasthan Royals' performance.</a:t>
            </a:r>
          </a:p>
          <a:p>
            <a:pPr algn="l">
              <a:lnSpc>
                <a:spcPts val="3926"/>
              </a:lnSpc>
              <a:spcBef>
                <a:spcPct val="0"/>
              </a:spcBef>
            </a:pPr>
            <a:endParaRPr lang="en-US" sz="2804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08585" y="5224019"/>
            <a:ext cx="5744744" cy="1005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Pie Chart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A137419-8C71-2730-5491-D292701B2F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9" y="1485892"/>
            <a:ext cx="7315215" cy="731521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671792" y="722823"/>
            <a:ext cx="6143046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MOST NUMBER OF CATCHES TAKEN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671888" y="254651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7517657" y="0"/>
            <a:ext cx="11131886" cy="10466060"/>
            <a:chOff x="0" y="0"/>
            <a:chExt cx="2931855" cy="275649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931855" cy="2756493"/>
            </a:xfrm>
            <a:custGeom>
              <a:avLst/>
              <a:gdLst/>
              <a:ahLst/>
              <a:cxnLst/>
              <a:rect l="l" t="t" r="r" b="b"/>
              <a:pathLst>
                <a:path w="2931855" h="2756493">
                  <a:moveTo>
                    <a:pt x="0" y="0"/>
                  </a:moveTo>
                  <a:lnTo>
                    <a:pt x="2931855" y="0"/>
                  </a:lnTo>
                  <a:lnTo>
                    <a:pt x="2931855" y="2756493"/>
                  </a:lnTo>
                  <a:lnTo>
                    <a:pt x="0" y="275649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931855" cy="28041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7888941" y="2244214"/>
            <a:ext cx="9973028" cy="5949531"/>
          </a:xfrm>
          <a:custGeom>
            <a:avLst/>
            <a:gdLst/>
            <a:ahLst/>
            <a:cxnLst/>
            <a:rect l="l" t="t" r="r" b="b"/>
            <a:pathLst>
              <a:path w="9973028" h="5949531">
                <a:moveTo>
                  <a:pt x="0" y="0"/>
                </a:moveTo>
                <a:lnTo>
                  <a:pt x="9973028" y="0"/>
                </a:lnTo>
                <a:lnTo>
                  <a:pt x="9973028" y="5949531"/>
                </a:lnTo>
                <a:lnTo>
                  <a:pt x="0" y="594953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71792" y="3040347"/>
            <a:ext cx="6143046" cy="1915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Shows fielding performance based on the number of catches taken.</a:t>
            </a:r>
          </a:p>
          <a:p>
            <a:pPr algn="l">
              <a:lnSpc>
                <a:spcPts val="327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671792" y="5413437"/>
            <a:ext cx="6143046" cy="1420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Bar Chart</a:t>
            </a:r>
          </a:p>
          <a:p>
            <a:pPr algn="l">
              <a:lnSpc>
                <a:spcPts val="3919"/>
              </a:lnSpc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327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sp>
        <p:nvSpPr>
          <p:cNvPr id="5" name="AutoShape 5"/>
          <p:cNvSpPr/>
          <p:nvPr/>
        </p:nvSpPr>
        <p:spPr>
          <a:xfrm flipV="1">
            <a:off x="7209012" y="1962475"/>
            <a:ext cx="3869977" cy="3990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981200" y="2475778"/>
            <a:ext cx="15544800" cy="7199818"/>
            <a:chOff x="0" y="0"/>
            <a:chExt cx="2353221" cy="3444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53221" cy="344480"/>
            </a:xfrm>
            <a:custGeom>
              <a:avLst/>
              <a:gdLst/>
              <a:ahLst/>
              <a:cxnLst/>
              <a:rect l="l" t="t" r="r" b="b"/>
              <a:pathLst>
                <a:path w="2353221" h="344480">
                  <a:moveTo>
                    <a:pt x="44191" y="0"/>
                  </a:moveTo>
                  <a:lnTo>
                    <a:pt x="2309030" y="0"/>
                  </a:lnTo>
                  <a:cubicBezTo>
                    <a:pt x="2333436" y="0"/>
                    <a:pt x="2353221" y="19785"/>
                    <a:pt x="2353221" y="44191"/>
                  </a:cubicBezTo>
                  <a:lnTo>
                    <a:pt x="2353221" y="300289"/>
                  </a:lnTo>
                  <a:cubicBezTo>
                    <a:pt x="2353221" y="324695"/>
                    <a:pt x="2333436" y="344480"/>
                    <a:pt x="2309030" y="344480"/>
                  </a:cubicBezTo>
                  <a:lnTo>
                    <a:pt x="44191" y="344480"/>
                  </a:lnTo>
                  <a:cubicBezTo>
                    <a:pt x="19785" y="344480"/>
                    <a:pt x="0" y="324695"/>
                    <a:pt x="0" y="300289"/>
                  </a:cubicBezTo>
                  <a:lnTo>
                    <a:pt x="0" y="44191"/>
                  </a:lnTo>
                  <a:cubicBezTo>
                    <a:pt x="0" y="19785"/>
                    <a:pt x="19785" y="0"/>
                    <a:pt x="44191" y="0"/>
                  </a:cubicBezTo>
                  <a:close/>
                </a:path>
              </a:pathLst>
            </a:custGeom>
            <a:solidFill>
              <a:srgbClr val="593C8F"/>
            </a:solidFill>
          </p:spPr>
          <p:txBody>
            <a:bodyPr/>
            <a:lstStyle/>
            <a:p>
              <a:r>
                <a:rPr lang="en-US" dirty="0">
                  <a:solidFill>
                    <a:schemeClr val="bg1"/>
                  </a:solidFill>
                </a:rPr>
                <a:t>v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53221" cy="392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32537" y="1150724"/>
            <a:ext cx="6022926" cy="828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  <a:spcBef>
                <a:spcPct val="0"/>
              </a:spcBef>
            </a:pPr>
            <a:r>
              <a:rPr lang="en-US" sz="4780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20C55-AFF6-0A20-F43C-FD0251ED37F6}"/>
              </a:ext>
            </a:extLst>
          </p:cNvPr>
          <p:cNvSpPr txBox="1"/>
          <p:nvPr/>
        </p:nvSpPr>
        <p:spPr>
          <a:xfrm>
            <a:off x="2819400" y="2553161"/>
            <a:ext cx="13487400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Visualizing cricket data using libraries like Matplotlib, Seaborn, and </a:t>
            </a:r>
            <a:r>
              <a:rPr lang="en-US" sz="2600" dirty="0" err="1">
                <a:solidFill>
                  <a:schemeClr val="bg1"/>
                </a:solidFill>
                <a:latin typeface="Poppins" panose="00000500000000000000" pitchFamily="2" charset="0"/>
              </a:rPr>
              <a:t>Plotly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 can reveal key insights.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Team Performance: Bar charts can compare teams' win/loss records over seasons, highlighting dominant teams and competitive balance.​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Player Statistics: Scatter plots can show correlations between metrics like balls faced and runs scored, identifying consistent performers.​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Match Outcomes: Pie charts can display the distribution of match results, indicating trends like the effectiveness of chasing versus setting targets.​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Trend Analysis: Line graphs can track players' economy rates or batting averages over time, revealing improvements or declines in performance.​</a:t>
            </a:r>
          </a:p>
          <a:p>
            <a:endParaRPr lang="en-US" sz="2600" dirty="0">
              <a:solidFill>
                <a:schemeClr val="bg1"/>
              </a:solidFill>
              <a:latin typeface="Poppins" panose="00000500000000000000" pitchFamily="2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2600" dirty="0">
                <a:solidFill>
                  <a:schemeClr val="bg1"/>
                </a:solidFill>
                <a:latin typeface="Poppins" panose="00000500000000000000" pitchFamily="2" charset="0"/>
              </a:rPr>
              <a:t>Utilizing these visualizations helps in uncovering patterns and making informed decisions based on cricket data.</a:t>
            </a:r>
            <a:endParaRPr lang="en-IN" sz="2600" dirty="0">
              <a:solidFill>
                <a:schemeClr val="bg1"/>
              </a:solidFill>
              <a:latin typeface="Poppins" panose="00000500000000000000" pitchFamily="2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518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FFFFFF">
                <a:alpha val="90980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816593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072171" y="5641711"/>
            <a:ext cx="10143658" cy="13751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72"/>
              </a:lnSpc>
              <a:spcBef>
                <a:spcPct val="0"/>
              </a:spcBef>
            </a:pPr>
            <a:r>
              <a:rPr lang="en-US" sz="8051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id="7" name="AutoShape 7"/>
          <p:cNvSpPr/>
          <p:nvPr/>
        </p:nvSpPr>
        <p:spPr>
          <a:xfrm>
            <a:off x="5897880" y="6921616"/>
            <a:ext cx="64922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20" y="1494821"/>
            <a:ext cx="4957463" cy="738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OVERVIEW</a:t>
            </a:r>
          </a:p>
        </p:txBody>
      </p:sp>
      <p:sp>
        <p:nvSpPr>
          <p:cNvPr id="4" name="AutoShape 4"/>
          <p:cNvSpPr/>
          <p:nvPr/>
        </p:nvSpPr>
        <p:spPr>
          <a:xfrm flipH="1">
            <a:off x="1028720" y="2186817"/>
            <a:ext cx="0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Freeform 6"/>
          <p:cNvSpPr/>
          <p:nvPr/>
        </p:nvSpPr>
        <p:spPr>
          <a:xfrm>
            <a:off x="5797164" y="4732216"/>
            <a:ext cx="5236923" cy="4928869"/>
          </a:xfrm>
          <a:custGeom>
            <a:avLst/>
            <a:gdLst/>
            <a:ahLst/>
            <a:cxnLst/>
            <a:rect l="l" t="t" r="r" b="b"/>
            <a:pathLst>
              <a:path w="5236923" h="4928869">
                <a:moveTo>
                  <a:pt x="0" y="0"/>
                </a:moveTo>
                <a:lnTo>
                  <a:pt x="5236923" y="0"/>
                </a:lnTo>
                <a:lnTo>
                  <a:pt x="5236923" y="4928869"/>
                </a:lnTo>
                <a:lnTo>
                  <a:pt x="0" y="49288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Upscale Image"/>
          <p:cNvSpPr/>
          <p:nvPr/>
        </p:nvSpPr>
        <p:spPr>
          <a:xfrm>
            <a:off x="5797164" y="37554"/>
            <a:ext cx="6354564" cy="4429109"/>
          </a:xfrm>
          <a:custGeom>
            <a:avLst/>
            <a:gdLst/>
            <a:ahLst/>
            <a:cxnLst/>
            <a:rect l="l" t="t" r="r" b="b"/>
            <a:pathLst>
              <a:path w="6354564" h="4429109">
                <a:moveTo>
                  <a:pt x="0" y="0"/>
                </a:moveTo>
                <a:lnTo>
                  <a:pt x="6354564" y="0"/>
                </a:lnTo>
                <a:lnTo>
                  <a:pt x="6354564" y="4429110"/>
                </a:lnTo>
                <a:lnTo>
                  <a:pt x="0" y="44291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2739" t="-11311" b="-9798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259548" y="4760223"/>
            <a:ext cx="6569689" cy="4900862"/>
          </a:xfrm>
          <a:custGeom>
            <a:avLst/>
            <a:gdLst/>
            <a:ahLst/>
            <a:cxnLst/>
            <a:rect l="l" t="t" r="r" b="b"/>
            <a:pathLst>
              <a:path w="7364683" h="4900862">
                <a:moveTo>
                  <a:pt x="0" y="0"/>
                </a:moveTo>
                <a:lnTo>
                  <a:pt x="7364683" y="0"/>
                </a:lnTo>
                <a:lnTo>
                  <a:pt x="7364683" y="4900862"/>
                </a:lnTo>
                <a:lnTo>
                  <a:pt x="0" y="49008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TextBox 9"/>
          <p:cNvSpPr txBox="1"/>
          <p:nvPr/>
        </p:nvSpPr>
        <p:spPr>
          <a:xfrm>
            <a:off x="1028720" y="933450"/>
            <a:ext cx="3255770" cy="6412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80"/>
              </a:lnSpc>
              <a:spcBef>
                <a:spcPct val="0"/>
              </a:spcBef>
            </a:pPr>
            <a:r>
              <a:rPr lang="en-US" sz="3629" b="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DATASET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7649" y="3389674"/>
            <a:ext cx="4769516" cy="9121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Source: Cricsheet</a:t>
            </a:r>
          </a:p>
          <a:p>
            <a:pPr algn="l">
              <a:lnSpc>
                <a:spcPts val="2448"/>
              </a:lnSpc>
            </a:pPr>
            <a:endParaRPr lang="en-US" sz="174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448"/>
              </a:lnSpc>
              <a:spcBef>
                <a:spcPct val="0"/>
              </a:spcBef>
            </a:pPr>
            <a:endParaRPr lang="en-US" sz="1748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649" y="4911431"/>
            <a:ext cx="4769516" cy="3061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Types of Matches: ODI, T20, IPL, Test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7649" y="6433189"/>
            <a:ext cx="4769516" cy="609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48"/>
              </a:lnSpc>
              <a:spcBef>
                <a:spcPct val="0"/>
              </a:spcBef>
            </a:pPr>
            <a:r>
              <a:rPr lang="en-US" sz="174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Features Explored: Runs, Wickets, Win/Loss, Strike Rate, Economy</a:t>
            </a:r>
          </a:p>
        </p:txBody>
      </p:sp>
      <p:sp>
        <p:nvSpPr>
          <p:cNvPr id="13" name="Freeform 13" descr="Upscale Image"/>
          <p:cNvSpPr/>
          <p:nvPr/>
        </p:nvSpPr>
        <p:spPr>
          <a:xfrm>
            <a:off x="12530229" y="10438"/>
            <a:ext cx="5299008" cy="4352757"/>
          </a:xfrm>
          <a:custGeom>
            <a:avLst/>
            <a:gdLst/>
            <a:ahLst/>
            <a:cxnLst/>
            <a:rect l="l" t="t" r="r" b="b"/>
            <a:pathLst>
              <a:path w="5299008" h="4352757">
                <a:moveTo>
                  <a:pt x="0" y="0"/>
                </a:moveTo>
                <a:lnTo>
                  <a:pt x="5299008" y="0"/>
                </a:lnTo>
                <a:lnTo>
                  <a:pt x="5299008" y="4352757"/>
                </a:lnTo>
                <a:lnTo>
                  <a:pt x="0" y="435275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377" r="-26863" b="-364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2232226" y="3545977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  <a:spcBef>
                <a:spcPct val="0"/>
              </a:spcBef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DIFFERENT VIRTUALIZATION USED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620162" y="-1485900"/>
            <a:ext cx="17092769" cy="15617217"/>
          </a:xfrm>
          <a:prstGeom prst="rect">
            <a:avLst/>
          </a:prstGeom>
        </p:spPr>
      </p:pic>
      <p:sp>
        <p:nvSpPr>
          <p:cNvPr id="5" name="AutoShape 5"/>
          <p:cNvSpPr/>
          <p:nvPr/>
        </p:nvSpPr>
        <p:spPr>
          <a:xfrm flipV="1">
            <a:off x="12232226" y="572663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2947476" y="137451"/>
            <a:ext cx="3255770" cy="59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DONUT CHART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1397716" y="2571750"/>
            <a:ext cx="290233" cy="5143500"/>
            <a:chOff x="0" y="0"/>
            <a:chExt cx="76440" cy="135466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76440" cy="1354667"/>
            </a:xfrm>
            <a:custGeom>
              <a:avLst/>
              <a:gdLst/>
              <a:ahLst/>
              <a:cxnLst/>
              <a:rect l="l" t="t" r="r" b="b"/>
              <a:pathLst>
                <a:path w="76440" h="1354667">
                  <a:moveTo>
                    <a:pt x="0" y="0"/>
                  </a:moveTo>
                  <a:lnTo>
                    <a:pt x="76440" y="0"/>
                  </a:lnTo>
                  <a:lnTo>
                    <a:pt x="76440" y="1354667"/>
                  </a:lnTo>
                  <a:lnTo>
                    <a:pt x="0" y="1354667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76440" cy="14022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718696" y="933450"/>
            <a:ext cx="4835730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STACKED BAR CHART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62926" y="1947018"/>
            <a:ext cx="3255770" cy="5979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PIE CHART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893305" y="3271711"/>
            <a:ext cx="3825769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SCATTER CHART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404691" y="4094927"/>
            <a:ext cx="5734216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HORIZONTAL BAR CHART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313345" y="5048250"/>
            <a:ext cx="5777662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3D SCATTER CHART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477786" y="7355259"/>
            <a:ext cx="5197102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VERTICAL BAR CHART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765127" y="8151441"/>
            <a:ext cx="5197102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AREA CHART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38907" y="9414329"/>
            <a:ext cx="7539493" cy="5979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VERTICAL STACKED BAR CHART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58DA9A-0426-52DC-F620-B1B61FD09474}"/>
              </a:ext>
            </a:extLst>
          </p:cNvPr>
          <p:cNvSpPr txBox="1"/>
          <p:nvPr/>
        </p:nvSpPr>
        <p:spPr>
          <a:xfrm>
            <a:off x="6890285" y="6286500"/>
            <a:ext cx="4387315" cy="690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940"/>
              </a:lnSpc>
              <a:spcBef>
                <a:spcPct val="0"/>
              </a:spcBef>
            </a:pPr>
            <a:r>
              <a:rPr lang="en-US" sz="3529" b="1" dirty="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LINE CHART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620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9792" y="695270"/>
            <a:ext cx="65449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WINNING TEAMS DISTRIBUTION IN TEST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28720" y="2186713"/>
            <a:ext cx="1071" cy="104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7810500" y="0"/>
            <a:ext cx="10015544" cy="10287000"/>
            <a:chOff x="0" y="0"/>
            <a:chExt cx="2637839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637839" cy="2709333"/>
            </a:xfrm>
            <a:custGeom>
              <a:avLst/>
              <a:gdLst/>
              <a:ahLst/>
              <a:cxnLst/>
              <a:rect l="l" t="t" r="r" b="b"/>
              <a:pathLst>
                <a:path w="2637839" h="2709333">
                  <a:moveTo>
                    <a:pt x="0" y="0"/>
                  </a:moveTo>
                  <a:lnTo>
                    <a:pt x="2637839" y="0"/>
                  </a:lnTo>
                  <a:lnTo>
                    <a:pt x="263783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637839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8534212" y="913737"/>
            <a:ext cx="8568121" cy="8459527"/>
          </a:xfrm>
          <a:custGeom>
            <a:avLst/>
            <a:gdLst/>
            <a:ahLst/>
            <a:cxnLst/>
            <a:rect l="l" t="t" r="r" b="b"/>
            <a:pathLst>
              <a:path w="8568121" h="8459527">
                <a:moveTo>
                  <a:pt x="0" y="0"/>
                </a:moveTo>
                <a:lnTo>
                  <a:pt x="8568121" y="0"/>
                </a:lnTo>
                <a:lnTo>
                  <a:pt x="8568121" y="8459526"/>
                </a:lnTo>
                <a:lnTo>
                  <a:pt x="0" y="845952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27649" y="2322887"/>
            <a:ext cx="6547106" cy="8492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Chart Type: Donut Chart</a:t>
            </a:r>
          </a:p>
          <a:p>
            <a:pPr algn="l">
              <a:lnSpc>
                <a:spcPts val="3360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28C01-A1C3-302D-D704-44F4BE39A6B1}"/>
              </a:ext>
            </a:extLst>
          </p:cNvPr>
          <p:cNvSpPr txBox="1"/>
          <p:nvPr/>
        </p:nvSpPr>
        <p:spPr>
          <a:xfrm>
            <a:off x="838200" y="3172094"/>
            <a:ext cx="654496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Team Dominance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Competitive Balance</a:t>
            </a:r>
          </a:p>
          <a:p>
            <a:pPr>
              <a:buNone/>
            </a:pPr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Trends in Team Performance</a:t>
            </a:r>
          </a:p>
          <a:p>
            <a:r>
              <a:rPr lang="en-US" sz="32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Underdog Performance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4525656"/>
            <a:ext cx="16230600" cy="5259137"/>
            <a:chOff x="0" y="0"/>
            <a:chExt cx="4274726" cy="138512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1385123"/>
            </a:xfrm>
            <a:custGeom>
              <a:avLst/>
              <a:gdLst/>
              <a:ahLst/>
              <a:cxnLst/>
              <a:rect l="l" t="t" r="r" b="b"/>
              <a:pathLst>
                <a:path w="4274726" h="1385123">
                  <a:moveTo>
                    <a:pt x="0" y="0"/>
                  </a:moveTo>
                  <a:lnTo>
                    <a:pt x="4274726" y="0"/>
                  </a:lnTo>
                  <a:lnTo>
                    <a:pt x="4274726" y="1385123"/>
                  </a:lnTo>
                  <a:lnTo>
                    <a:pt x="0" y="138512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274726" cy="14327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71614" y="580673"/>
            <a:ext cx="11166885" cy="2506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693"/>
              </a:lnSpc>
            </a:pPr>
            <a:r>
              <a:rPr lang="en-US" sz="478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INDIA’S AVERAGE RUNS PER MATCH (YEARLY)</a:t>
            </a:r>
          </a:p>
          <a:p>
            <a:pPr algn="ctr">
              <a:lnSpc>
                <a:spcPts val="6693"/>
              </a:lnSpc>
              <a:spcBef>
                <a:spcPct val="0"/>
              </a:spcBef>
            </a:pPr>
            <a:endParaRPr lang="en-US" sz="478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AutoShape 7"/>
          <p:cNvSpPr/>
          <p:nvPr/>
        </p:nvSpPr>
        <p:spPr>
          <a:xfrm flipV="1">
            <a:off x="6631259" y="2368463"/>
            <a:ext cx="5025481" cy="20854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4563051" y="4843483"/>
            <a:ext cx="8829634" cy="4414817"/>
          </a:xfrm>
          <a:custGeom>
            <a:avLst/>
            <a:gdLst/>
            <a:ahLst/>
            <a:cxnLst/>
            <a:rect l="l" t="t" r="r" b="b"/>
            <a:pathLst>
              <a:path w="8829634" h="4414817">
                <a:moveTo>
                  <a:pt x="0" y="0"/>
                </a:moveTo>
                <a:lnTo>
                  <a:pt x="8829634" y="0"/>
                </a:lnTo>
                <a:lnTo>
                  <a:pt x="8829634" y="4414817"/>
                </a:lnTo>
                <a:lnTo>
                  <a:pt x="0" y="44148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829649" y="2637283"/>
            <a:ext cx="9295196" cy="826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Tracks India's batting consistency over the years.</a:t>
            </a:r>
          </a:p>
          <a:p>
            <a:pPr algn="l">
              <a:lnSpc>
                <a:spcPts val="3279"/>
              </a:lnSpc>
              <a:spcBef>
                <a:spcPct val="0"/>
              </a:spcBef>
            </a:pPr>
            <a:endParaRPr lang="en-US" sz="2342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63051" y="3692208"/>
            <a:ext cx="8628701" cy="833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9"/>
              </a:lnSpc>
            </a:pPr>
            <a:r>
              <a:rPr lang="en-US" sz="234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Line Chart</a:t>
            </a:r>
          </a:p>
          <a:p>
            <a:pPr algn="ctr">
              <a:lnSpc>
                <a:spcPts val="3279"/>
              </a:lnSpc>
              <a:spcBef>
                <a:spcPct val="0"/>
              </a:spcBef>
            </a:pPr>
            <a:endParaRPr lang="en-US" sz="2342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04101" y="-21449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grpSp>
        <p:nvGrpSpPr>
          <p:cNvPr id="3" name="Group 3"/>
          <p:cNvGrpSpPr/>
          <p:nvPr/>
        </p:nvGrpSpPr>
        <p:grpSpPr>
          <a:xfrm rot="5400000">
            <a:off x="6083686" y="-1124336"/>
            <a:ext cx="6120627" cy="18288000"/>
            <a:chOff x="0" y="0"/>
            <a:chExt cx="1612017" cy="481659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12017" cy="4816592"/>
            </a:xfrm>
            <a:custGeom>
              <a:avLst/>
              <a:gdLst/>
              <a:ahLst/>
              <a:cxnLst/>
              <a:rect l="l" t="t" r="r" b="b"/>
              <a:pathLst>
                <a:path w="1612017" h="4816592">
                  <a:moveTo>
                    <a:pt x="0" y="0"/>
                  </a:moveTo>
                  <a:lnTo>
                    <a:pt x="1612017" y="0"/>
                  </a:lnTo>
                  <a:lnTo>
                    <a:pt x="161201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61201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576042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WINS &amp; LOSSES IN IPL 2024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" name="AutoShape 7"/>
          <p:cNvSpPr/>
          <p:nvPr/>
        </p:nvSpPr>
        <p:spPr>
          <a:xfrm>
            <a:off x="1029792" y="2252109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Freeform 8"/>
          <p:cNvSpPr/>
          <p:nvPr/>
        </p:nvSpPr>
        <p:spPr>
          <a:xfrm>
            <a:off x="17062941" y="6901229"/>
            <a:ext cx="392717" cy="1565177"/>
          </a:xfrm>
          <a:custGeom>
            <a:avLst/>
            <a:gdLst/>
            <a:ahLst/>
            <a:cxnLst/>
            <a:rect l="l" t="t" r="r" b="b"/>
            <a:pathLst>
              <a:path w="392717" h="1565177">
                <a:moveTo>
                  <a:pt x="0" y="0"/>
                </a:moveTo>
                <a:lnTo>
                  <a:pt x="392718" y="0"/>
                </a:lnTo>
                <a:lnTo>
                  <a:pt x="392718" y="1565177"/>
                </a:lnTo>
                <a:lnTo>
                  <a:pt x="0" y="15651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3803808" y="5327650"/>
            <a:ext cx="9562085" cy="4744853"/>
          </a:xfrm>
          <a:custGeom>
            <a:avLst/>
            <a:gdLst/>
            <a:ahLst/>
            <a:cxnLst/>
            <a:rect l="l" t="t" r="r" b="b"/>
            <a:pathLst>
              <a:path w="9562085" h="4744853">
                <a:moveTo>
                  <a:pt x="0" y="0"/>
                </a:moveTo>
                <a:lnTo>
                  <a:pt x="9562085" y="0"/>
                </a:lnTo>
                <a:lnTo>
                  <a:pt x="9562085" y="4744853"/>
                </a:lnTo>
                <a:lnTo>
                  <a:pt x="0" y="47448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144000" y="1051098"/>
            <a:ext cx="8311658" cy="36676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buNone/>
            </a:pPr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Insights</a:t>
            </a:r>
          </a:p>
          <a:p>
            <a:pPr>
              <a:buNone/>
            </a:pPr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</a:t>
            </a:r>
            <a:r>
              <a:rPr lang="en-US" sz="3000" dirty="0">
                <a:solidFill>
                  <a:schemeClr val="tx2"/>
                </a:solidFill>
              </a:rPr>
              <a:t> Top Performing Teams – Teams with the most wins.</a:t>
            </a:r>
          </a:p>
          <a:p>
            <a:pPr>
              <a:buNone/>
            </a:pPr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000" dirty="0">
                <a:solidFill>
                  <a:schemeClr val="tx2"/>
                </a:solidFill>
              </a:rPr>
              <a:t>Struggling Teams – Teams with more losses than wins.</a:t>
            </a:r>
          </a:p>
          <a:p>
            <a:r>
              <a:rPr lang="en-US" sz="30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000" dirty="0">
                <a:solidFill>
                  <a:schemeClr val="tx2"/>
                </a:solidFill>
              </a:rPr>
              <a:t>Inconsistent Teams – Teams with nearly equal wins and losses.</a:t>
            </a:r>
          </a:p>
          <a:p>
            <a:pPr algn="l">
              <a:lnSpc>
                <a:spcPts val="3355"/>
              </a:lnSpc>
            </a:pPr>
            <a:endParaRPr lang="en-US" sz="3000" dirty="0">
              <a:solidFill>
                <a:schemeClr val="tx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788D3C-E221-698B-B9AC-4B1F5849CDFF}"/>
              </a:ext>
            </a:extLst>
          </p:cNvPr>
          <p:cNvSpPr txBox="1"/>
          <p:nvPr/>
        </p:nvSpPr>
        <p:spPr>
          <a:xfrm>
            <a:off x="1028700" y="2705100"/>
            <a:ext cx="69723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</a:t>
            </a:r>
            <a:r>
              <a:rPr lang="en-US" sz="3000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Chart Type: Vertical Stacked Bar Chart</a:t>
            </a:r>
            <a:endParaRPr lang="en-IN" sz="3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7649" y="381651"/>
            <a:ext cx="8722180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WICKETS &amp; OVERS BOWLED BY TOP 10 BOWLERS IN IPL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1028700" y="262424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027649" y="8507397"/>
            <a:ext cx="2087283" cy="521821"/>
          </a:xfrm>
          <a:custGeom>
            <a:avLst/>
            <a:gdLst/>
            <a:ahLst/>
            <a:cxnLst/>
            <a:rect l="l" t="t" r="r" b="b"/>
            <a:pathLst>
              <a:path w="2087283" h="521821">
                <a:moveTo>
                  <a:pt x="0" y="0"/>
                </a:moveTo>
                <a:lnTo>
                  <a:pt x="2087282" y="0"/>
                </a:lnTo>
                <a:lnTo>
                  <a:pt x="2087282" y="521821"/>
                </a:lnTo>
                <a:lnTo>
                  <a:pt x="0" y="5218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9144000" y="0"/>
            <a:ext cx="9144000" cy="10287000"/>
            <a:chOff x="0" y="0"/>
            <a:chExt cx="2408296" cy="270933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8296" cy="2709333"/>
            </a:xfrm>
            <a:custGeom>
              <a:avLst/>
              <a:gdLst/>
              <a:ahLst/>
              <a:cxnLst/>
              <a:rect l="l" t="t" r="r" b="b"/>
              <a:pathLst>
                <a:path w="2408296" h="2709333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088375" y="1281342"/>
            <a:ext cx="7448601" cy="7747875"/>
          </a:xfrm>
          <a:custGeom>
            <a:avLst/>
            <a:gdLst/>
            <a:ahLst/>
            <a:cxnLst/>
            <a:rect l="l" t="t" r="r" b="b"/>
            <a:pathLst>
              <a:path w="7448601" h="7747875">
                <a:moveTo>
                  <a:pt x="0" y="0"/>
                </a:moveTo>
                <a:lnTo>
                  <a:pt x="7448601" y="0"/>
                </a:lnTo>
                <a:lnTo>
                  <a:pt x="7448601" y="7747876"/>
                </a:lnTo>
                <a:lnTo>
                  <a:pt x="0" y="7747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79464" t="-15450" r="-44410" b="-8199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015638" y="5045557"/>
            <a:ext cx="6832513" cy="2199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9"/>
              </a:lnSpc>
            </a:pPr>
            <a:r>
              <a:rPr lang="en-US" sz="2800" dirty="0">
                <a:solidFill>
                  <a:schemeClr val="tx2"/>
                </a:solidFill>
                <a:latin typeface="Poppins"/>
                <a:ea typeface="Poppins"/>
                <a:cs typeface="Poppins"/>
                <a:sym typeface="Poppins"/>
              </a:rPr>
              <a:t>✅ Insight: Shows the efficiency of bowlers in terms of wickets taken vs. overs bowled.</a:t>
            </a:r>
          </a:p>
          <a:p>
            <a:pPr algn="l">
              <a:lnSpc>
                <a:spcPts val="4319"/>
              </a:lnSpc>
              <a:spcBef>
                <a:spcPct val="0"/>
              </a:spcBef>
            </a:pPr>
            <a:endParaRPr lang="en-US" sz="2800" dirty="0">
              <a:solidFill>
                <a:schemeClr val="tx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7649" y="2958046"/>
            <a:ext cx="4769516" cy="14758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3D Scatter Plot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0312" r="-2031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409401" y="322926"/>
            <a:ext cx="4957463" cy="2261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ECONOMY RATE YEAR-WISE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10409497" y="2197360"/>
            <a:ext cx="3774244" cy="1905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>
            <a:off x="-160847" y="0"/>
            <a:ext cx="9604929" cy="11379346"/>
            <a:chOff x="0" y="0"/>
            <a:chExt cx="2529693" cy="299702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529693" cy="2997029"/>
            </a:xfrm>
            <a:custGeom>
              <a:avLst/>
              <a:gdLst/>
              <a:ahLst/>
              <a:cxnLst/>
              <a:rect l="l" t="t" r="r" b="b"/>
              <a:pathLst>
                <a:path w="2529693" h="2997029">
                  <a:moveTo>
                    <a:pt x="0" y="0"/>
                  </a:moveTo>
                  <a:lnTo>
                    <a:pt x="2529693" y="0"/>
                  </a:lnTo>
                  <a:lnTo>
                    <a:pt x="2529693" y="2997029"/>
                  </a:lnTo>
                  <a:lnTo>
                    <a:pt x="0" y="2997029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2529693" cy="30446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46464" y="2421946"/>
            <a:ext cx="8894730" cy="5869673"/>
          </a:xfrm>
          <a:custGeom>
            <a:avLst/>
            <a:gdLst/>
            <a:ahLst/>
            <a:cxnLst/>
            <a:rect l="l" t="t" r="r" b="b"/>
            <a:pathLst>
              <a:path w="8894730" h="5869673">
                <a:moveTo>
                  <a:pt x="0" y="0"/>
                </a:moveTo>
                <a:lnTo>
                  <a:pt x="8894730" y="0"/>
                </a:lnTo>
                <a:lnTo>
                  <a:pt x="8894730" y="5869673"/>
                </a:lnTo>
                <a:lnTo>
                  <a:pt x="0" y="58696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409401" y="3070918"/>
            <a:ext cx="6699328" cy="15005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INSIGHT: EXAMINES HOW BOWLERS' ECONOMY RATES CHANGE OVER TIME.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409401" y="5057775"/>
            <a:ext cx="6699328" cy="47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AREA CHART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7309"/>
            <a:ext cx="6023531" cy="3050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18"/>
              </a:lnSpc>
            </a:pPr>
            <a:r>
              <a:rPr lang="en-US" sz="4298" dirty="0">
                <a:solidFill>
                  <a:srgbClr val="593C8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TOP 10 RUN SCORERS FOR TEAM INDIA IN T20</a:t>
            </a:r>
          </a:p>
          <a:p>
            <a:pPr algn="l">
              <a:lnSpc>
                <a:spcPts val="6018"/>
              </a:lnSpc>
              <a:spcBef>
                <a:spcPct val="0"/>
              </a:spcBef>
            </a:pPr>
            <a:endParaRPr lang="en-US" sz="4298" dirty="0">
              <a:solidFill>
                <a:srgbClr val="593C8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" name="AutoShape 3"/>
          <p:cNvSpPr/>
          <p:nvPr/>
        </p:nvSpPr>
        <p:spPr>
          <a:xfrm>
            <a:off x="1029771" y="3213360"/>
            <a:ext cx="2618740" cy="0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 rot="5400000">
            <a:off x="6159893" y="-1854588"/>
            <a:ext cx="5968213" cy="18288000"/>
            <a:chOff x="0" y="0"/>
            <a:chExt cx="1403167" cy="481659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403167" cy="4816592"/>
            </a:xfrm>
            <a:custGeom>
              <a:avLst/>
              <a:gdLst/>
              <a:ahLst/>
              <a:cxnLst/>
              <a:rect l="l" t="t" r="r" b="b"/>
              <a:pathLst>
                <a:path w="1403167" h="4816592">
                  <a:moveTo>
                    <a:pt x="0" y="0"/>
                  </a:moveTo>
                  <a:lnTo>
                    <a:pt x="1403167" y="0"/>
                  </a:lnTo>
                  <a:lnTo>
                    <a:pt x="1403167" y="4816592"/>
                  </a:lnTo>
                  <a:lnTo>
                    <a:pt x="0" y="4816592"/>
                  </a:lnTo>
                  <a:close/>
                </a:path>
              </a:pathLst>
            </a:custGeom>
            <a:solidFill>
              <a:srgbClr val="593C8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403167" cy="486421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204404" y="4638794"/>
            <a:ext cx="9879192" cy="5523812"/>
          </a:xfrm>
          <a:custGeom>
            <a:avLst/>
            <a:gdLst/>
            <a:ahLst/>
            <a:cxnLst/>
            <a:rect l="l" t="t" r="r" b="b"/>
            <a:pathLst>
              <a:path w="9879192" h="5019106">
                <a:moveTo>
                  <a:pt x="0" y="0"/>
                </a:moveTo>
                <a:lnTo>
                  <a:pt x="9879192" y="0"/>
                </a:lnTo>
                <a:lnTo>
                  <a:pt x="9879192" y="5019106"/>
                </a:lnTo>
                <a:lnTo>
                  <a:pt x="0" y="5019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05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823866" y="3335756"/>
            <a:ext cx="5500734" cy="10011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882" dirty="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Chart Type: Scatter Chart</a:t>
            </a:r>
          </a:p>
          <a:p>
            <a:pPr algn="l">
              <a:lnSpc>
                <a:spcPts val="4035"/>
              </a:lnSpc>
              <a:spcBef>
                <a:spcPct val="0"/>
              </a:spcBef>
            </a:pPr>
            <a:endParaRPr lang="en-US" sz="2882" dirty="0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040110-D5B7-DFC1-A25F-727E507B2A97}"/>
              </a:ext>
            </a:extLst>
          </p:cNvPr>
          <p:cNvSpPr txBox="1"/>
          <p:nvPr/>
        </p:nvSpPr>
        <p:spPr>
          <a:xfrm>
            <a:off x="8229600" y="447309"/>
            <a:ext cx="9677400" cy="313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820" dirty="0">
                <a:latin typeface="Poppins" panose="00000500000000000000" pitchFamily="2" charset="0"/>
                <a:cs typeface="Poppins"/>
                <a:sym typeface="Poppins"/>
              </a:rPr>
              <a:t>Insights</a:t>
            </a:r>
            <a:endParaRPr lang="en-US" sz="2820" dirty="0">
              <a:latin typeface="Poppins" panose="00000500000000000000" pitchFamily="2" charset="0"/>
            </a:endParaRPr>
          </a:p>
          <a:p>
            <a:pPr>
              <a:buNone/>
            </a:pPr>
            <a:r>
              <a:rPr lang="en-US" sz="2820" dirty="0">
                <a:latin typeface="Poppins" panose="00000500000000000000" pitchFamily="2" charset="0"/>
                <a:ea typeface="Poppins"/>
                <a:cs typeface="Poppins"/>
                <a:sym typeface="Poppins"/>
              </a:rPr>
              <a:t>✅ </a:t>
            </a:r>
            <a:r>
              <a:rPr lang="en-US" sz="2820" dirty="0">
                <a:latin typeface="Poppins" panose="00000500000000000000" pitchFamily="2" charset="0"/>
              </a:rPr>
              <a:t>Top Performers – Identifies India's top 10 T20 run scorers since 2016, highlighting the most impactful batters.</a:t>
            </a:r>
          </a:p>
          <a:p>
            <a:r>
              <a:rPr lang="en-US" sz="2820" dirty="0">
                <a:latin typeface="Poppins" panose="00000500000000000000" pitchFamily="2" charset="0"/>
                <a:ea typeface="Poppins"/>
                <a:cs typeface="Poppins"/>
                <a:sym typeface="Poppins"/>
              </a:rPr>
              <a:t>✅ </a:t>
            </a:r>
            <a:r>
              <a:rPr lang="en-US" sz="2820" dirty="0">
                <a:latin typeface="Poppins" panose="00000500000000000000" pitchFamily="2" charset="0"/>
              </a:rPr>
              <a:t>Playing Style Variations – Some players accumulate runs steadily over many balls, while others score quickly in fewer deliveries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536</Words>
  <Application>Microsoft Office PowerPoint</Application>
  <PresentationFormat>Custom</PresentationFormat>
  <Paragraphs>74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Poppins</vt:lpstr>
      <vt:lpstr>Poppins Bold</vt:lpstr>
      <vt:lpstr>Arial</vt:lpstr>
      <vt:lpstr>League Spartan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Purple &amp;  white business profile presentation</dc:title>
  <cp:lastModifiedBy>pkkumar678@outlook.com</cp:lastModifiedBy>
  <cp:revision>24</cp:revision>
  <dcterms:created xsi:type="dcterms:W3CDTF">2006-08-16T00:00:00Z</dcterms:created>
  <dcterms:modified xsi:type="dcterms:W3CDTF">2025-04-02T11:43:15Z</dcterms:modified>
  <dc:identifier>DAGjdrEAGkU</dc:identifier>
</cp:coreProperties>
</file>