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60" r:id="rId5"/>
    <p:sldId id="292" r:id="rId6"/>
    <p:sldId id="293" r:id="rId7"/>
    <p:sldId id="294" r:id="rId8"/>
    <p:sldId id="295" r:id="rId9"/>
    <p:sldId id="261" r:id="rId10"/>
    <p:sldId id="263" r:id="rId11"/>
    <p:sldId id="267" r:id="rId12"/>
    <p:sldId id="334" r:id="rId13"/>
    <p:sldId id="296" r:id="rId14"/>
    <p:sldId id="297" r:id="rId15"/>
    <p:sldId id="262" r:id="rId16"/>
    <p:sldId id="328" r:id="rId17"/>
    <p:sldId id="275" r:id="rId18"/>
    <p:sldId id="329" r:id="rId19"/>
    <p:sldId id="330" r:id="rId20"/>
    <p:sldId id="278" r:id="rId21"/>
    <p:sldId id="332" r:id="rId22"/>
    <p:sldId id="273" r:id="rId23"/>
    <p:sldId id="285" r:id="rId24"/>
    <p:sldId id="333" r:id="rId25"/>
  </p:sldIdLst>
  <p:sldSz cx="9144000" cy="5143500" type="screen16x9"/>
  <p:notesSz cx="6858000" cy="9144000"/>
  <p:embeddedFontLst>
    <p:embeddedFont>
      <p:font typeface="Bookman Old Style" panose="02050604050505020204" pitchFamily="18" charset="0"/>
      <p:regular r:id="rId27"/>
      <p:bold r:id="rId28"/>
      <p:italic r:id="rId29"/>
      <p:boldItalic r:id="rId30"/>
    </p:embeddedFont>
    <p:embeddedFont>
      <p:font typeface="Fira Sans Extra Condensed" panose="020F0502020204030204" pitchFamily="34" charset="0"/>
      <p:regular r:id="rId31"/>
      <p:bold r:id="rId32"/>
    </p:embeddedFont>
    <p:embeddedFont>
      <p:font typeface="Fira Sans Extra Condensed SemiBold"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BEBD15F2-BFE5-48C8-B2D2-6B9797987729}">
          <p14:sldIdLst>
            <p14:sldId id="256"/>
            <p14:sldId id="257"/>
            <p14:sldId id="258"/>
            <p14:sldId id="260"/>
            <p14:sldId id="292"/>
            <p14:sldId id="293"/>
            <p14:sldId id="294"/>
            <p14:sldId id="295"/>
            <p14:sldId id="261"/>
            <p14:sldId id="263"/>
            <p14:sldId id="267"/>
          </p14:sldIdLst>
        </p14:section>
        <p14:section name="Untitled Section" id="{ACCDAEB5-20B8-450E-A135-769F0C924624}">
          <p14:sldIdLst>
            <p14:sldId id="334"/>
            <p14:sldId id="296"/>
            <p14:sldId id="297"/>
            <p14:sldId id="262"/>
            <p14:sldId id="328"/>
            <p14:sldId id="275"/>
            <p14:sldId id="329"/>
            <p14:sldId id="330"/>
            <p14:sldId id="278"/>
            <p14:sldId id="332"/>
            <p14:sldId id="273"/>
            <p14:sldId id="285"/>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1C96BA1-3EA7-49F1-8FDB-26B73D09E0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e96fd5876e_0_2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e96fd5876e_0_2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e96fd5876e_0_3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4"/>
        <p:cNvGrpSpPr/>
        <p:nvPr/>
      </p:nvGrpSpPr>
      <p:grpSpPr>
        <a:xfrm>
          <a:off x="0" y="0"/>
          <a:ext cx="0" cy="0"/>
          <a:chOff x="0" y="0"/>
          <a:chExt cx="0" cy="0"/>
        </a:xfrm>
      </p:grpSpPr>
      <p:sp>
        <p:nvSpPr>
          <p:cNvPr id="2255" name="Google Shape;2255;ge96fd5876e_0_4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6" name="Google Shape;2256;ge96fd5876e_0_4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panose="020B0603050000020004"/>
                <a:ea typeface="Fira Sans Extra Condensed SemiBold" panose="020B0603050000020004"/>
                <a:cs typeface="Fira Sans Extra Condensed SemiBold" panose="020B0603050000020004"/>
                <a:sym typeface="Fira Sans Extra Condensed SemiBold" panose="020B0603050000020004"/>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1pPr>
            <a:lvl2pPr lvl="1"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2pPr>
            <a:lvl3pPr lvl="2"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3pPr>
            <a:lvl4pPr lvl="3"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4pPr>
            <a:lvl5pPr lvl="4"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5pPr>
            <a:lvl6pPr lvl="5"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6pPr>
            <a:lvl7pPr lvl="6"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7pPr>
            <a:lvl8pPr lvl="7"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8pPr>
            <a:lvl9pPr lvl="8" rtl="0">
              <a:spcBef>
                <a:spcPts val="0"/>
              </a:spcBef>
              <a:spcAft>
                <a:spcPts val="0"/>
              </a:spcAft>
              <a:buClr>
                <a:schemeClr val="dk1"/>
              </a:buClr>
              <a:buSzPts val="2800"/>
              <a:buFont typeface="Fira Sans Extra Condensed" panose="020B0603050000020004"/>
              <a:buNone/>
              <a:defRPr sz="2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1pPr>
            <a:lvl2pPr marL="914400" lvl="1"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2pPr>
            <a:lvl3pPr marL="1371600" lvl="2"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3pPr>
            <a:lvl4pPr marL="1828800" lvl="3"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4pPr>
            <a:lvl5pPr marL="2286000" lvl="4"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5pPr>
            <a:lvl6pPr marL="2743200" lvl="5"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6pPr>
            <a:lvl7pPr marL="3200400" lvl="6"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7pPr>
            <a:lvl8pPr marL="3657600" lvl="7"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8pPr>
            <a:lvl9pPr marL="4114800" lvl="8" indent="-317500">
              <a:lnSpc>
                <a:spcPct val="100000"/>
              </a:lnSpc>
              <a:spcBef>
                <a:spcPts val="0"/>
              </a:spcBef>
              <a:spcAft>
                <a:spcPts val="0"/>
              </a:spcAft>
              <a:buClr>
                <a:schemeClr val="dk1"/>
              </a:buClr>
              <a:buSzPts val="1400"/>
              <a:buFont typeface="Roboto" panose="02000000000000000000"/>
              <a:buChar char="■"/>
              <a:defRPr>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7935" y="482965"/>
            <a:ext cx="3545700"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dirty="0"/>
              <a:t>Loan Repayment Assessment in Banking</a:t>
            </a:r>
          </a:p>
        </p:txBody>
      </p:sp>
      <p:sp>
        <p:nvSpPr>
          <p:cNvPr id="47" name="Google Shape;47;p15"/>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tLang="en-GB" dirty="0"/>
              <a:t>- PRAKASH. P</a:t>
            </a:r>
          </a:p>
        </p:txBody>
      </p:sp>
      <p:pic>
        <p:nvPicPr>
          <p:cNvPr id="3" name="Picture 2">
            <a:extLst>
              <a:ext uri="{FF2B5EF4-FFF2-40B4-BE49-F238E27FC236}">
                <a16:creationId xmlns:a16="http://schemas.microsoft.com/office/drawing/2014/main" id="{318D0FFF-80BE-E2FC-A4AE-B55A59E41909}"/>
              </a:ext>
            </a:extLst>
          </p:cNvPr>
          <p:cNvPicPr>
            <a:picLocks noChangeAspect="1"/>
          </p:cNvPicPr>
          <p:nvPr/>
        </p:nvPicPr>
        <p:blipFill>
          <a:blip r:embed="rId3"/>
          <a:stretch>
            <a:fillRect/>
          </a:stretch>
        </p:blipFill>
        <p:spPr>
          <a:xfrm>
            <a:off x="384985" y="854928"/>
            <a:ext cx="4975035" cy="2936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lang="en-GB"/>
          </a:p>
        </p:txBody>
      </p:sp>
      <p:grpSp>
        <p:nvGrpSpPr>
          <p:cNvPr id="691" name="Google Shape;691;p22"/>
          <p:cNvGrpSpPr/>
          <p:nvPr/>
        </p:nvGrpSpPr>
        <p:grpSpPr>
          <a:xfrm>
            <a:off x="81305" y="648240"/>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p:nvPr/>
        </p:nvCxnSpPr>
        <p:spPr>
          <a:xfrm rot="5400000">
            <a:off x="142055" y="232615"/>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
        <p:nvSpPr>
          <p:cNvPr id="3" name="Text Box 2"/>
          <p:cNvSpPr txBox="1"/>
          <p:nvPr/>
        </p:nvSpPr>
        <p:spPr>
          <a:xfrm>
            <a:off x="2636520" y="1203325"/>
            <a:ext cx="4572000" cy="306705"/>
          </a:xfrm>
          <a:prstGeom prst="rect">
            <a:avLst/>
          </a:prstGeom>
          <a:noFill/>
        </p:spPr>
        <p:txBody>
          <a:bodyPr wrap="square" rtlCol="0" anchor="t">
            <a:spAutoFit/>
          </a:bodyPr>
          <a:lstStyle/>
          <a:p>
            <a:r>
              <a:rPr lang="en-US" b="1"/>
              <a:t>Missing Values</a:t>
            </a:r>
            <a:endParaRPr lang="en-US"/>
          </a:p>
        </p:txBody>
      </p:sp>
      <p:sp>
        <p:nvSpPr>
          <p:cNvPr id="2" name="Text Box 1"/>
          <p:cNvSpPr txBox="1"/>
          <p:nvPr/>
        </p:nvSpPr>
        <p:spPr>
          <a:xfrm>
            <a:off x="2843530" y="1563370"/>
            <a:ext cx="6122670" cy="3415030"/>
          </a:xfrm>
          <a:prstGeom prst="rect">
            <a:avLst/>
          </a:prstGeom>
          <a:noFill/>
        </p:spPr>
        <p:txBody>
          <a:bodyPr wrap="square" rtlCol="0" anchor="t">
            <a:spAutoFit/>
          </a:bodyPr>
          <a:lstStyle/>
          <a:p>
            <a:pPr marL="171450" indent="-171450">
              <a:buFont typeface="Arial" panose="020B0604020202020204" pitchFamily="34" charset="0"/>
              <a:buChar char="•"/>
            </a:pPr>
            <a:r>
              <a:rPr lang="en-US" sz="1200" dirty="0">
                <a:latin typeface="Bookman Old Style" panose="02050604050505020204" charset="0"/>
                <a:cs typeface="Bookman Old Style" panose="02050604050505020204" charset="0"/>
              </a:rPr>
              <a:t>Identified missing values in specific columns of both training and test datasets.</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dirty="0">
                <a:latin typeface="Bookman Old Style" panose="02050604050505020204" charset="0"/>
                <a:cs typeface="Bookman Old Style" panose="02050604050505020204" charset="0"/>
              </a:rPr>
              <a:t>Employed various strategies for handling missing values: </a:t>
            </a:r>
          </a:p>
          <a:p>
            <a:pPr marL="0" indent="0">
              <a:buFont typeface="Arial" panose="020B0604020202020204" pitchFamily="34" charset="0"/>
              <a:buNone/>
            </a:pPr>
            <a:endParaRPr lang="en-US" sz="1200" dirty="0">
              <a:latin typeface="Bookman Old Style" panose="02050604050505020204" charset="0"/>
              <a:cs typeface="Bookman Old Style" panose="02050604050505020204" charset="0"/>
              <a:sym typeface="+mn-ea"/>
            </a:endParaRPr>
          </a:p>
          <a:p>
            <a:pPr marL="685800" lvl="1" indent="-228600">
              <a:buFont typeface="Wingdings" panose="05000000000000000000" charset="0"/>
              <a:buChar char="v"/>
            </a:pPr>
            <a:r>
              <a:rPr lang="en-US" sz="1200" dirty="0">
                <a:latin typeface="Bookman Old Style" panose="02050604050505020204" charset="0"/>
                <a:cs typeface="Bookman Old Style" panose="02050604050505020204" charset="0"/>
                <a:sym typeface="+mn-ea"/>
              </a:rPr>
              <a:t>Imputed missing values in '</a:t>
            </a:r>
            <a:r>
              <a:rPr lang="en-US" sz="1200" dirty="0" err="1">
                <a:latin typeface="Bookman Old Style" panose="02050604050505020204" charset="0"/>
                <a:cs typeface="Bookman Old Style" panose="02050604050505020204" charset="0"/>
                <a:sym typeface="+mn-ea"/>
              </a:rPr>
              <a:t>emp_length</a:t>
            </a:r>
            <a:r>
              <a:rPr lang="en-US" sz="1200" dirty="0">
                <a:latin typeface="Bookman Old Style" panose="02050604050505020204" charset="0"/>
                <a:cs typeface="Bookman Old Style" panose="02050604050505020204" charset="0"/>
                <a:sym typeface="+mn-ea"/>
              </a:rPr>
              <a:t>' with the mode (most frequent value).</a:t>
            </a:r>
            <a:endParaRPr lang="en-US" sz="1200" dirty="0">
              <a:latin typeface="Bookman Old Style" panose="02050604050505020204" charset="0"/>
              <a:cs typeface="Bookman Old Style" panose="02050604050505020204" charset="0"/>
            </a:endParaRPr>
          </a:p>
          <a:p>
            <a:pPr marL="685800" lvl="1" indent="-228600">
              <a:buFont typeface="Wingdings" panose="05000000000000000000" charset="0"/>
              <a:buChar char="v"/>
            </a:pPr>
            <a:r>
              <a:rPr lang="en-US" sz="1200" dirty="0">
                <a:latin typeface="Bookman Old Style" panose="02050604050505020204" charset="0"/>
                <a:cs typeface="Bookman Old Style" panose="02050604050505020204" charset="0"/>
                <a:sym typeface="+mn-ea"/>
              </a:rPr>
              <a:t>Filled missing values in '</a:t>
            </a:r>
            <a:r>
              <a:rPr lang="en-US" sz="1200" dirty="0" err="1">
                <a:latin typeface="Bookman Old Style" panose="02050604050505020204" charset="0"/>
                <a:cs typeface="Bookman Old Style" panose="02050604050505020204" charset="0"/>
                <a:sym typeface="+mn-ea"/>
              </a:rPr>
              <a:t>emp_title</a:t>
            </a:r>
            <a:r>
              <a:rPr lang="en-US" sz="1200" dirty="0">
                <a:latin typeface="Bookman Old Style" panose="02050604050505020204" charset="0"/>
                <a:cs typeface="Bookman Old Style" panose="02050604050505020204" charset="0"/>
                <a:sym typeface="+mn-ea"/>
              </a:rPr>
              <a:t>' and 'title' with a new category 'Unknown'.</a:t>
            </a:r>
            <a:endParaRPr lang="en-US" sz="1200" dirty="0">
              <a:latin typeface="Bookman Old Style" panose="02050604050505020204" charset="0"/>
              <a:cs typeface="Bookman Old Style" panose="02050604050505020204" charset="0"/>
            </a:endParaRPr>
          </a:p>
          <a:p>
            <a:pPr marL="685800" lvl="1" indent="-228600">
              <a:buFont typeface="Wingdings" panose="05000000000000000000" charset="0"/>
              <a:buChar char="v"/>
            </a:pPr>
            <a:r>
              <a:rPr lang="en-US" sz="1200" dirty="0">
                <a:latin typeface="Bookman Old Style" panose="02050604050505020204" charset="0"/>
                <a:cs typeface="Bookman Old Style" panose="02050604050505020204" charset="0"/>
                <a:sym typeface="+mn-ea"/>
              </a:rPr>
              <a:t>Imputed missing values in '</a:t>
            </a:r>
            <a:r>
              <a:rPr lang="en-US" sz="1200" dirty="0" err="1">
                <a:latin typeface="Bookman Old Style" panose="02050604050505020204" charset="0"/>
                <a:cs typeface="Bookman Old Style" panose="02050604050505020204" charset="0"/>
                <a:sym typeface="+mn-ea"/>
              </a:rPr>
              <a:t>num_actv_bc_tl</a:t>
            </a:r>
            <a:r>
              <a:rPr lang="en-US" sz="1200" dirty="0">
                <a:latin typeface="Bookman Old Style" panose="02050604050505020204" charset="0"/>
                <a:cs typeface="Bookman Old Style" panose="02050604050505020204" charset="0"/>
                <a:sym typeface="+mn-ea"/>
              </a:rPr>
              <a:t>', '</a:t>
            </a:r>
            <a:r>
              <a:rPr lang="en-US" sz="1200" dirty="0" err="1">
                <a:latin typeface="Bookman Old Style" panose="02050604050505020204" charset="0"/>
                <a:cs typeface="Bookman Old Style" panose="02050604050505020204" charset="0"/>
                <a:sym typeface="+mn-ea"/>
              </a:rPr>
              <a:t>mort_acc</a:t>
            </a:r>
            <a:r>
              <a:rPr lang="en-US" sz="1200" dirty="0">
                <a:latin typeface="Bookman Old Style" panose="02050604050505020204" charset="0"/>
                <a:cs typeface="Bookman Old Style" panose="02050604050505020204" charset="0"/>
                <a:sym typeface="+mn-ea"/>
              </a:rPr>
              <a:t>', '</a:t>
            </a:r>
            <a:r>
              <a:rPr lang="en-US" sz="1200" dirty="0" err="1">
                <a:latin typeface="Bookman Old Style" panose="02050604050505020204" charset="0"/>
                <a:cs typeface="Bookman Old Style" panose="02050604050505020204" charset="0"/>
                <a:sym typeface="+mn-ea"/>
              </a:rPr>
              <a:t>tot_cur_bal</a:t>
            </a:r>
            <a:r>
              <a:rPr lang="en-US" sz="1200" dirty="0">
                <a:latin typeface="Bookman Old Style" panose="02050604050505020204" charset="0"/>
                <a:cs typeface="Bookman Old Style" panose="02050604050505020204" charset="0"/>
                <a:sym typeface="+mn-ea"/>
              </a:rPr>
              <a:t>', '</a:t>
            </a:r>
            <a:r>
              <a:rPr lang="en-US" sz="1200" dirty="0" err="1">
                <a:latin typeface="Bookman Old Style" panose="02050604050505020204" charset="0"/>
                <a:cs typeface="Bookman Old Style" panose="02050604050505020204" charset="0"/>
                <a:sym typeface="+mn-ea"/>
              </a:rPr>
              <a:t>revol_util</a:t>
            </a:r>
            <a:r>
              <a:rPr lang="en-US" sz="1200" dirty="0">
                <a:latin typeface="Bookman Old Style" panose="02050604050505020204" charset="0"/>
                <a:cs typeface="Bookman Old Style" panose="02050604050505020204" charset="0"/>
                <a:sym typeface="+mn-ea"/>
              </a:rPr>
              <a:t>', and '</a:t>
            </a:r>
            <a:r>
              <a:rPr lang="en-US" sz="1200" dirty="0" err="1">
                <a:latin typeface="Bookman Old Style" panose="02050604050505020204" charset="0"/>
                <a:cs typeface="Bookman Old Style" panose="02050604050505020204" charset="0"/>
                <a:sym typeface="+mn-ea"/>
              </a:rPr>
              <a:t>pub_rec_bankruptcies</a:t>
            </a:r>
            <a:r>
              <a:rPr lang="en-US" sz="1200" dirty="0">
                <a:latin typeface="Bookman Old Style" panose="02050604050505020204" charset="0"/>
                <a:cs typeface="Bookman Old Style" panose="02050604050505020204" charset="0"/>
                <a:sym typeface="+mn-ea"/>
              </a:rPr>
              <a:t>' with the median.</a:t>
            </a:r>
            <a:endParaRPr lang="en-US" sz="1200" dirty="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dirty="0">
                <a:latin typeface="Bookman Old Style" panose="02050604050505020204" charset="0"/>
                <a:cs typeface="Bookman Old Style" panose="02050604050505020204" charset="0"/>
              </a:rPr>
              <a:t>Ensured all missing values were properly addressed across the dataset.</a:t>
            </a:r>
          </a:p>
          <a:p>
            <a:endParaRPr lang="en-US" sz="1200" dirty="0">
              <a:latin typeface="Bookman Old Style" panose="02050604050505020204" charset="0"/>
              <a:cs typeface="Bookman Old Style" panose="02050604050505020204" charset="0"/>
            </a:endParaRPr>
          </a:p>
          <a:p>
            <a:r>
              <a:rPr lang="en-US" sz="1200" b="1" dirty="0">
                <a:latin typeface="Bookman Old Style" panose="02050604050505020204" charset="0"/>
                <a:cs typeface="Bookman Old Style" panose="02050604050505020204" charset="0"/>
              </a:rPr>
              <a:t>Result:</a:t>
            </a:r>
          </a:p>
          <a:p>
            <a:endParaRPr lang="en-US" sz="1200" dirty="0">
              <a:latin typeface="Bookman Old Style" panose="02050604050505020204" charset="0"/>
              <a:cs typeface="Bookman Old Style" panose="02050604050505020204" charset="0"/>
            </a:endParaRPr>
          </a:p>
          <a:p>
            <a:r>
              <a:rPr lang="en-US" sz="1200" dirty="0">
                <a:latin typeface="Bookman Old Style" panose="02050604050505020204" charset="0"/>
                <a:cs typeface="Bookman Old Style" panose="02050604050505020204" charset="0"/>
              </a:rPr>
              <a:t>No remaining missing values after handling.</a:t>
            </a:r>
          </a:p>
          <a:p>
            <a:r>
              <a:rPr lang="en-US" sz="1200" dirty="0">
                <a:latin typeface="Bookman Old Style" panose="02050604050505020204" charset="0"/>
                <a:cs typeface="Bookman Old Style" panose="02050604050505020204" charset="0"/>
              </a:rPr>
              <a:t>Dataset is now ready for further analysis and modeling.</a:t>
            </a:r>
          </a:p>
        </p:txBody>
      </p:sp>
      <p:pic>
        <p:nvPicPr>
          <p:cNvPr id="5" name="Picture 4">
            <a:extLst>
              <a:ext uri="{FF2B5EF4-FFF2-40B4-BE49-F238E27FC236}">
                <a16:creationId xmlns:a16="http://schemas.microsoft.com/office/drawing/2014/main" id="{FB5AF5CC-3145-DA15-C923-85DBD26DD8ED}"/>
              </a:ext>
            </a:extLst>
          </p:cNvPr>
          <p:cNvPicPr>
            <a:picLocks noChangeAspect="1"/>
          </p:cNvPicPr>
          <p:nvPr/>
        </p:nvPicPr>
        <p:blipFill>
          <a:blip r:embed="rId3"/>
          <a:stretch>
            <a:fillRect/>
          </a:stretch>
        </p:blipFill>
        <p:spPr>
          <a:xfrm>
            <a:off x="322806" y="1131240"/>
            <a:ext cx="2200456" cy="4012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lang="en-GB"/>
          </a:p>
        </p:txBody>
      </p:sp>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6"/>
          <p:cNvGrpSpPr/>
          <p:nvPr/>
        </p:nvGrpSpPr>
        <p:grpSpPr>
          <a:xfrm>
            <a:off x="457198" y="937305"/>
            <a:ext cx="3396552" cy="891595"/>
            <a:chOff x="457198" y="937305"/>
            <a:chExt cx="3396552" cy="891595"/>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rPr>
                <a:t>01</a:t>
              </a:r>
            </a:p>
          </p:txBody>
        </p:sp>
        <p:sp>
          <p:nvSpPr>
            <p:cNvPr id="980" name="Google Shape;980;p26"/>
            <p:cNvSpPr txBox="1"/>
            <p:nvPr/>
          </p:nvSpPr>
          <p:spPr>
            <a:xfrm>
              <a:off x="457198" y="937305"/>
              <a:ext cx="2867660" cy="552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rPr>
                <a:t>Mapping Ordered Categorical Variables</a:t>
              </a:r>
            </a:p>
          </p:txBody>
        </p:sp>
        <p:sp>
          <p:nvSpPr>
            <p:cNvPr id="981" name="Google Shape;981;p26"/>
            <p:cNvSpPr txBox="1"/>
            <p:nvPr/>
          </p:nvSpPr>
          <p:spPr>
            <a:xfrm>
              <a:off x="457198" y="14971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Bookman Old Style" panose="02050604050505020204" charset="0"/>
                  <a:ea typeface="Roboto" panose="02000000000000000000"/>
                  <a:cs typeface="Bookman Old Style" panose="02050604050505020204" charset="0"/>
                  <a:sym typeface="Roboto" panose="02000000000000000000"/>
                </a:rPr>
                <a:t>Transformed categorical variables</a:t>
              </a:r>
            </a:p>
          </p:txBody>
        </p:sp>
      </p:grpSp>
      <p:grpSp>
        <p:nvGrpSpPr>
          <p:cNvPr id="982" name="Google Shape;982;p26"/>
          <p:cNvGrpSpPr/>
          <p:nvPr/>
        </p:nvGrpSpPr>
        <p:grpSpPr>
          <a:xfrm>
            <a:off x="457198" y="2123450"/>
            <a:ext cx="3396552" cy="671238"/>
            <a:chOff x="457198" y="2123450"/>
            <a:chExt cx="3396552" cy="671238"/>
          </a:xfrm>
        </p:grpSpPr>
        <p:sp>
          <p:nvSpPr>
            <p:cNvPr id="983" name="Google Shape;983;p26"/>
            <p:cNvSpPr/>
            <p:nvPr/>
          </p:nvSpPr>
          <p:spPr>
            <a:xfrm>
              <a:off x="3249250" y="215682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rPr>
                <a:t>02</a:t>
              </a:r>
            </a:p>
          </p:txBody>
        </p:sp>
        <p:sp>
          <p:nvSpPr>
            <p:cNvPr id="984" name="Google Shape;984;p26"/>
            <p:cNvSpPr txBox="1"/>
            <p:nvPr/>
          </p:nvSpPr>
          <p:spPr>
            <a:xfrm>
              <a:off x="457200" y="2123450"/>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rPr>
                <a:t>Standardizing Numerical Features</a:t>
              </a:r>
            </a:p>
          </p:txBody>
        </p:sp>
        <p:sp>
          <p:nvSpPr>
            <p:cNvPr id="985" name="Google Shape;985;p26"/>
            <p:cNvSpPr txBox="1"/>
            <p:nvPr/>
          </p:nvSpPr>
          <p:spPr>
            <a:xfrm>
              <a:off x="457198" y="2462888"/>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latin typeface="Bookman Old Style" panose="02050604050505020204" charset="0"/>
                  <a:ea typeface="Roboto" panose="02000000000000000000"/>
                  <a:cs typeface="Bookman Old Style" panose="02050604050505020204" charset="0"/>
                  <a:sym typeface="Roboto" panose="02000000000000000000"/>
                </a:rPr>
                <a:t>using </a:t>
              </a:r>
              <a:r>
                <a:rPr lang="en-GB" dirty="0" err="1">
                  <a:latin typeface="Bookman Old Style" panose="02050604050505020204" charset="0"/>
                  <a:ea typeface="Roboto" panose="02000000000000000000"/>
                  <a:cs typeface="Bookman Old Style" panose="02050604050505020204" charset="0"/>
                  <a:sym typeface="Roboto" panose="02000000000000000000"/>
                </a:rPr>
                <a:t>StandardScaler</a:t>
              </a:r>
              <a:endParaRPr lang="en-GB" dirty="0">
                <a:latin typeface="Bookman Old Style" panose="02050604050505020204" charset="0"/>
                <a:ea typeface="Roboto" panose="02000000000000000000"/>
                <a:cs typeface="Bookman Old Style" panose="02050604050505020204" charset="0"/>
                <a:sym typeface="Roboto" panose="02000000000000000000"/>
              </a:endParaRPr>
            </a:p>
          </p:txBody>
        </p:sp>
      </p:grpSp>
      <p:grpSp>
        <p:nvGrpSpPr>
          <p:cNvPr id="986" name="Google Shape;986;p26"/>
          <p:cNvGrpSpPr/>
          <p:nvPr/>
        </p:nvGrpSpPr>
        <p:grpSpPr>
          <a:xfrm>
            <a:off x="457198" y="3089247"/>
            <a:ext cx="3396552" cy="671830"/>
            <a:chOff x="457198" y="3089247"/>
            <a:chExt cx="3396552" cy="671830"/>
          </a:xfrm>
        </p:grpSpPr>
        <p:sp>
          <p:nvSpPr>
            <p:cNvPr id="987" name="Google Shape;987;p26"/>
            <p:cNvSpPr/>
            <p:nvPr/>
          </p:nvSpPr>
          <p:spPr>
            <a:xfrm>
              <a:off x="3249250" y="3122613"/>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rPr>
                <a:t>03</a:t>
              </a:r>
            </a:p>
          </p:txBody>
        </p:sp>
        <p:sp>
          <p:nvSpPr>
            <p:cNvPr id="988" name="Google Shape;988;p26"/>
            <p:cNvSpPr txBox="1"/>
            <p:nvPr/>
          </p:nvSpPr>
          <p:spPr>
            <a:xfrm>
              <a:off x="457200" y="3089247"/>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rPr>
                <a:t>Calculating Credit History Length</a:t>
              </a:r>
            </a:p>
          </p:txBody>
        </p:sp>
        <p:sp>
          <p:nvSpPr>
            <p:cNvPr id="989" name="Google Shape;989;p26"/>
            <p:cNvSpPr txBox="1"/>
            <p:nvPr/>
          </p:nvSpPr>
          <p:spPr>
            <a:xfrm>
              <a:off x="457198" y="3428972"/>
              <a:ext cx="2701925"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latin typeface="Bookman Old Style" panose="02050604050505020204" charset="0"/>
                  <a:ea typeface="Roboto" panose="02000000000000000000"/>
                  <a:cs typeface="Bookman Old Style" panose="02050604050505020204" charset="0"/>
                  <a:sym typeface="Roboto" panose="02000000000000000000"/>
                </a:rPr>
                <a:t>i</a:t>
              </a:r>
              <a:r>
                <a:rPr lang="en-GB">
                  <a:latin typeface="Bookman Old Style" panose="02050604050505020204" charset="0"/>
                  <a:ea typeface="Roboto" panose="02000000000000000000"/>
                  <a:cs typeface="Bookman Old Style" panose="02050604050505020204" charset="0"/>
                  <a:sym typeface="Roboto" panose="02000000000000000000"/>
                </a:rPr>
                <a:t>n years from 'earliest_cr_line' dates</a:t>
              </a:r>
            </a:p>
          </p:txBody>
        </p:sp>
      </p:grpSp>
      <p:grpSp>
        <p:nvGrpSpPr>
          <p:cNvPr id="990" name="Google Shape;990;p26"/>
          <p:cNvGrpSpPr/>
          <p:nvPr/>
        </p:nvGrpSpPr>
        <p:grpSpPr>
          <a:xfrm>
            <a:off x="457198" y="4055025"/>
            <a:ext cx="3396552" cy="671238"/>
            <a:chOff x="457198" y="4055025"/>
            <a:chExt cx="3396552" cy="671238"/>
          </a:xfrm>
        </p:grpSpPr>
        <p:sp>
          <p:nvSpPr>
            <p:cNvPr id="991" name="Google Shape;991;p26"/>
            <p:cNvSpPr/>
            <p:nvPr/>
          </p:nvSpPr>
          <p:spPr>
            <a:xfrm>
              <a:off x="3249250" y="4088400"/>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Bookman Old Style" panose="02050604050505020204" charset="0"/>
                  <a:ea typeface="Fira Sans Extra Condensed" panose="020B0603050000020004"/>
                  <a:cs typeface="Bookman Old Style" panose="02050604050505020204" charset="0"/>
                  <a:sym typeface="Fira Sans Extra Condensed" panose="020B0603050000020004"/>
                </a:rPr>
                <a:t>04</a:t>
              </a:r>
            </a:p>
          </p:txBody>
        </p:sp>
        <p:sp>
          <p:nvSpPr>
            <p:cNvPr id="992" name="Google Shape;992;p26"/>
            <p:cNvSpPr txBox="1"/>
            <p:nvPr/>
          </p:nvSpPr>
          <p:spPr>
            <a:xfrm>
              <a:off x="457200" y="4055025"/>
              <a:ext cx="24987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200" b="1">
                  <a:latin typeface="Bookman Old Style" panose="02050604050505020204" charset="0"/>
                  <a:ea typeface="Fira Sans Extra Condensed" panose="020B0603050000020004"/>
                  <a:cs typeface="Bookman Old Style" panose="02050604050505020204" charset="0"/>
                  <a:sym typeface="Fira Sans Extra Condensed" panose="020B0603050000020004"/>
                </a:rPr>
                <a:t>One-Hot Encoding Categorical Features:</a:t>
              </a:r>
            </a:p>
          </p:txBody>
        </p:sp>
        <p:sp>
          <p:nvSpPr>
            <p:cNvPr id="993" name="Google Shape;993;p26"/>
            <p:cNvSpPr txBox="1"/>
            <p:nvPr/>
          </p:nvSpPr>
          <p:spPr>
            <a:xfrm>
              <a:off x="45719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Bookman Old Style" panose="02050604050505020204" charset="0"/>
                  <a:ea typeface="Roboto" panose="02000000000000000000"/>
                  <a:cs typeface="Bookman Old Style" panose="02050604050505020204" charset="0"/>
                  <a:sym typeface="Roboto" panose="02000000000000000000"/>
                </a:rPr>
                <a:t>into binary representations</a:t>
              </a:r>
            </a:p>
          </p:txBody>
        </p:sp>
      </p:grpSp>
      <p:sp>
        <p:nvSpPr>
          <p:cNvPr id="994" name="Google Shape;994;p26"/>
          <p:cNvSpPr txBox="1"/>
          <p:nvPr/>
        </p:nvSpPr>
        <p:spPr>
          <a:xfrm>
            <a:off x="4572000" y="1055950"/>
            <a:ext cx="41148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latin typeface="Fira Sans Extra Condensed" panose="020B0603050000020004"/>
                <a:ea typeface="Fira Sans Extra Condensed" panose="020B0603050000020004"/>
                <a:cs typeface="Fira Sans Extra Condensed" panose="020B0603050000020004"/>
                <a:sym typeface="Fira Sans Extra Condensed" panose="020B0603050000020004"/>
              </a:rPr>
              <a:t>Feature Engineering</a:t>
            </a: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26"/>
          <p:cNvCxnSpPr>
            <a:stCxn id="995" idx="2"/>
            <a:endCxn id="979" idx="6"/>
          </p:cNvCxnSpPr>
          <p:nvPr/>
        </p:nvCxnSpPr>
        <p:spPr>
          <a:xfrm flipH="1" flipV="1">
            <a:off x="3853570" y="1493240"/>
            <a:ext cx="3053080" cy="965835"/>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rot="10800000">
            <a:off x="3853850" y="2459075"/>
            <a:ext cx="3052800" cy="0"/>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853570" y="2459075"/>
            <a:ext cx="3053080" cy="965835"/>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53850" y="2459075"/>
            <a:ext cx="3052800" cy="19317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C7CF48-0E39-2E10-1555-161C1ED22761}"/>
              </a:ext>
            </a:extLst>
          </p:cNvPr>
          <p:cNvPicPr>
            <a:picLocks noChangeAspect="1"/>
          </p:cNvPicPr>
          <p:nvPr/>
        </p:nvPicPr>
        <p:blipFill>
          <a:blip r:embed="rId2"/>
          <a:stretch>
            <a:fillRect/>
          </a:stretch>
        </p:blipFill>
        <p:spPr>
          <a:xfrm>
            <a:off x="210587" y="1564307"/>
            <a:ext cx="4071481" cy="2504807"/>
          </a:xfrm>
          <a:prstGeom prst="rect">
            <a:avLst/>
          </a:prstGeom>
        </p:spPr>
      </p:pic>
      <p:pic>
        <p:nvPicPr>
          <p:cNvPr id="5" name="Picture 4">
            <a:extLst>
              <a:ext uri="{FF2B5EF4-FFF2-40B4-BE49-F238E27FC236}">
                <a16:creationId xmlns:a16="http://schemas.microsoft.com/office/drawing/2014/main" id="{920049B8-A0A2-0180-1C3D-9B7D771E4FD0}"/>
              </a:ext>
            </a:extLst>
          </p:cNvPr>
          <p:cNvPicPr>
            <a:picLocks noChangeAspect="1"/>
          </p:cNvPicPr>
          <p:nvPr/>
        </p:nvPicPr>
        <p:blipFill>
          <a:blip r:embed="rId3"/>
          <a:stretch>
            <a:fillRect/>
          </a:stretch>
        </p:blipFill>
        <p:spPr>
          <a:xfrm>
            <a:off x="4418455" y="1564307"/>
            <a:ext cx="4572001" cy="2512809"/>
          </a:xfrm>
          <a:prstGeom prst="rect">
            <a:avLst/>
          </a:prstGeom>
        </p:spPr>
      </p:pic>
      <p:pic>
        <p:nvPicPr>
          <p:cNvPr id="9" name="Picture 8">
            <a:extLst>
              <a:ext uri="{FF2B5EF4-FFF2-40B4-BE49-F238E27FC236}">
                <a16:creationId xmlns:a16="http://schemas.microsoft.com/office/drawing/2014/main" id="{99D07680-D514-6B50-70DE-371C7E7DEC26}"/>
              </a:ext>
            </a:extLst>
          </p:cNvPr>
          <p:cNvPicPr>
            <a:picLocks noChangeAspect="1"/>
          </p:cNvPicPr>
          <p:nvPr/>
        </p:nvPicPr>
        <p:blipFill>
          <a:blip r:embed="rId4"/>
          <a:stretch>
            <a:fillRect/>
          </a:stretch>
        </p:blipFill>
        <p:spPr>
          <a:xfrm>
            <a:off x="4928840" y="635039"/>
            <a:ext cx="3844393" cy="336512"/>
          </a:xfrm>
          <a:prstGeom prst="rect">
            <a:avLst/>
          </a:prstGeom>
        </p:spPr>
      </p:pic>
      <p:pic>
        <p:nvPicPr>
          <p:cNvPr id="11" name="Picture 10">
            <a:extLst>
              <a:ext uri="{FF2B5EF4-FFF2-40B4-BE49-F238E27FC236}">
                <a16:creationId xmlns:a16="http://schemas.microsoft.com/office/drawing/2014/main" id="{AF816854-E94A-4C9E-4F4B-8D38A0AC42CA}"/>
              </a:ext>
            </a:extLst>
          </p:cNvPr>
          <p:cNvPicPr>
            <a:picLocks noChangeAspect="1"/>
          </p:cNvPicPr>
          <p:nvPr/>
        </p:nvPicPr>
        <p:blipFill>
          <a:blip r:embed="rId5"/>
          <a:stretch>
            <a:fillRect/>
          </a:stretch>
        </p:blipFill>
        <p:spPr>
          <a:xfrm>
            <a:off x="334536" y="555422"/>
            <a:ext cx="3947532" cy="518964"/>
          </a:xfrm>
          <a:prstGeom prst="rect">
            <a:avLst/>
          </a:prstGeom>
        </p:spPr>
      </p:pic>
    </p:spTree>
    <p:extLst>
      <p:ext uri="{BB962C8B-B14F-4D97-AF65-F5344CB8AC3E}">
        <p14:creationId xmlns:p14="http://schemas.microsoft.com/office/powerpoint/2010/main" val="312567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lang="en-GB"/>
          </a:p>
        </p:txBody>
      </p:sp>
      <p:grpSp>
        <p:nvGrpSpPr>
          <p:cNvPr id="691" name="Google Shape;691;p22"/>
          <p:cNvGrpSpPr/>
          <p:nvPr/>
        </p:nvGrpSpPr>
        <p:grpSpPr>
          <a:xfrm>
            <a:off x="81305" y="648240"/>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p:nvPr/>
        </p:nvCxnSpPr>
        <p:spPr>
          <a:xfrm rot="5400000">
            <a:off x="142055" y="232615"/>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
        <p:nvSpPr>
          <p:cNvPr id="5" name="Text Box 4"/>
          <p:cNvSpPr txBox="1"/>
          <p:nvPr/>
        </p:nvSpPr>
        <p:spPr>
          <a:xfrm>
            <a:off x="2339340" y="1055370"/>
            <a:ext cx="4572000" cy="306705"/>
          </a:xfrm>
          <a:prstGeom prst="rect">
            <a:avLst/>
          </a:prstGeom>
          <a:noFill/>
        </p:spPr>
        <p:txBody>
          <a:bodyPr wrap="square" rtlCol="0" anchor="t">
            <a:spAutoFit/>
          </a:bodyPr>
          <a:lstStyle/>
          <a:p>
            <a:r>
              <a:rPr lang="en-US" b="1"/>
              <a:t>Class Imbalance </a:t>
            </a:r>
          </a:p>
        </p:txBody>
      </p:sp>
      <p:sp>
        <p:nvSpPr>
          <p:cNvPr id="2" name="Text Box 1"/>
          <p:cNvSpPr txBox="1"/>
          <p:nvPr/>
        </p:nvSpPr>
        <p:spPr>
          <a:xfrm>
            <a:off x="2843530" y="1563370"/>
            <a:ext cx="6122670" cy="3230245"/>
          </a:xfrm>
          <a:prstGeom prst="rect">
            <a:avLst/>
          </a:prstGeom>
          <a:noFill/>
        </p:spPr>
        <p:txBody>
          <a:bodyPr wrap="square" rtlCol="0" anchor="t">
            <a:spAutoFit/>
          </a:bodyPr>
          <a:lstStyle/>
          <a:p>
            <a:pPr marL="17145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Approach:</a:t>
            </a:r>
            <a:r>
              <a:rPr lang="en-US" sz="1200" dirty="0">
                <a:latin typeface="Bookman Old Style" panose="02050604050505020204" charset="0"/>
                <a:cs typeface="Bookman Old Style" panose="02050604050505020204" charset="0"/>
              </a:rPr>
              <a:t> Used SMOTE to balance class distribution.</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Implementation:</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Applied SMOTE to oversample minority class.</a:t>
            </a:r>
          </a:p>
          <a:p>
            <a:pPr marL="0" lvl="0" indent="0">
              <a:buFont typeface="Arial" panose="020B0604020202020204" pitchFamily="34" charset="0"/>
              <a:buNone/>
            </a:pPr>
            <a:endParaRPr lang="en-US" sz="1200" dirty="0">
              <a:latin typeface="Bookman Old Style" panose="02050604050505020204" charset="0"/>
              <a:cs typeface="Bookman Old Style" panose="02050604050505020204" charset="0"/>
            </a:endParaRPr>
          </a:p>
          <a:p>
            <a:pPr marL="171450" lvl="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Outcome:</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Achieved balanced class distribution.</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Rationale:</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Impact of Imbalance: Biased predictions and reduced model effectiveness.</a:t>
            </a: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SMOTE Benefits: Generates synthetic samples for minority class, improving model learning.</a:t>
            </a: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Result: Enhanced model generalization and performance.</a:t>
            </a:r>
          </a:p>
        </p:txBody>
      </p:sp>
      <p:sp>
        <p:nvSpPr>
          <p:cNvPr id="6" name="Text Box 5"/>
          <p:cNvSpPr txBox="1"/>
          <p:nvPr/>
        </p:nvSpPr>
        <p:spPr>
          <a:xfrm>
            <a:off x="259715" y="1635760"/>
            <a:ext cx="1665605" cy="306705"/>
          </a:xfrm>
          <a:prstGeom prst="rect">
            <a:avLst/>
          </a:prstGeom>
          <a:noFill/>
        </p:spPr>
        <p:txBody>
          <a:bodyPr wrap="square" rtlCol="0" anchor="t">
            <a:spAutoFit/>
          </a:bodyPr>
          <a:lstStyle/>
          <a:p>
            <a:r>
              <a:rPr lang="en-US" b="1"/>
              <a:t>Before Sampling</a:t>
            </a:r>
          </a:p>
        </p:txBody>
      </p:sp>
      <p:sp>
        <p:nvSpPr>
          <p:cNvPr id="7" name="Text Box 6"/>
          <p:cNvSpPr txBox="1"/>
          <p:nvPr/>
        </p:nvSpPr>
        <p:spPr>
          <a:xfrm>
            <a:off x="240665" y="3147695"/>
            <a:ext cx="1665605" cy="306705"/>
          </a:xfrm>
          <a:prstGeom prst="rect">
            <a:avLst/>
          </a:prstGeom>
          <a:noFill/>
        </p:spPr>
        <p:txBody>
          <a:bodyPr wrap="square" rtlCol="0" anchor="t">
            <a:spAutoFit/>
          </a:bodyPr>
          <a:lstStyle/>
          <a:p>
            <a:r>
              <a:rPr lang="en-US" b="1"/>
              <a:t>After Sampling</a:t>
            </a:r>
          </a:p>
        </p:txBody>
      </p:sp>
      <p:pic>
        <p:nvPicPr>
          <p:cNvPr id="9" name="Picture 8">
            <a:extLst>
              <a:ext uri="{FF2B5EF4-FFF2-40B4-BE49-F238E27FC236}">
                <a16:creationId xmlns:a16="http://schemas.microsoft.com/office/drawing/2014/main" id="{EFEE98EA-94AF-4A2D-FEE1-E1E004130F72}"/>
              </a:ext>
            </a:extLst>
          </p:cNvPr>
          <p:cNvPicPr>
            <a:picLocks noChangeAspect="1"/>
          </p:cNvPicPr>
          <p:nvPr/>
        </p:nvPicPr>
        <p:blipFill>
          <a:blip r:embed="rId3"/>
          <a:stretch>
            <a:fillRect/>
          </a:stretch>
        </p:blipFill>
        <p:spPr>
          <a:xfrm>
            <a:off x="179729" y="2158296"/>
            <a:ext cx="2503405" cy="858126"/>
          </a:xfrm>
          <a:prstGeom prst="rect">
            <a:avLst/>
          </a:prstGeom>
        </p:spPr>
      </p:pic>
      <p:pic>
        <p:nvPicPr>
          <p:cNvPr id="11" name="Picture 10">
            <a:extLst>
              <a:ext uri="{FF2B5EF4-FFF2-40B4-BE49-F238E27FC236}">
                <a16:creationId xmlns:a16="http://schemas.microsoft.com/office/drawing/2014/main" id="{3862B20D-AD23-5A69-5107-8E92DD991CEC}"/>
              </a:ext>
            </a:extLst>
          </p:cNvPr>
          <p:cNvPicPr>
            <a:picLocks noChangeAspect="1"/>
          </p:cNvPicPr>
          <p:nvPr/>
        </p:nvPicPr>
        <p:blipFill>
          <a:blip r:embed="rId4"/>
          <a:stretch>
            <a:fillRect/>
          </a:stretch>
        </p:blipFill>
        <p:spPr>
          <a:xfrm>
            <a:off x="81305" y="3609536"/>
            <a:ext cx="2721942" cy="9050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lang="en-GB"/>
          </a:p>
        </p:txBody>
      </p:sp>
      <p:grpSp>
        <p:nvGrpSpPr>
          <p:cNvPr id="642" name="Google Shape;642;p22"/>
          <p:cNvGrpSpPr/>
          <p:nvPr/>
        </p:nvGrpSpPr>
        <p:grpSpPr>
          <a:xfrm>
            <a:off x="292735" y="2571750"/>
            <a:ext cx="1965325" cy="223837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2"/>
          <p:cNvGrpSpPr/>
          <p:nvPr/>
        </p:nvGrpSpPr>
        <p:grpSpPr>
          <a:xfrm>
            <a:off x="81305" y="648240"/>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p:nvPr/>
        </p:nvCxnSpPr>
        <p:spPr>
          <a:xfrm rot="5400000">
            <a:off x="142055" y="232615"/>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sp>
        <p:nvSpPr>
          <p:cNvPr id="3" name="Text Box 2"/>
          <p:cNvSpPr txBox="1"/>
          <p:nvPr/>
        </p:nvSpPr>
        <p:spPr>
          <a:xfrm>
            <a:off x="2339340" y="1055370"/>
            <a:ext cx="4572000" cy="306705"/>
          </a:xfrm>
          <a:prstGeom prst="rect">
            <a:avLst/>
          </a:prstGeom>
          <a:noFill/>
        </p:spPr>
        <p:txBody>
          <a:bodyPr wrap="square" rtlCol="0" anchor="t">
            <a:spAutoFit/>
          </a:bodyPr>
          <a:lstStyle/>
          <a:p>
            <a:r>
              <a:rPr lang="en-US" b="1"/>
              <a:t>Feature Selection</a:t>
            </a:r>
          </a:p>
        </p:txBody>
      </p:sp>
      <p:sp>
        <p:nvSpPr>
          <p:cNvPr id="2" name="Text Box 1"/>
          <p:cNvSpPr txBox="1"/>
          <p:nvPr/>
        </p:nvSpPr>
        <p:spPr>
          <a:xfrm>
            <a:off x="2462530" y="1362075"/>
            <a:ext cx="6431915" cy="3415030"/>
          </a:xfrm>
          <a:prstGeom prst="rect">
            <a:avLst/>
          </a:prstGeom>
          <a:noFill/>
        </p:spPr>
        <p:txBody>
          <a:bodyPr wrap="square" rtlCol="0" anchor="t">
            <a:spAutoFit/>
          </a:bodyPr>
          <a:lstStyle/>
          <a:p>
            <a:pPr marL="17145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Approach:</a:t>
            </a:r>
            <a:r>
              <a:rPr lang="en-US" sz="1200" dirty="0">
                <a:latin typeface="Bookman Old Style" panose="02050604050505020204" charset="0"/>
                <a:cs typeface="Bookman Old Style" panose="02050604050505020204" charset="0"/>
              </a:rPr>
              <a:t> Used Random Forest Classifier for feature selection.</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Implementation:</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dirty="0" err="1">
                <a:latin typeface="Bookman Old Style" panose="02050604050505020204" charset="0"/>
                <a:cs typeface="Bookman Old Style" panose="02050604050505020204" charset="0"/>
              </a:rPr>
              <a:t>nitialized</a:t>
            </a:r>
            <a:r>
              <a:rPr lang="en-US" sz="1200" dirty="0">
                <a:latin typeface="Bookman Old Style" panose="02050604050505020204" charset="0"/>
                <a:cs typeface="Bookman Old Style" panose="02050604050505020204" charset="0"/>
              </a:rPr>
              <a:t> a Random Forest Classifier with 100 estimators.</a:t>
            </a: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Fit the classifier to the resampled training data.</a:t>
            </a: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Selected features based on importance weights from the classifier.</a:t>
            </a:r>
          </a:p>
          <a:p>
            <a:pPr marL="171450" lvl="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Outcome:</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Identified the most important features for loan repayment prediction.</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Result:</a:t>
            </a:r>
          </a:p>
          <a:p>
            <a:pPr marL="171450" indent="-171450">
              <a:buFont typeface="Arial" panose="020B0604020202020204" pitchFamily="34" charset="0"/>
              <a:buChar char="•"/>
            </a:pPr>
            <a:endParaRPr lang="en-US" sz="1200" b="1" dirty="0">
              <a:latin typeface="Bookman Old Style" panose="02050604050505020204" charset="0"/>
              <a:cs typeface="Bookman Old Style" panose="02050604050505020204" charset="0"/>
            </a:endParaRPr>
          </a:p>
          <a:p>
            <a:pPr marL="628650" lvl="1"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Selected Features:</a:t>
            </a:r>
          </a:p>
          <a:p>
            <a:pPr marL="1085850" lvl="2" indent="-171450">
              <a:buFont typeface="Wingdings" panose="05000000000000000000" charset="0"/>
              <a:buChar char="v"/>
            </a:pPr>
            <a:r>
              <a:rPr lang="en-US" sz="1200" b="1" dirty="0">
                <a:latin typeface="Bookman Old Style" panose="02050604050505020204" charset="0"/>
                <a:cs typeface="Bookman Old Style" panose="02050604050505020204" charset="0"/>
              </a:rPr>
              <a:t>'</a:t>
            </a:r>
            <a:r>
              <a:rPr lang="en-US" sz="1200" dirty="0" err="1">
                <a:latin typeface="Bookman Old Style" panose="02050604050505020204" charset="0"/>
                <a:cs typeface="Bookman Old Style" panose="02050604050505020204" charset="0"/>
              </a:rPr>
              <a:t>annual_inc</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fico_range_high</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fico_range_low</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int_rate</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loan_amnt</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num_actv_bc_tl</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mort_acc</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tot_cur_bal</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open_acc</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revol_bal</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revol_util</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total_acc</a:t>
            </a:r>
            <a:r>
              <a:rPr lang="en-US" sz="1200" dirty="0">
                <a:latin typeface="Bookman Old Style" panose="02050604050505020204" charset="0"/>
                <a:cs typeface="Bookman Old Style" panose="02050604050505020204" charset="0"/>
              </a:rPr>
              <a:t>', '</a:t>
            </a:r>
            <a:r>
              <a:rPr lang="en-US" sz="1200" dirty="0" err="1">
                <a:latin typeface="Bookman Old Style" panose="02050604050505020204" charset="0"/>
                <a:cs typeface="Bookman Old Style" panose="02050604050505020204" charset="0"/>
              </a:rPr>
              <a:t>grade_encoded</a:t>
            </a:r>
            <a:r>
              <a:rPr lang="en-US" sz="1200" dirty="0">
                <a:latin typeface="Bookman Old Style" panose="02050604050505020204" charset="0"/>
                <a:cs typeface="Bookman Old Style" panose="02050604050505020204" charset="0"/>
              </a:rPr>
              <a:t>', 'term_ 60 months'.</a:t>
            </a:r>
          </a:p>
          <a:p>
            <a:pPr marL="0" lvl="0" indent="0">
              <a:buFont typeface="Wingdings" panose="05000000000000000000" charset="0"/>
              <a:buNone/>
            </a:pPr>
            <a:endParaRPr lang="en-US" sz="1200" dirty="0">
              <a:latin typeface="Bookman Old Style" panose="02050604050505020204" charset="0"/>
              <a:cs typeface="Bookman Old Style" panose="02050604050505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Modeling</a:t>
            </a:r>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Box 2"/>
          <p:cNvSpPr txBox="1"/>
          <p:nvPr/>
        </p:nvSpPr>
        <p:spPr>
          <a:xfrm>
            <a:off x="323215" y="915035"/>
            <a:ext cx="5533390" cy="306705"/>
          </a:xfrm>
          <a:prstGeom prst="rect">
            <a:avLst/>
          </a:prstGeom>
          <a:noFill/>
        </p:spPr>
        <p:txBody>
          <a:bodyPr wrap="square" rtlCol="0" anchor="t">
            <a:spAutoFit/>
          </a:bodyPr>
          <a:lstStyle/>
          <a:p>
            <a:r>
              <a:rPr lang="en-US" b="1"/>
              <a:t>Model Selection:</a:t>
            </a:r>
          </a:p>
        </p:txBody>
      </p:sp>
      <p:sp>
        <p:nvSpPr>
          <p:cNvPr id="2" name="Text Box 1"/>
          <p:cNvSpPr txBox="1"/>
          <p:nvPr/>
        </p:nvSpPr>
        <p:spPr>
          <a:xfrm>
            <a:off x="395605" y="1275080"/>
            <a:ext cx="6431915" cy="3784600"/>
          </a:xfrm>
          <a:prstGeom prst="rect">
            <a:avLst/>
          </a:prstGeom>
          <a:noFill/>
        </p:spPr>
        <p:txBody>
          <a:bodyPr wrap="square" rtlCol="0" anchor="t">
            <a:spAutoFit/>
          </a:bodyPr>
          <a:lstStyle/>
          <a:p>
            <a:pPr marL="17145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Choice:</a:t>
            </a:r>
            <a:r>
              <a:rPr lang="en-US" sz="1200" dirty="0">
                <a:latin typeface="Bookman Old Style" panose="02050604050505020204" charset="0"/>
                <a:cs typeface="Bookman Old Style" panose="02050604050505020204" charset="0"/>
              </a:rPr>
              <a:t> Selected Gradient Boosting Classifier.</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Reasons:</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Predictive Power: Known for high accuracy and robustness.</a:t>
            </a: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Handling Complexity: Effective for datasets with intricate patterns.</a:t>
            </a: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Reduced Overfitting: Implements techniques to mitigate overfitting, ensuring better generalization.</a:t>
            </a: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Robustness: Less sensitive to outliers compared to other models.</a:t>
            </a:r>
          </a:p>
          <a:p>
            <a:pPr marL="628650" lvl="1" indent="-171450">
              <a:buFont typeface="Wingdings" panose="05000000000000000000" charset="0"/>
              <a:buChar char="v"/>
            </a:pPr>
            <a:r>
              <a:rPr lang="en-US" sz="1200" dirty="0">
                <a:latin typeface="Bookman Old Style" panose="02050604050505020204" charset="0"/>
                <a:cs typeface="Bookman Old Style" panose="02050604050505020204" charset="0"/>
              </a:rPr>
              <a:t>Interpretability: Provides insights into feature importance for understanding data relationships.</a:t>
            </a:r>
          </a:p>
          <a:p>
            <a:pPr marL="171450" lvl="0" indent="-171450">
              <a:buFont typeface="Arial" panose="020B0604020202020204" pitchFamily="34" charset="0"/>
              <a:buChar char="•"/>
            </a:pPr>
            <a:endParaRPr lang="en-US" sz="1200" b="1" dirty="0">
              <a:latin typeface="Bookman Old Style" panose="02050604050505020204" charset="0"/>
              <a:cs typeface="Bookman Old Style" panose="02050604050505020204" charset="0"/>
            </a:endParaRPr>
          </a:p>
          <a:p>
            <a:pPr marL="171450" lvl="0" indent="-171450">
              <a:buFont typeface="Arial" panose="020B0604020202020204" pitchFamily="34" charset="0"/>
              <a:buChar char="•"/>
            </a:pPr>
            <a:r>
              <a:rPr lang="en-US" sz="1200" b="1" dirty="0">
                <a:latin typeface="Bookman Old Style" panose="02050604050505020204" charset="0"/>
                <a:cs typeface="Bookman Old Style" panose="02050604050505020204" charset="0"/>
              </a:rPr>
              <a:t>Outcome:</a:t>
            </a:r>
          </a:p>
          <a:p>
            <a:pPr marL="171450"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628650" lvl="1" indent="-171450">
              <a:buFont typeface="Arial" panose="020B0604020202020204" pitchFamily="34" charset="0"/>
              <a:buChar char="•"/>
            </a:pPr>
            <a:r>
              <a:rPr lang="en-US" sz="1200" dirty="0">
                <a:latin typeface="Bookman Old Style" panose="02050604050505020204" charset="0"/>
                <a:cs typeface="Bookman Old Style" panose="02050604050505020204" charset="0"/>
              </a:rPr>
              <a:t>Chosen for its balance of predictive performance, robustness, and effectiveness in handling complex datasets.</a:t>
            </a:r>
          </a:p>
          <a:p>
            <a:pPr marL="628650" lvl="1" indent="-171450">
              <a:buFont typeface="Arial" panose="020B0604020202020204" pitchFamily="34" charset="0"/>
              <a:buChar char="•"/>
            </a:pPr>
            <a:endParaRPr lang="en-US" sz="1200" dirty="0">
              <a:latin typeface="Bookman Old Style" panose="02050604050505020204" charset="0"/>
              <a:cs typeface="Bookman Old Style" panose="02050604050505020204" charset="0"/>
            </a:endParaRPr>
          </a:p>
          <a:p>
            <a:pPr marL="0" indent="0">
              <a:buFont typeface="Arial" panose="020B0604020202020204" pitchFamily="34" charset="0"/>
              <a:buNone/>
            </a:pPr>
            <a:r>
              <a:rPr lang="en-US" sz="1200" dirty="0">
                <a:latin typeface="Bookman Old Style" panose="02050604050505020204" charset="0"/>
                <a:cs typeface="Bookman Old Style" panose="02050604050505020204" charset="0"/>
              </a:rPr>
              <a:t>This summary provides an overview of the decision to select the Gradient Boosting Classifier for loan repayment prediction, highlighting its strengths and suitability for the task at hand.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Modeling</a:t>
            </a:r>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Box 2"/>
          <p:cNvSpPr txBox="1"/>
          <p:nvPr/>
        </p:nvSpPr>
        <p:spPr>
          <a:xfrm>
            <a:off x="323215" y="915035"/>
            <a:ext cx="5533390" cy="306705"/>
          </a:xfrm>
          <a:prstGeom prst="rect">
            <a:avLst/>
          </a:prstGeom>
          <a:noFill/>
        </p:spPr>
        <p:txBody>
          <a:bodyPr wrap="square" rtlCol="0" anchor="t">
            <a:spAutoFit/>
          </a:bodyPr>
          <a:lstStyle/>
          <a:p>
            <a:r>
              <a:rPr lang="en-US" b="1"/>
              <a:t>Training the Model:</a:t>
            </a:r>
          </a:p>
        </p:txBody>
      </p:sp>
      <p:sp>
        <p:nvSpPr>
          <p:cNvPr id="2" name="Text Box 1"/>
          <p:cNvSpPr txBox="1"/>
          <p:nvPr/>
        </p:nvSpPr>
        <p:spPr>
          <a:xfrm>
            <a:off x="395605" y="1275080"/>
            <a:ext cx="6431915" cy="2676525"/>
          </a:xfrm>
          <a:prstGeom prst="rect">
            <a:avLst/>
          </a:prstGeom>
          <a:noFill/>
        </p:spPr>
        <p:txBody>
          <a:bodyPr wrap="square" rtlCol="0" anchor="t">
            <a:spAutoFit/>
          </a:bodyPr>
          <a:lstStyle/>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Initialization: </a:t>
            </a:r>
            <a:r>
              <a:rPr lang="en-US" sz="1200">
                <a:latin typeface="Bookman Old Style" panose="02050604050505020204" charset="0"/>
                <a:cs typeface="Bookman Old Style" panose="02050604050505020204" charset="0"/>
              </a:rPr>
              <a:t>Utilized Gradient Boosting Classifier with 100 estimators and random state 42.</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Training Data: </a:t>
            </a:r>
            <a:r>
              <a:rPr lang="en-US" sz="1200">
                <a:latin typeface="Bookman Old Style" panose="02050604050505020204" charset="0"/>
                <a:cs typeface="Bookman Old Style" panose="02050604050505020204" charset="0"/>
              </a:rPr>
              <a:t>Trained on training dataset (X_train, y_train).</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Objective:</a:t>
            </a:r>
            <a:r>
              <a:rPr lang="en-US" sz="1200">
                <a:latin typeface="Bookman Old Style" panose="02050604050505020204" charset="0"/>
                <a:cs typeface="Bookman Old Style" panose="02050604050505020204" charset="0"/>
              </a:rPr>
              <a:t> Adjusted model parameters to minimize loss function and enhance predictive performance.</a:t>
            </a:r>
          </a:p>
          <a:p>
            <a:pPr marL="171450" indent="-171450">
              <a:buFont typeface="Arial" panose="020B0604020202020204" pitchFamily="34" charset="0"/>
              <a:buChar char="•"/>
            </a:pP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Outcome:</a:t>
            </a:r>
            <a:r>
              <a:rPr lang="en-US" sz="1200">
                <a:latin typeface="Bookman Old Style" panose="02050604050505020204" charset="0"/>
                <a:cs typeface="Bookman Old Style" panose="02050604050505020204" charset="0"/>
              </a:rPr>
              <a:t> Model successfully trained on the dataset, ready for evaluation and prediction tasks.</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0" indent="0">
              <a:buFont typeface="Arial" panose="020B0604020202020204" pitchFamily="34" charset="0"/>
              <a:buNone/>
            </a:pPr>
            <a:r>
              <a:rPr lang="en-US" sz="1200">
                <a:latin typeface="Bookman Old Style" panose="02050604050505020204" charset="0"/>
                <a:cs typeface="Bookman Old Style" panose="02050604050505020204" charset="0"/>
              </a:rPr>
              <a:t>This overview encapsulates the key steps involved in training the Gradient Boosting Classifier, emphasizing the model's initialization, training data usage, and the ultimate objective of achieving optimal predictive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3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Modeling</a:t>
            </a:r>
            <a:endParaRPr lang="en-GB"/>
          </a:p>
        </p:txBody>
      </p:sp>
      <p:graphicFrame>
        <p:nvGraphicFramePr>
          <p:cNvPr id="1657" name="Google Shape;1657;p34"/>
          <p:cNvGraphicFramePr/>
          <p:nvPr/>
        </p:nvGraphicFramePr>
        <p:xfrm>
          <a:off x="647065" y="1209040"/>
          <a:ext cx="5494020" cy="2209800"/>
        </p:xfrm>
        <a:graphic>
          <a:graphicData uri="http://schemas.openxmlformats.org/drawingml/2006/table">
            <a:tbl>
              <a:tblPr>
                <a:noFill/>
                <a:tableStyleId>{11C96BA1-3EA7-49F1-8FDB-26B73D09E084}</a:tableStyleId>
              </a:tblPr>
              <a:tblGrid>
                <a:gridCol w="2421255">
                  <a:extLst>
                    <a:ext uri="{9D8B030D-6E8A-4147-A177-3AD203B41FA5}">
                      <a16:colId xmlns:a16="http://schemas.microsoft.com/office/drawing/2014/main" val="20000"/>
                    </a:ext>
                  </a:extLst>
                </a:gridCol>
                <a:gridCol w="3072765">
                  <a:extLst>
                    <a:ext uri="{9D8B030D-6E8A-4147-A177-3AD203B41FA5}">
                      <a16:colId xmlns:a16="http://schemas.microsoft.com/office/drawing/2014/main" val="20001"/>
                    </a:ext>
                  </a:extLst>
                </a:gridCol>
              </a:tblGrid>
              <a:tr h="502920">
                <a:tc gridSpan="2">
                  <a:txBody>
                    <a:bodyPr/>
                    <a:lstStyle/>
                    <a:p>
                      <a:pPr marL="0" lvl="0" indent="0" algn="ctr" rtl="0">
                        <a:spcBef>
                          <a:spcPts val="0"/>
                        </a:spcBef>
                        <a:spcAft>
                          <a:spcPts val="0"/>
                        </a:spcAft>
                        <a:buNone/>
                      </a:pPr>
                      <a:r>
                        <a:rPr lang="en-GB" sz="21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Evaluation Metrics on Validation Dataset</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hMerge="1">
                  <a:txBody>
                    <a:bodyPr/>
                    <a:lstStyle/>
                    <a:p>
                      <a:endParaRPr lang="en-US"/>
                    </a:p>
                  </a:txBody>
                  <a:tcPr/>
                </a:tc>
                <a:extLst>
                  <a:ext uri="{0D108BD9-81ED-4DB2-BD59-A6C34878D82A}">
                    <a16:rowId xmlns:a16="http://schemas.microsoft.com/office/drawing/2014/main" val="10000"/>
                  </a:ext>
                </a:extLst>
              </a:tr>
              <a:tr h="426720">
                <a:tc>
                  <a:txBody>
                    <a:bodyPr/>
                    <a:lstStyle/>
                    <a:p>
                      <a:pPr marL="0" lvl="0" indent="0" algn="ctr" rtl="0">
                        <a:spcBef>
                          <a:spcPts val="0"/>
                        </a:spcBef>
                        <a:spcAft>
                          <a:spcPts val="0"/>
                        </a:spcAft>
                        <a:buNone/>
                      </a:pPr>
                      <a:r>
                        <a:rPr lang="en-GB" sz="1600" b="1" dirty="0">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Accuracy</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GB" sz="1200" dirty="0">
                          <a:solidFill>
                            <a:schemeClr val="dk1"/>
                          </a:solidFill>
                          <a:latin typeface="Roboto" panose="02000000000000000000"/>
                          <a:ea typeface="Roboto" panose="02000000000000000000"/>
                          <a:cs typeface="Roboto" panose="02000000000000000000"/>
                          <a:sym typeface="Roboto" panose="02000000000000000000"/>
                        </a:rPr>
                        <a:t>84.20%</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26720">
                <a:tc>
                  <a:txBody>
                    <a:bodyPr/>
                    <a:lstStyle/>
                    <a:p>
                      <a:pPr marL="0" lvl="0" indent="0" algn="ctr" rtl="0">
                        <a:spcBef>
                          <a:spcPts val="0"/>
                        </a:spcBef>
                        <a:spcAft>
                          <a:spcPts val="0"/>
                        </a:spcAft>
                        <a:buNone/>
                      </a:pPr>
                      <a:r>
                        <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Precision</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GB" sz="1200" dirty="0">
                          <a:solidFill>
                            <a:schemeClr val="dk1"/>
                          </a:solidFill>
                          <a:latin typeface="Roboto" panose="02000000000000000000"/>
                          <a:ea typeface="Roboto" panose="02000000000000000000"/>
                          <a:cs typeface="Roboto" panose="02000000000000000000"/>
                          <a:sym typeface="Roboto" panose="02000000000000000000"/>
                        </a:rPr>
                        <a:t> 79.73%</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26720">
                <a:tc>
                  <a:txBody>
                    <a:bodyPr/>
                    <a:lstStyle/>
                    <a:p>
                      <a:pPr marL="0" lvl="0" indent="0" algn="ctr" rtl="0">
                        <a:spcBef>
                          <a:spcPts val="0"/>
                        </a:spcBef>
                        <a:spcAft>
                          <a:spcPts val="0"/>
                        </a:spcAft>
                        <a:buNone/>
                      </a:pPr>
                      <a:r>
                        <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Recall</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GB" sz="1200">
                          <a:solidFill>
                            <a:schemeClr val="dk1"/>
                          </a:solidFill>
                          <a:latin typeface="Roboto" panose="02000000000000000000"/>
                          <a:ea typeface="Roboto" panose="02000000000000000000"/>
                          <a:cs typeface="Roboto" panose="02000000000000000000"/>
                          <a:sym typeface="Roboto" panose="02000000000000000000"/>
                        </a:rPr>
                        <a:t>92.03%</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426720">
                <a:tc>
                  <a:txBody>
                    <a:bodyPr/>
                    <a:lstStyle/>
                    <a:p>
                      <a:pPr marL="0" lvl="0" indent="0" algn="ctr" rtl="0">
                        <a:spcBef>
                          <a:spcPts val="0"/>
                        </a:spcBef>
                        <a:spcAft>
                          <a:spcPts val="0"/>
                        </a:spcAft>
                        <a:buNone/>
                      </a:pPr>
                      <a:r>
                        <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F1-score:</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GB" sz="1200" dirty="0">
                          <a:solidFill>
                            <a:schemeClr val="dk1"/>
                          </a:solidFill>
                          <a:latin typeface="Roboto" panose="02000000000000000000"/>
                          <a:ea typeface="Roboto" panose="02000000000000000000"/>
                          <a:cs typeface="Roboto" panose="02000000000000000000"/>
                          <a:sym typeface="Roboto" panose="02000000000000000000"/>
                        </a:rPr>
                        <a:t>85.44%</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bl>
          </a:graphicData>
        </a:graphic>
      </p:graphicFrame>
      <p:grpSp>
        <p:nvGrpSpPr>
          <p:cNvPr id="1658" name="Google Shape;1658;p34"/>
          <p:cNvGrpSpPr/>
          <p:nvPr/>
        </p:nvGrpSpPr>
        <p:grpSpPr>
          <a:xfrm>
            <a:off x="6245716" y="1209065"/>
            <a:ext cx="2411226" cy="3405834"/>
            <a:chOff x="5894611" y="1313840"/>
            <a:chExt cx="2411226" cy="3405834"/>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Box 0"/>
          <p:cNvSpPr txBox="1"/>
          <p:nvPr/>
        </p:nvSpPr>
        <p:spPr>
          <a:xfrm>
            <a:off x="586105" y="3641090"/>
            <a:ext cx="6519545" cy="1383665"/>
          </a:xfrm>
          <a:prstGeom prst="rect">
            <a:avLst/>
          </a:prstGeom>
          <a:noFill/>
        </p:spPr>
        <p:txBody>
          <a:bodyPr wrap="square" rtlCol="0" anchor="t">
            <a:spAutoFit/>
          </a:bodyPr>
          <a:lstStyle/>
          <a:p>
            <a:r>
              <a:rPr lang="en-US" b="1"/>
              <a:t>Outcome:</a:t>
            </a:r>
            <a:r>
              <a:rPr lang="en-US"/>
              <a:t> Model demonstrates strong performance in correctly identifying loan repayment statuses on the validation dataset.</a:t>
            </a:r>
          </a:p>
          <a:p>
            <a:endParaRPr lang="en-US"/>
          </a:p>
          <a:p>
            <a:r>
              <a:rPr lang="en-US"/>
              <a:t>This summary provides a concise overview of the model's performance evaluation on the validation dataset, highlighting key metrics that assess its effectiveness in predicting loan repayment status.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Modeling</a:t>
            </a:r>
          </a:p>
        </p:txBody>
      </p:sp>
      <p:sp>
        <p:nvSpPr>
          <p:cNvPr id="3" name="Text Box 2"/>
          <p:cNvSpPr txBox="1"/>
          <p:nvPr/>
        </p:nvSpPr>
        <p:spPr>
          <a:xfrm>
            <a:off x="251460" y="782955"/>
            <a:ext cx="5533390" cy="306705"/>
          </a:xfrm>
          <a:prstGeom prst="rect">
            <a:avLst/>
          </a:prstGeom>
          <a:noFill/>
        </p:spPr>
        <p:txBody>
          <a:bodyPr wrap="square" rtlCol="0" anchor="t">
            <a:spAutoFit/>
          </a:bodyPr>
          <a:lstStyle/>
          <a:p>
            <a:r>
              <a:rPr lang="en-US" b="1"/>
              <a:t>Hyperparameter Tuning Using Grid Search:</a:t>
            </a:r>
          </a:p>
        </p:txBody>
      </p:sp>
      <p:sp>
        <p:nvSpPr>
          <p:cNvPr id="2" name="Text Box 1"/>
          <p:cNvSpPr txBox="1"/>
          <p:nvPr/>
        </p:nvSpPr>
        <p:spPr>
          <a:xfrm>
            <a:off x="108585" y="1203325"/>
            <a:ext cx="7608570" cy="3940175"/>
          </a:xfrm>
          <a:prstGeom prst="rect">
            <a:avLst/>
          </a:prstGeom>
          <a:noFill/>
        </p:spPr>
        <p:txBody>
          <a:bodyPr wrap="square" rtlCol="0" anchor="t">
            <a:noAutofit/>
          </a:bodyPr>
          <a:lstStyle/>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Parameter Grid: </a:t>
            </a:r>
            <a:r>
              <a:rPr lang="en-US" sz="1200">
                <a:latin typeface="Bookman Old Style" panose="02050604050505020204" charset="0"/>
                <a:cs typeface="Bookman Old Style" panose="02050604050505020204" charset="0"/>
              </a:rPr>
              <a:t>Defined a parameter grid including n_estimators, learning_rate, and max_depth</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Initialization:</a:t>
            </a:r>
            <a:r>
              <a:rPr lang="en-US" sz="1200">
                <a:latin typeface="Bookman Old Style" panose="02050604050505020204" charset="0"/>
                <a:cs typeface="Bookman Old Style" panose="02050604050505020204" charset="0"/>
              </a:rPr>
              <a:t> Initialized a Gradient Boosting Classifier with a random state of 42.</a:t>
            </a:r>
          </a:p>
          <a:p>
            <a:pPr marL="171450" indent="-171450">
              <a:buFont typeface="Arial" panose="020B0604020202020204" pitchFamily="34" charset="0"/>
              <a:buChar char="•"/>
            </a:pPr>
            <a:endParaRPr lang="en-US" sz="1200" b="1">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Grid Search Setup:</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Utilized GridSearchCV to search for the best hyperparameters.</a:t>
            </a: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Utilized 5-fold cross-validation and accuracy scoring.</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Best Hyperparameters:</a:t>
            </a: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Found the best hyperparameters: {'n_estimators': 150, 'learning_rate': 0.2, 'max_depth': 5}.</a:t>
            </a: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Achieved a cross-validation score of 0.869.</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Outcome:</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Identified optimal hyperparameters for the Gradient Boosting Classifier using grid search.</a:t>
            </a: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Ensured improved model performance by fine-tuning hyperparameters based on cross-validation results.</a:t>
            </a:r>
          </a:p>
        </p:txBody>
      </p:sp>
      <p:grpSp>
        <p:nvGrpSpPr>
          <p:cNvPr id="1658" name="Google Shape;1658;p34"/>
          <p:cNvGrpSpPr/>
          <p:nvPr/>
        </p:nvGrpSpPr>
        <p:grpSpPr>
          <a:xfrm>
            <a:off x="7465060" y="2185670"/>
            <a:ext cx="1579880" cy="2529840"/>
            <a:chOff x="5894611" y="1313840"/>
            <a:chExt cx="2411226" cy="3405834"/>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Model</a:t>
            </a:r>
            <a:r>
              <a:rPr lang="en-US" altLang="en-GB"/>
              <a:t> Evaluation</a:t>
            </a:r>
          </a:p>
        </p:txBody>
      </p:sp>
      <p:sp>
        <p:nvSpPr>
          <p:cNvPr id="3" name="Text Box 2"/>
          <p:cNvSpPr txBox="1"/>
          <p:nvPr/>
        </p:nvSpPr>
        <p:spPr>
          <a:xfrm>
            <a:off x="251460" y="782955"/>
            <a:ext cx="5533390" cy="306705"/>
          </a:xfrm>
          <a:prstGeom prst="rect">
            <a:avLst/>
          </a:prstGeom>
          <a:noFill/>
        </p:spPr>
        <p:txBody>
          <a:bodyPr wrap="square" rtlCol="0" anchor="t">
            <a:spAutoFit/>
          </a:bodyPr>
          <a:lstStyle/>
          <a:p>
            <a:r>
              <a:rPr lang="en-US" b="1"/>
              <a:t>Model Evaluation with Best Hyperparameters</a:t>
            </a:r>
          </a:p>
        </p:txBody>
      </p:sp>
      <p:sp>
        <p:nvSpPr>
          <p:cNvPr id="2" name="Text Box 1"/>
          <p:cNvSpPr txBox="1"/>
          <p:nvPr/>
        </p:nvSpPr>
        <p:spPr>
          <a:xfrm>
            <a:off x="106680" y="1131570"/>
            <a:ext cx="7608570" cy="3940175"/>
          </a:xfrm>
          <a:prstGeom prst="rect">
            <a:avLst/>
          </a:prstGeom>
          <a:noFill/>
        </p:spPr>
        <p:txBody>
          <a:bodyPr wrap="square" rtlCol="0" anchor="t">
            <a:noAutofit/>
          </a:bodyPr>
          <a:lstStyle/>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Initialization:</a:t>
            </a:r>
            <a:r>
              <a:rPr lang="en-US" sz="1200">
                <a:latin typeface="Bookman Old Style" panose="02050604050505020204" charset="0"/>
                <a:cs typeface="Bookman Old Style" panose="02050604050505020204" charset="0"/>
              </a:rPr>
              <a:t> Initialized a Gradient Boosting Classifier with the best hyperparameters.</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Training:</a:t>
            </a:r>
            <a:r>
              <a:rPr lang="en-US" sz="1200">
                <a:latin typeface="Bookman Old Style" panose="02050604050505020204" charset="0"/>
                <a:cs typeface="Bookman Old Style" panose="02050604050505020204" charset="0"/>
              </a:rPr>
              <a:t> Trained the final model on the entire training dataset.</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Prediction and Evaluation:</a:t>
            </a:r>
            <a:r>
              <a:rPr lang="en-US" sz="1200">
                <a:latin typeface="Bookman Old Style" panose="02050604050505020204" charset="0"/>
                <a:cs typeface="Bookman Old Style" panose="02050604050505020204" charset="0"/>
              </a:rPr>
              <a:t> Made predictions on the validation dataset and evaluated model performance using accuracy, precision, recall, and F1-score.</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Decisions and Rationale:</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Utilization of Grid Search: Leveraged grid search to exhaustively search for optimal hyperparameters, enhancing model performance.</a:t>
            </a: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Cross-Validation: Employed cross-validation to ensure generalization and robustness of model hyperparameters.</a:t>
            </a: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Final Model Training: Utilized the entire training dataset to train the final model, maximizing available data for learning.</a:t>
            </a: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Performance Evaluation: Assessed model performance using multiple metrics to provide a comprehensive understanding of its predictive capabilities.</a:t>
            </a:r>
          </a:p>
          <a:p>
            <a:pPr marL="0" lvl="0" indent="0">
              <a:buFont typeface="Wingdings" panose="05000000000000000000" charset="0"/>
              <a:buNone/>
            </a:pPr>
            <a:endParaRPr lang="en-US" sz="1200">
              <a:latin typeface="Bookman Old Style" panose="02050604050505020204" charset="0"/>
              <a:cs typeface="Bookman Old Style" panose="02050604050505020204" charset="0"/>
            </a:endParaRPr>
          </a:p>
          <a:p>
            <a:pPr marL="0" lvl="0" indent="0">
              <a:buFont typeface="Wingdings" panose="05000000000000000000" charset="0"/>
              <a:buNone/>
            </a:pPr>
            <a:r>
              <a:rPr lang="en-US" sz="1200">
                <a:latin typeface="Bookman Old Style" panose="02050604050505020204" charset="0"/>
                <a:cs typeface="Bookman Old Style" panose="02050604050505020204" charset="0"/>
              </a:rPr>
              <a:t>This summary encapsulates the process of hyperparameter tuning using grid search, detailing the search for optimal hyperparameters and subsequent evaluation of model performance using the selected parameters.</a:t>
            </a:r>
          </a:p>
        </p:txBody>
      </p:sp>
      <p:grpSp>
        <p:nvGrpSpPr>
          <p:cNvPr id="1658" name="Google Shape;1658;p34"/>
          <p:cNvGrpSpPr/>
          <p:nvPr/>
        </p:nvGrpSpPr>
        <p:grpSpPr>
          <a:xfrm>
            <a:off x="7465060" y="2185670"/>
            <a:ext cx="1579880" cy="2529840"/>
            <a:chOff x="5894611" y="1313840"/>
            <a:chExt cx="2411226" cy="3405834"/>
          </a:xfrm>
        </p:grpSpPr>
        <p:sp>
          <p:nvSpPr>
            <p:cNvPr id="1659" name="Google Shape;1659;p34"/>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4"/>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4"/>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4"/>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4"/>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4"/>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4"/>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4"/>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4"/>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4"/>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4"/>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4"/>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4"/>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4"/>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4"/>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4"/>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4"/>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4"/>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4"/>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4"/>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4"/>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4"/>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4"/>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4"/>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4"/>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4"/>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4"/>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4"/>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4"/>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4"/>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4"/>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4"/>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4"/>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4"/>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4"/>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4"/>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4"/>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4"/>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4"/>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4"/>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4"/>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4"/>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4"/>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4"/>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4"/>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4"/>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4"/>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4"/>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4"/>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4"/>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4"/>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4"/>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4"/>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4"/>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4"/>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4"/>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4"/>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4"/>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4"/>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4"/>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4"/>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4"/>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4"/>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4"/>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4"/>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4"/>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4"/>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4"/>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4"/>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4"/>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4"/>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4"/>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4"/>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4"/>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4"/>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4"/>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Project Objectives and Goals</a:t>
            </a:r>
          </a:p>
        </p:txBody>
      </p:sp>
      <p:grpSp>
        <p:nvGrpSpPr>
          <p:cNvPr id="241" name="Google Shape;241;p16"/>
          <p:cNvGrpSpPr/>
          <p:nvPr/>
        </p:nvGrpSpPr>
        <p:grpSpPr>
          <a:xfrm>
            <a:off x="400050" y="1274445"/>
            <a:ext cx="2467610" cy="2699385"/>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Box 1"/>
          <p:cNvSpPr txBox="1"/>
          <p:nvPr/>
        </p:nvSpPr>
        <p:spPr>
          <a:xfrm>
            <a:off x="5385435" y="1932305"/>
            <a:ext cx="3048000" cy="306705"/>
          </a:xfrm>
          <a:prstGeom prst="rect">
            <a:avLst/>
          </a:prstGeom>
          <a:noFill/>
        </p:spPr>
        <p:txBody>
          <a:bodyPr wrap="square" rtlCol="0">
            <a:spAutoFit/>
          </a:bodyPr>
          <a:lstStyle/>
          <a:p>
            <a:endParaRPr lang="en-US"/>
          </a:p>
        </p:txBody>
      </p:sp>
      <p:sp>
        <p:nvSpPr>
          <p:cNvPr id="3" name="Text Box 2"/>
          <p:cNvSpPr txBox="1"/>
          <p:nvPr/>
        </p:nvSpPr>
        <p:spPr>
          <a:xfrm>
            <a:off x="3589655" y="1216660"/>
            <a:ext cx="5235575" cy="3169285"/>
          </a:xfrm>
          <a:prstGeom prst="rect">
            <a:avLst/>
          </a:prstGeom>
          <a:noFill/>
        </p:spPr>
        <p:txBody>
          <a:bodyPr wrap="square" rtlCol="0">
            <a:spAutoFit/>
          </a:bodyPr>
          <a:lstStyle/>
          <a:p>
            <a:r>
              <a:rPr lang="en-US" sz="2000">
                <a:latin typeface="Bookman Old Style" panose="02050604050505020204" charset="0"/>
                <a:cs typeface="Bookman Old Style" panose="02050604050505020204" charset="0"/>
              </a:rPr>
              <a:t>The primary objective of this project is to develop a robust predictive model capable of assessing loan repayment likelihood based on applicant information. By achieving this, we aim to support financial institutions in making more informed lending decisions, thereby reducing the risk of defaults and optimizing their loan portfolio management strategies.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37"/>
          <p:cNvSpPr/>
          <p:nvPr/>
        </p:nvSpPr>
        <p:spPr>
          <a:xfrm>
            <a:off x="6085675" y="1748745"/>
            <a:ext cx="2668500" cy="3200400"/>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7"/>
          <p:cNvSpPr/>
          <p:nvPr/>
        </p:nvSpPr>
        <p:spPr>
          <a:xfrm>
            <a:off x="3316750" y="1748745"/>
            <a:ext cx="2668500" cy="3200400"/>
          </a:xfrm>
          <a:prstGeom prst="rect">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547825" y="1748745"/>
            <a:ext cx="2668500" cy="3200400"/>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Testing model on test dataset</a:t>
            </a:r>
          </a:p>
        </p:txBody>
      </p:sp>
      <p:sp>
        <p:nvSpPr>
          <p:cNvPr id="1859" name="Google Shape;1859;p37"/>
          <p:cNvSpPr/>
          <p:nvPr/>
        </p:nvSpPr>
        <p:spPr>
          <a:xfrm>
            <a:off x="547825" y="1479270"/>
            <a:ext cx="2668500"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7"/>
          <p:cNvSpPr/>
          <p:nvPr/>
        </p:nvSpPr>
        <p:spPr>
          <a:xfrm>
            <a:off x="3316738" y="1479270"/>
            <a:ext cx="2668500" cy="560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6085663" y="1479270"/>
            <a:ext cx="2668500"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2" name="Google Shape;1862;p37"/>
          <p:cNvGrpSpPr/>
          <p:nvPr/>
        </p:nvGrpSpPr>
        <p:grpSpPr>
          <a:xfrm>
            <a:off x="683260" y="1593850"/>
            <a:ext cx="2319020" cy="2936874"/>
            <a:chOff x="610094" y="1376475"/>
            <a:chExt cx="2319181" cy="2526435"/>
          </a:xfrm>
        </p:grpSpPr>
        <p:sp>
          <p:nvSpPr>
            <p:cNvPr id="1863" name="Google Shape;1863;p37"/>
            <p:cNvSpPr txBox="1"/>
            <p:nvPr/>
          </p:nvSpPr>
          <p:spPr>
            <a:xfrm>
              <a:off x="688824"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Model Training</a:t>
              </a:r>
            </a:p>
          </p:txBody>
        </p:sp>
        <p:sp>
          <p:nvSpPr>
            <p:cNvPr id="1866" name="Google Shape;1866;p37"/>
            <p:cNvSpPr txBox="1"/>
            <p:nvPr/>
          </p:nvSpPr>
          <p:spPr>
            <a:xfrm>
              <a:off x="688875" y="1845839"/>
              <a:ext cx="22404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Trained the final Gradient Boosting classifier model (best_gb_classifier) on the training dataset (X_train, y_train).</a:t>
              </a:r>
            </a:p>
          </p:txBody>
        </p:sp>
        <p:grpSp>
          <p:nvGrpSpPr>
            <p:cNvPr id="1867" name="Google Shape;1867;p37"/>
            <p:cNvGrpSpPr/>
            <p:nvPr/>
          </p:nvGrpSpPr>
          <p:grpSpPr>
            <a:xfrm>
              <a:off x="610094" y="3010746"/>
              <a:ext cx="2312831" cy="892164"/>
              <a:chOff x="616619" y="1698921"/>
              <a:chExt cx="2312831" cy="892164"/>
            </a:xfrm>
          </p:grpSpPr>
          <p:sp>
            <p:nvSpPr>
              <p:cNvPr id="1868" name="Google Shape;1868;p37"/>
              <p:cNvSpPr txBox="1"/>
              <p:nvPr/>
            </p:nvSpPr>
            <p:spPr>
              <a:xfrm>
                <a:off x="616619" y="1698921"/>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Decision</a:t>
                </a:r>
                <a:endParaRPr lang="en-US" altLang="en-GB" sz="1800" b="1">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1869" name="Google Shape;1869;p37"/>
              <p:cNvSpPr txBox="1"/>
              <p:nvPr/>
            </p:nvSpPr>
            <p:spPr>
              <a:xfrm>
                <a:off x="689050" y="2030385"/>
                <a:ext cx="2240400" cy="5607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Trained the final model on the training dataset to learn patterns and relationships in the data.</a:t>
                </a:r>
              </a:p>
            </p:txBody>
          </p:sp>
        </p:grpSp>
      </p:grpSp>
      <p:sp>
        <p:nvSpPr>
          <p:cNvPr id="1871" name="Google Shape;1871;p37"/>
          <p:cNvSpPr txBox="1"/>
          <p:nvPr/>
        </p:nvSpPr>
        <p:spPr>
          <a:xfrm>
            <a:off x="3530600" y="1593850"/>
            <a:ext cx="2240280" cy="33210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Predictions on Test Dataset</a:t>
            </a:r>
          </a:p>
        </p:txBody>
      </p:sp>
      <p:grpSp>
        <p:nvGrpSpPr>
          <p:cNvPr id="1878" name="Google Shape;1878;p37"/>
          <p:cNvGrpSpPr/>
          <p:nvPr/>
        </p:nvGrpSpPr>
        <p:grpSpPr>
          <a:xfrm>
            <a:off x="7359225" y="3759658"/>
            <a:ext cx="1188925" cy="1058925"/>
            <a:chOff x="1188850" y="432475"/>
            <a:chExt cx="1188925" cy="1058925"/>
          </a:xfrm>
        </p:grpSpPr>
        <p:sp>
          <p:nvSpPr>
            <p:cNvPr id="1879" name="Google Shape;1879;p37"/>
            <p:cNvSpPr/>
            <p:nvPr/>
          </p:nvSpPr>
          <p:spPr>
            <a:xfrm>
              <a:off x="1746975" y="1078000"/>
              <a:ext cx="458525" cy="413400"/>
            </a:xfrm>
            <a:custGeom>
              <a:avLst/>
              <a:gdLst/>
              <a:ahLst/>
              <a:cxnLst/>
              <a:rect l="l" t="t" r="r" b="b"/>
              <a:pathLst>
                <a:path w="18341" h="16536" extrusionOk="0">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1559650" y="861850"/>
              <a:ext cx="746075" cy="429725"/>
            </a:xfrm>
            <a:custGeom>
              <a:avLst/>
              <a:gdLst/>
              <a:ahLst/>
              <a:cxnLst/>
              <a:rect l="l" t="t" r="r" b="b"/>
              <a:pathLst>
                <a:path w="29843" h="17189" extrusionOk="0">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7"/>
            <p:cNvSpPr/>
            <p:nvPr/>
          </p:nvSpPr>
          <p:spPr>
            <a:xfrm>
              <a:off x="1188850" y="444325"/>
              <a:ext cx="1188925" cy="915150"/>
            </a:xfrm>
            <a:custGeom>
              <a:avLst/>
              <a:gdLst/>
              <a:ahLst/>
              <a:cxnLst/>
              <a:rect l="l" t="t" r="r" b="b"/>
              <a:pathLst>
                <a:path w="47557" h="36606" extrusionOk="0">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7"/>
            <p:cNvSpPr/>
            <p:nvPr/>
          </p:nvSpPr>
          <p:spPr>
            <a:xfrm>
              <a:off x="16582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17200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1783475" y="720000"/>
              <a:ext cx="31400" cy="332075"/>
            </a:xfrm>
            <a:custGeom>
              <a:avLst/>
              <a:gdLst/>
              <a:ahLst/>
              <a:cxnLst/>
              <a:rect l="l" t="t" r="r" b="b"/>
              <a:pathLst>
                <a:path w="1256" h="13283" extrusionOk="0">
                  <a:moveTo>
                    <a:pt x="0" y="1"/>
                  </a:moveTo>
                  <a:lnTo>
                    <a:pt x="0" y="13283"/>
                  </a:lnTo>
                  <a:lnTo>
                    <a:pt x="1255" y="13283"/>
                  </a:lnTo>
                  <a:lnTo>
                    <a:pt x="1255"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p:cNvSpPr/>
            <p:nvPr/>
          </p:nvSpPr>
          <p:spPr>
            <a:xfrm>
              <a:off x="1570525" y="932625"/>
              <a:ext cx="332075" cy="31725"/>
            </a:xfrm>
            <a:custGeom>
              <a:avLst/>
              <a:gdLst/>
              <a:ahLst/>
              <a:cxnLst/>
              <a:rect l="l" t="t" r="r" b="b"/>
              <a:pathLst>
                <a:path w="13283" h="1269" extrusionOk="0">
                  <a:moveTo>
                    <a:pt x="1" y="0"/>
                  </a:moveTo>
                  <a:lnTo>
                    <a:pt x="1" y="1268"/>
                  </a:lnTo>
                  <a:lnTo>
                    <a:pt x="13283" y="1268"/>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p:cNvSpPr/>
            <p:nvPr/>
          </p:nvSpPr>
          <p:spPr>
            <a:xfrm>
              <a:off x="1570525" y="870825"/>
              <a:ext cx="332075" cy="31400"/>
            </a:xfrm>
            <a:custGeom>
              <a:avLst/>
              <a:gdLst/>
              <a:ahLst/>
              <a:cxnLst/>
              <a:rect l="l" t="t" r="r" b="b"/>
              <a:pathLst>
                <a:path w="13283" h="1256" extrusionOk="0">
                  <a:moveTo>
                    <a:pt x="1" y="0"/>
                  </a:moveTo>
                  <a:lnTo>
                    <a:pt x="1" y="1256"/>
                  </a:lnTo>
                  <a:lnTo>
                    <a:pt x="13283" y="1256"/>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p:cNvSpPr/>
            <p:nvPr/>
          </p:nvSpPr>
          <p:spPr>
            <a:xfrm>
              <a:off x="1570525" y="807750"/>
              <a:ext cx="332075" cy="31400"/>
            </a:xfrm>
            <a:custGeom>
              <a:avLst/>
              <a:gdLst/>
              <a:ahLst/>
              <a:cxnLst/>
              <a:rect l="l" t="t" r="r" b="b"/>
              <a:pathLst>
                <a:path w="13283" h="1256" extrusionOk="0">
                  <a:moveTo>
                    <a:pt x="1" y="0"/>
                  </a:moveTo>
                  <a:lnTo>
                    <a:pt x="1" y="1255"/>
                  </a:lnTo>
                  <a:lnTo>
                    <a:pt x="13283" y="1255"/>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1617275" y="767400"/>
              <a:ext cx="237300" cy="237300"/>
            </a:xfrm>
            <a:custGeom>
              <a:avLst/>
              <a:gdLst/>
              <a:ahLst/>
              <a:cxnLst/>
              <a:rect l="l" t="t" r="r" b="b"/>
              <a:pathLst>
                <a:path w="9492" h="9492" extrusionOk="0">
                  <a:moveTo>
                    <a:pt x="1" y="0"/>
                  </a:moveTo>
                  <a:lnTo>
                    <a:pt x="1" y="9491"/>
                  </a:lnTo>
                  <a:lnTo>
                    <a:pt x="9491" y="9491"/>
                  </a:lnTo>
                  <a:lnTo>
                    <a:pt x="9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1617275" y="767400"/>
              <a:ext cx="118500" cy="237300"/>
            </a:xfrm>
            <a:custGeom>
              <a:avLst/>
              <a:gdLst/>
              <a:ahLst/>
              <a:cxnLst/>
              <a:rect l="l" t="t" r="r" b="b"/>
              <a:pathLst>
                <a:path w="4740" h="9492" extrusionOk="0">
                  <a:moveTo>
                    <a:pt x="1" y="0"/>
                  </a:moveTo>
                  <a:lnTo>
                    <a:pt x="1" y="9491"/>
                  </a:lnTo>
                  <a:lnTo>
                    <a:pt x="4740" y="47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a:off x="1735750" y="767400"/>
              <a:ext cx="118825" cy="237300"/>
            </a:xfrm>
            <a:custGeom>
              <a:avLst/>
              <a:gdLst/>
              <a:ahLst/>
              <a:cxnLst/>
              <a:rect l="l" t="t" r="r" b="b"/>
              <a:pathLst>
                <a:path w="4753" h="9492" extrusionOk="0">
                  <a:moveTo>
                    <a:pt x="4752" y="0"/>
                  </a:moveTo>
                  <a:lnTo>
                    <a:pt x="1" y="4739"/>
                  </a:lnTo>
                  <a:lnTo>
                    <a:pt x="4752" y="9491"/>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p:cNvSpPr/>
            <p:nvPr/>
          </p:nvSpPr>
          <p:spPr>
            <a:xfrm>
              <a:off x="1656675" y="806775"/>
              <a:ext cx="158200" cy="158200"/>
            </a:xfrm>
            <a:custGeom>
              <a:avLst/>
              <a:gdLst/>
              <a:ahLst/>
              <a:cxnLst/>
              <a:rect l="l" t="t" r="r" b="b"/>
              <a:pathLst>
                <a:path w="6328" h="6328" extrusionOk="0">
                  <a:moveTo>
                    <a:pt x="0" y="1"/>
                  </a:moveTo>
                  <a:lnTo>
                    <a:pt x="0" y="6328"/>
                  </a:lnTo>
                  <a:lnTo>
                    <a:pt x="6327" y="6328"/>
                  </a:lnTo>
                  <a:lnTo>
                    <a:pt x="6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p:cNvSpPr/>
            <p:nvPr/>
          </p:nvSpPr>
          <p:spPr>
            <a:xfrm>
              <a:off x="2035450" y="552225"/>
              <a:ext cx="89050" cy="345200"/>
            </a:xfrm>
            <a:custGeom>
              <a:avLst/>
              <a:gdLst/>
              <a:ahLst/>
              <a:cxnLst/>
              <a:rect l="l" t="t" r="r" b="b"/>
              <a:pathLst>
                <a:path w="3562" h="13808" extrusionOk="0">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7"/>
            <p:cNvSpPr/>
            <p:nvPr/>
          </p:nvSpPr>
          <p:spPr>
            <a:xfrm>
              <a:off x="2215400" y="721925"/>
              <a:ext cx="80075" cy="173250"/>
            </a:xfrm>
            <a:custGeom>
              <a:avLst/>
              <a:gdLst/>
              <a:ahLst/>
              <a:cxnLst/>
              <a:rect l="l" t="t" r="r" b="b"/>
              <a:pathLst>
                <a:path w="3203" h="6930" extrusionOk="0">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7"/>
            <p:cNvSpPr/>
            <p:nvPr/>
          </p:nvSpPr>
          <p:spPr>
            <a:xfrm>
              <a:off x="2016250" y="986725"/>
              <a:ext cx="127150" cy="171025"/>
            </a:xfrm>
            <a:custGeom>
              <a:avLst/>
              <a:gdLst/>
              <a:ahLst/>
              <a:cxnLst/>
              <a:rect l="l" t="t" r="r" b="b"/>
              <a:pathLst>
                <a:path w="5086" h="6841" extrusionOk="0">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1636825" y="432475"/>
              <a:ext cx="325325" cy="175500"/>
            </a:xfrm>
            <a:custGeom>
              <a:avLst/>
              <a:gdLst/>
              <a:ahLst/>
              <a:cxnLst/>
              <a:rect l="l" t="t" r="r" b="b"/>
              <a:pathLst>
                <a:path w="13013" h="7020" extrusionOk="0">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382575" y="555100"/>
              <a:ext cx="204950" cy="139650"/>
            </a:xfrm>
            <a:custGeom>
              <a:avLst/>
              <a:gdLst/>
              <a:ahLst/>
              <a:cxnLst/>
              <a:rect l="l" t="t" r="r" b="b"/>
              <a:pathLst>
                <a:path w="8198" h="5586" extrusionOk="0">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1286200" y="717775"/>
              <a:ext cx="120425" cy="148600"/>
            </a:xfrm>
            <a:custGeom>
              <a:avLst/>
              <a:gdLst/>
              <a:ahLst/>
              <a:cxnLst/>
              <a:rect l="l" t="t" r="r" b="b"/>
              <a:pathLst>
                <a:path w="4817" h="5944" extrusionOk="0">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1684200" y="1149400"/>
              <a:ext cx="111125" cy="186375"/>
            </a:xfrm>
            <a:custGeom>
              <a:avLst/>
              <a:gdLst/>
              <a:ahLst/>
              <a:cxnLst/>
              <a:rect l="l" t="t" r="r" b="b"/>
              <a:pathLst>
                <a:path w="4445" h="7455" extrusionOk="0">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399875" y="986725"/>
              <a:ext cx="244650" cy="379150"/>
            </a:xfrm>
            <a:custGeom>
              <a:avLst/>
              <a:gdLst/>
              <a:ahLst/>
              <a:cxnLst/>
              <a:rect l="l" t="t" r="r" b="b"/>
              <a:pathLst>
                <a:path w="9786" h="15166" extrusionOk="0">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1920500" y="1064550"/>
              <a:ext cx="24375" cy="166850"/>
            </a:xfrm>
            <a:custGeom>
              <a:avLst/>
              <a:gdLst/>
              <a:ahLst/>
              <a:cxnLst/>
              <a:rect l="l" t="t" r="r" b="b"/>
              <a:pathLst>
                <a:path w="975" h="6674" extrusionOk="0">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1386100" y="972975"/>
              <a:ext cx="51900" cy="51900"/>
            </a:xfrm>
            <a:custGeom>
              <a:avLst/>
              <a:gdLst/>
              <a:ahLst/>
              <a:cxnLst/>
              <a:rect l="l" t="t" r="r" b="b"/>
              <a:pathLst>
                <a:path w="2076" h="2076" extrusionOk="0">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1360175" y="818625"/>
              <a:ext cx="51875" cy="52225"/>
            </a:xfrm>
            <a:custGeom>
              <a:avLst/>
              <a:gdLst/>
              <a:ahLst/>
              <a:cxnLst/>
              <a:rect l="l" t="t" r="r" b="b"/>
              <a:pathLst>
                <a:path w="2075" h="2089" extrusionOk="0">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1549400" y="656600"/>
              <a:ext cx="52225" cy="51900"/>
            </a:xfrm>
            <a:custGeom>
              <a:avLst/>
              <a:gdLst/>
              <a:ahLst/>
              <a:cxnLst/>
              <a:rect l="l" t="t" r="r" b="b"/>
              <a:pathLst>
                <a:path w="2089" h="2076" extrusionOk="0">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1924025" y="569825"/>
              <a:ext cx="52225" cy="52225"/>
            </a:xfrm>
            <a:custGeom>
              <a:avLst/>
              <a:gdLst/>
              <a:ahLst/>
              <a:cxnLst/>
              <a:rect l="l" t="t" r="r" b="b"/>
              <a:pathLst>
                <a:path w="2089" h="2089" extrusionOk="0">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2174100" y="857050"/>
              <a:ext cx="51900" cy="51900"/>
            </a:xfrm>
            <a:custGeom>
              <a:avLst/>
              <a:gdLst/>
              <a:ahLst/>
              <a:cxnLst/>
              <a:rect l="l" t="t" r="r" b="b"/>
              <a:pathLst>
                <a:path w="2076" h="2076" extrusionOk="0">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2021375" y="859300"/>
              <a:ext cx="51900" cy="51900"/>
            </a:xfrm>
            <a:custGeom>
              <a:avLst/>
              <a:gdLst/>
              <a:ahLst/>
              <a:cxnLst/>
              <a:rect l="l" t="t" r="r" b="b"/>
              <a:pathLst>
                <a:path w="2076" h="2076" extrusionOk="0">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2101425" y="982250"/>
              <a:ext cx="52200" cy="51900"/>
            </a:xfrm>
            <a:custGeom>
              <a:avLst/>
              <a:gdLst/>
              <a:ahLst/>
              <a:cxnLst/>
              <a:rect l="l" t="t" r="r" b="b"/>
              <a:pathLst>
                <a:path w="2088" h="2076" extrusionOk="0">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1906750" y="1052050"/>
              <a:ext cx="51875" cy="51900"/>
            </a:xfrm>
            <a:custGeom>
              <a:avLst/>
              <a:gdLst/>
              <a:ahLst/>
              <a:cxnLst/>
              <a:rect l="l" t="t" r="r" b="b"/>
              <a:pathLst>
                <a:path w="2075" h="2076" extrusionOk="0">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1670425" y="1135625"/>
              <a:ext cx="51900" cy="51900"/>
            </a:xfrm>
            <a:custGeom>
              <a:avLst/>
              <a:gdLst/>
              <a:ahLst/>
              <a:cxnLst/>
              <a:rect l="l" t="t" r="r" b="b"/>
              <a:pathLst>
                <a:path w="2076" h="2076" extrusionOk="0">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1515775" y="1060050"/>
              <a:ext cx="24375" cy="97700"/>
            </a:xfrm>
            <a:custGeom>
              <a:avLst/>
              <a:gdLst/>
              <a:ahLst/>
              <a:cxnLst/>
              <a:rect l="l" t="t" r="r" b="b"/>
              <a:pathLst>
                <a:path w="975" h="3908" extrusionOk="0">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1502025" y="1052050"/>
              <a:ext cx="52200" cy="51900"/>
            </a:xfrm>
            <a:custGeom>
              <a:avLst/>
              <a:gdLst/>
              <a:ahLst/>
              <a:cxnLst/>
              <a:rect l="l" t="t" r="r" b="b"/>
              <a:pathLst>
                <a:path w="2088" h="2076" extrusionOk="0">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1988075" y="721925"/>
              <a:ext cx="136425" cy="24375"/>
            </a:xfrm>
            <a:custGeom>
              <a:avLst/>
              <a:gdLst/>
              <a:ahLst/>
              <a:cxnLst/>
              <a:rect l="l" t="t" r="r" b="b"/>
              <a:pathLst>
                <a:path w="5457" h="975" extrusionOk="0">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1974300" y="708150"/>
              <a:ext cx="51900" cy="52225"/>
            </a:xfrm>
            <a:custGeom>
              <a:avLst/>
              <a:gdLst/>
              <a:ahLst/>
              <a:cxnLst/>
              <a:rect l="l" t="t" r="r" b="b"/>
              <a:pathLst>
                <a:path w="2076" h="2089" extrusionOk="0">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4" name="Google Shape;1914;p37"/>
          <p:cNvGrpSpPr/>
          <p:nvPr/>
        </p:nvGrpSpPr>
        <p:grpSpPr>
          <a:xfrm>
            <a:off x="6235730" y="1593645"/>
            <a:ext cx="2304356" cy="1679240"/>
            <a:chOff x="6162705" y="1376475"/>
            <a:chExt cx="2304356" cy="1679240"/>
          </a:xfrm>
        </p:grpSpPr>
        <p:sp>
          <p:nvSpPr>
            <p:cNvPr id="1915" name="Google Shape;1915;p37"/>
            <p:cNvSpPr txBox="1"/>
            <p:nvPr/>
          </p:nvSpPr>
          <p:spPr>
            <a:xfrm>
              <a:off x="6226661" y="1376475"/>
              <a:ext cx="2240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Evaluation</a:t>
              </a:r>
            </a:p>
          </p:txBody>
        </p:sp>
        <p:sp>
          <p:nvSpPr>
            <p:cNvPr id="1916" name="Google Shape;1916;p37"/>
            <p:cNvSpPr txBox="1"/>
            <p:nvPr/>
          </p:nvSpPr>
          <p:spPr>
            <a:xfrm>
              <a:off x="6162705" y="1922315"/>
              <a:ext cx="22404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Predictions on the test dataset will be used to evaluate the model's performance on completely new data, assessing its generalization capability.</a:t>
              </a:r>
            </a:p>
          </p:txBody>
        </p:sp>
      </p:grpSp>
      <p:sp>
        <p:nvSpPr>
          <p:cNvPr id="5" name="Text Box 0"/>
          <p:cNvSpPr txBox="1"/>
          <p:nvPr/>
        </p:nvSpPr>
        <p:spPr>
          <a:xfrm>
            <a:off x="755650" y="987425"/>
            <a:ext cx="4572000" cy="306705"/>
          </a:xfrm>
          <a:prstGeom prst="rect">
            <a:avLst/>
          </a:prstGeom>
          <a:noFill/>
        </p:spPr>
        <p:txBody>
          <a:bodyPr wrap="square" rtlCol="0" anchor="t">
            <a:spAutoFit/>
          </a:bodyPr>
          <a:lstStyle/>
          <a:p>
            <a:r>
              <a:rPr lang="en-US" b="1">
                <a:latin typeface="+mj-lt"/>
                <a:cs typeface="+mj-lt"/>
              </a:rPr>
              <a:t>Training the Final Model on the Test Dataset</a:t>
            </a:r>
          </a:p>
        </p:txBody>
      </p:sp>
      <p:sp>
        <p:nvSpPr>
          <p:cNvPr id="2" name="Google Shape;1866;p37"/>
          <p:cNvSpPr txBox="1"/>
          <p:nvPr/>
        </p:nvSpPr>
        <p:spPr>
          <a:xfrm>
            <a:off x="3530636" y="2211856"/>
            <a:ext cx="2240244" cy="131753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Utilized the trained model to make predictions on the test dataset (X_test_selected).</a:t>
            </a:r>
          </a:p>
        </p:txBody>
      </p:sp>
      <p:sp>
        <p:nvSpPr>
          <p:cNvPr id="3" name="Google Shape;1868;p37"/>
          <p:cNvSpPr txBox="1"/>
          <p:nvPr/>
        </p:nvSpPr>
        <p:spPr>
          <a:xfrm>
            <a:off x="3451860" y="3566011"/>
            <a:ext cx="2114253" cy="38570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Decision</a:t>
            </a:r>
            <a:endParaRPr lang="en-US" altLang="en-GB" sz="1800" b="1">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4" name="Google Shape;1869;p37"/>
          <p:cNvSpPr txBox="1"/>
          <p:nvPr/>
        </p:nvSpPr>
        <p:spPr>
          <a:xfrm>
            <a:off x="3524286" y="3951324"/>
            <a:ext cx="2240244" cy="65179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a:latin typeface="Roboto" panose="02000000000000000000"/>
                <a:ea typeface="Roboto" panose="02000000000000000000"/>
                <a:cs typeface="Roboto" panose="02000000000000000000"/>
                <a:sym typeface="Roboto" panose="02000000000000000000"/>
              </a:rPr>
              <a:t>Applied the trained model to the test dataset to generate predictions on unseen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sym typeface="+mn-ea"/>
              </a:rPr>
              <a:t>Testing model on test dataset</a:t>
            </a:r>
            <a:endParaRPr lang="en-US" altLang="en-GB"/>
          </a:p>
        </p:txBody>
      </p:sp>
      <p:sp>
        <p:nvSpPr>
          <p:cNvPr id="3" name="Text Box 2"/>
          <p:cNvSpPr txBox="1"/>
          <p:nvPr/>
        </p:nvSpPr>
        <p:spPr>
          <a:xfrm>
            <a:off x="251460" y="782955"/>
            <a:ext cx="5533390" cy="306705"/>
          </a:xfrm>
          <a:prstGeom prst="rect">
            <a:avLst/>
          </a:prstGeom>
          <a:noFill/>
        </p:spPr>
        <p:txBody>
          <a:bodyPr wrap="square" rtlCol="0" anchor="t">
            <a:spAutoFit/>
          </a:bodyPr>
          <a:lstStyle/>
          <a:p>
            <a:r>
              <a:rPr lang="en-US" b="1"/>
              <a:t>Predicted Loan Status for Test Data</a:t>
            </a:r>
          </a:p>
        </p:txBody>
      </p:sp>
      <p:sp>
        <p:nvSpPr>
          <p:cNvPr id="2" name="Text Box 1"/>
          <p:cNvSpPr txBox="1"/>
          <p:nvPr/>
        </p:nvSpPr>
        <p:spPr>
          <a:xfrm>
            <a:off x="106680" y="1059180"/>
            <a:ext cx="7145655" cy="3940175"/>
          </a:xfrm>
          <a:prstGeom prst="rect">
            <a:avLst/>
          </a:prstGeom>
          <a:noFill/>
        </p:spPr>
        <p:txBody>
          <a:bodyPr wrap="square" rtlCol="0" anchor="t">
            <a:noAutofit/>
          </a:bodyPr>
          <a:lstStyle/>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Data Processing:</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Created a DataFrame predicted_data to store predicted loan status labels (y_pred_test) generated by the final model.</a:t>
            </a: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Mapped predicted labels to their corresponding categories using a dictionary: 0 -&gt; 'Defaulted', 1 -&gt; 'Paid'.</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Merging DataFrames:</a:t>
            </a:r>
            <a:r>
              <a:rPr lang="en-US" sz="1200">
                <a:latin typeface="Bookman Old Style" panose="02050604050505020204" charset="0"/>
                <a:cs typeface="Bookman Old Style" panose="02050604050505020204" charset="0"/>
              </a:rPr>
              <a:t> Combined the original test DataFrame (test_df) with the predicted loan status DataFrame (predicted_data) to create predicted_test_loan_data.</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Output:</a:t>
            </a:r>
            <a:r>
              <a:rPr lang="en-US" sz="1200">
                <a:latin typeface="Bookman Old Style" panose="02050604050505020204" charset="0"/>
                <a:cs typeface="Bookman Old Style" panose="02050604050505020204" charset="0"/>
              </a:rPr>
              <a:t> Displayed the merged DataFrame predicted_test_loan_data, containing original test data and predicted loan status labels.</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b="1">
                <a:latin typeface="Bookman Old Style" panose="02050604050505020204" charset="0"/>
                <a:cs typeface="Bookman Old Style" panose="02050604050505020204" charset="0"/>
              </a:rPr>
              <a:t>Decisions and Rationale:</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Categorical Mapping: Converted numerical predictions to categorical labels for clarity and ease of interpretation.</a:t>
            </a: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Data Comparison: Merged original test data with predicted loan statuses to facilitate comparison and evaluation of model predictions against actual loan statuses.</a:t>
            </a:r>
          </a:p>
          <a:p>
            <a:pPr marL="628650" lvl="1" indent="-171450">
              <a:buFont typeface="Wingdings" panose="05000000000000000000" charset="0"/>
              <a:buChar char="v"/>
            </a:pPr>
            <a:r>
              <a:rPr lang="en-US" sz="1200">
                <a:latin typeface="Bookman Old Style" panose="02050604050505020204" charset="0"/>
                <a:cs typeface="Bookman Old Style" panose="02050604050505020204" charset="0"/>
              </a:rPr>
              <a:t>Evaluation: Provides insights into the model's performance in predicting loan statuses on unseen data, aiding in the assessment of model effectiveness.</a:t>
            </a:r>
          </a:p>
        </p:txBody>
      </p:sp>
      <p:grpSp>
        <p:nvGrpSpPr>
          <p:cNvPr id="1287" name="Google Shape;1287;p30"/>
          <p:cNvGrpSpPr/>
          <p:nvPr/>
        </p:nvGrpSpPr>
        <p:grpSpPr>
          <a:xfrm>
            <a:off x="7146925" y="2280920"/>
            <a:ext cx="1824990" cy="2706370"/>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32"/>
          <p:cNvSpPr/>
          <p:nvPr/>
        </p:nvSpPr>
        <p:spPr>
          <a:xfrm>
            <a:off x="5293360" y="3131185"/>
            <a:ext cx="3658235" cy="1880870"/>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5316220" y="1219200"/>
            <a:ext cx="3658235" cy="1797050"/>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Export </a:t>
            </a:r>
            <a:r>
              <a:rPr lang="en-GB"/>
              <a:t>Predicted Loan Status Data</a:t>
            </a:r>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2"/>
          <p:cNvSpPr txBox="1"/>
          <p:nvPr/>
        </p:nvSpPr>
        <p:spPr>
          <a:xfrm>
            <a:off x="3045288" y="2558750"/>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Predicted Loan Status Data</a:t>
            </a:r>
          </a:p>
        </p:txBody>
      </p:sp>
      <p:grpSp>
        <p:nvGrpSpPr>
          <p:cNvPr id="1529" name="Google Shape;1529;p32"/>
          <p:cNvGrpSpPr/>
          <p:nvPr/>
        </p:nvGrpSpPr>
        <p:grpSpPr>
          <a:xfrm>
            <a:off x="5449042" y="1327938"/>
            <a:ext cx="3446145" cy="1428750"/>
            <a:chOff x="5449042" y="1327938"/>
            <a:chExt cx="3446145" cy="1428750"/>
          </a:xfrm>
        </p:grpSpPr>
        <p:sp>
          <p:nvSpPr>
            <p:cNvPr id="1530" name="Google Shape;1530;p32"/>
            <p:cNvSpPr txBox="1"/>
            <p:nvPr/>
          </p:nvSpPr>
          <p:spPr>
            <a:xfrm>
              <a:off x="5449042" y="1828318"/>
              <a:ext cx="3446145" cy="92837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GB" sz="1200">
                  <a:solidFill>
                    <a:schemeClr val="dk1"/>
                  </a:solidFill>
                  <a:latin typeface="Roboto" panose="02000000000000000000"/>
                  <a:ea typeface="Roboto" panose="02000000000000000000"/>
                  <a:cs typeface="Roboto" panose="02000000000000000000"/>
                  <a:sym typeface="Roboto" panose="02000000000000000000"/>
                </a:rPr>
                <a:t>Utilized the to_csv() function to save the DataFrame predicted_test_loan_data into a CSV file named 'predicted_test_loan_data.csv'.</a:t>
              </a:r>
            </a:p>
            <a:p>
              <a:pPr marL="171450" lvl="0" indent="-171450" algn="l" rtl="0">
                <a:spcBef>
                  <a:spcPts val="0"/>
                </a:spcBef>
                <a:spcAft>
                  <a:spcPts val="0"/>
                </a:spcAft>
                <a:buFont typeface="Arial" panose="020B0604020202020204" pitchFamily="34" charset="0"/>
                <a:buChar char="•"/>
              </a:pPr>
              <a:r>
                <a:rPr lang="en-GB" sz="1200">
                  <a:solidFill>
                    <a:schemeClr val="dk1"/>
                  </a:solidFill>
                  <a:latin typeface="Roboto" panose="02000000000000000000"/>
                  <a:ea typeface="Roboto" panose="02000000000000000000"/>
                  <a:cs typeface="Roboto" panose="02000000000000000000"/>
                  <a:sym typeface="Roboto" panose="02000000000000000000"/>
                </a:rPr>
                <a:t>Excluded the DataFrame index from the CSV file using the parameter index=False.</a:t>
              </a:r>
            </a:p>
          </p:txBody>
        </p:sp>
        <p:sp>
          <p:nvSpPr>
            <p:cNvPr id="1531" name="Google Shape;1531;p32"/>
            <p:cNvSpPr txBox="1"/>
            <p:nvPr/>
          </p:nvSpPr>
          <p:spPr>
            <a:xfrm>
              <a:off x="5466822" y="1327938"/>
              <a:ext cx="212725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Action Taken</a:t>
              </a:r>
            </a:p>
          </p:txBody>
        </p:sp>
      </p:grpSp>
      <p:cxnSp>
        <p:nvCxnSpPr>
          <p:cNvPr id="1537" name="Google Shape;1537;p32"/>
          <p:cNvCxnSpPr>
            <a:stCxn id="1438" idx="3"/>
            <a:endCxn id="1437" idx="1"/>
          </p:cNvCxnSpPr>
          <p:nvPr/>
        </p:nvCxnSpPr>
        <p:spPr>
          <a:xfrm flipV="1">
            <a:off x="4572000" y="2117725"/>
            <a:ext cx="744220" cy="857885"/>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1538" name="Google Shape;1538;p32"/>
          <p:cNvCxnSpPr>
            <a:stCxn id="1438" idx="3"/>
            <a:endCxn id="1436" idx="1"/>
          </p:cNvCxnSpPr>
          <p:nvPr/>
        </p:nvCxnSpPr>
        <p:spPr>
          <a:xfrm>
            <a:off x="4572000" y="2976245"/>
            <a:ext cx="721360" cy="1095375"/>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3" name="Google Shape;1530;p32"/>
          <p:cNvSpPr txBox="1"/>
          <p:nvPr/>
        </p:nvSpPr>
        <p:spPr>
          <a:xfrm>
            <a:off x="5448300" y="3629025"/>
            <a:ext cx="3526155" cy="1325245"/>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GB" sz="1200" u="sng">
                <a:solidFill>
                  <a:schemeClr val="dk1"/>
                </a:solidFill>
                <a:latin typeface="Roboto" panose="02000000000000000000"/>
                <a:ea typeface="Roboto" panose="02000000000000000000"/>
                <a:cs typeface="Roboto" panose="02000000000000000000"/>
                <a:sym typeface="Roboto" panose="02000000000000000000"/>
              </a:rPr>
              <a:t>Data Preservation:</a:t>
            </a:r>
            <a:r>
              <a:rPr lang="en-GB" sz="1200">
                <a:solidFill>
                  <a:schemeClr val="dk1"/>
                </a:solidFill>
                <a:latin typeface="Roboto" panose="02000000000000000000"/>
                <a:ea typeface="Roboto" panose="02000000000000000000"/>
                <a:cs typeface="Roboto" panose="02000000000000000000"/>
                <a:sym typeface="Roboto" panose="02000000000000000000"/>
              </a:rPr>
              <a:t> Saving the predicted loan status data facilitates additional analysis or sharing with stakeholders.</a:t>
            </a:r>
          </a:p>
          <a:p>
            <a:pPr marL="171450" lvl="0" indent="-171450" algn="l" rtl="0">
              <a:spcBef>
                <a:spcPts val="0"/>
              </a:spcBef>
              <a:spcAft>
                <a:spcPts val="0"/>
              </a:spcAft>
              <a:buFont typeface="Arial" panose="020B0604020202020204" pitchFamily="34" charset="0"/>
              <a:buChar char="•"/>
            </a:pPr>
            <a:r>
              <a:rPr lang="en-GB" sz="1200" u="sng">
                <a:solidFill>
                  <a:schemeClr val="dk1"/>
                </a:solidFill>
                <a:latin typeface="Roboto" panose="02000000000000000000"/>
                <a:ea typeface="Roboto" panose="02000000000000000000"/>
                <a:cs typeface="Roboto" panose="02000000000000000000"/>
                <a:sym typeface="Roboto" panose="02000000000000000000"/>
              </a:rPr>
              <a:t>File Cleanliness:</a:t>
            </a:r>
            <a:r>
              <a:rPr lang="en-GB" sz="1200">
                <a:solidFill>
                  <a:schemeClr val="dk1"/>
                </a:solidFill>
                <a:latin typeface="Roboto" panose="02000000000000000000"/>
                <a:ea typeface="Roboto" panose="02000000000000000000"/>
                <a:cs typeface="Roboto" panose="02000000000000000000"/>
                <a:sym typeface="Roboto" panose="02000000000000000000"/>
              </a:rPr>
              <a:t> Excluding the index column maintains the CSV file's clarity and conciseness, particularly if the index lacks meaningful information for interpretation.</a:t>
            </a:r>
          </a:p>
        </p:txBody>
      </p:sp>
      <p:sp>
        <p:nvSpPr>
          <p:cNvPr id="2" name="Google Shape;1531;p32"/>
          <p:cNvSpPr txBox="1"/>
          <p:nvPr/>
        </p:nvSpPr>
        <p:spPr>
          <a:xfrm>
            <a:off x="5435600" y="3221355"/>
            <a:ext cx="2981960" cy="3321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chemeClr val="dk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Decisions and Rationale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4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t>Summary</a:t>
            </a:r>
          </a:p>
        </p:txBody>
      </p:sp>
      <p:sp>
        <p:nvSpPr>
          <p:cNvPr id="2" name="Google Shape;2260;p44"/>
          <p:cNvSpPr/>
          <p:nvPr/>
        </p:nvSpPr>
        <p:spPr>
          <a:xfrm>
            <a:off x="179070" y="946150"/>
            <a:ext cx="3105785" cy="175450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2261;p44"/>
          <p:cNvGrpSpPr/>
          <p:nvPr/>
        </p:nvGrpSpPr>
        <p:grpSpPr>
          <a:xfrm>
            <a:off x="328295" y="1149985"/>
            <a:ext cx="2718435" cy="1203960"/>
            <a:chOff x="695359" y="2302076"/>
            <a:chExt cx="3343229" cy="1488799"/>
          </a:xfrm>
        </p:grpSpPr>
        <p:sp>
          <p:nvSpPr>
            <p:cNvPr id="4" name="Google Shape;2262;p44"/>
            <p:cNvSpPr txBox="1"/>
            <p:nvPr/>
          </p:nvSpPr>
          <p:spPr>
            <a:xfrm>
              <a:off x="695359" y="2302076"/>
              <a:ext cx="3254201" cy="33215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Model Performance</a:t>
              </a:r>
            </a:p>
          </p:txBody>
        </p:sp>
        <p:sp>
          <p:nvSpPr>
            <p:cNvPr id="5"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sz="1200">
                  <a:latin typeface="Roboto" panose="02000000000000000000"/>
                  <a:ea typeface="Roboto" panose="02000000000000000000"/>
                  <a:cs typeface="Roboto" panose="02000000000000000000"/>
                  <a:sym typeface="Roboto" panose="02000000000000000000"/>
                </a:rPr>
                <a:t>Gradient Boosting model achieves impressive accuracy, precision, recall, and F1-score, indicating its effectiveness in predicting loan repayment outcomes.</a:t>
              </a:r>
            </a:p>
          </p:txBody>
        </p:sp>
      </p:grpSp>
      <p:sp>
        <p:nvSpPr>
          <p:cNvPr id="9" name="Google Shape;2260;p44"/>
          <p:cNvSpPr/>
          <p:nvPr/>
        </p:nvSpPr>
        <p:spPr>
          <a:xfrm>
            <a:off x="179070" y="3086735"/>
            <a:ext cx="3105785" cy="175450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61;p44"/>
          <p:cNvGrpSpPr/>
          <p:nvPr/>
        </p:nvGrpSpPr>
        <p:grpSpPr>
          <a:xfrm>
            <a:off x="328295" y="3290570"/>
            <a:ext cx="2718435" cy="1203960"/>
            <a:chOff x="695359" y="2302076"/>
            <a:chExt cx="3343229" cy="1488799"/>
          </a:xfrm>
        </p:grpSpPr>
        <p:sp>
          <p:nvSpPr>
            <p:cNvPr id="11" name="Google Shape;2262;p44"/>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Strengths</a:t>
              </a:r>
            </a:p>
          </p:txBody>
        </p:sp>
        <p:sp>
          <p:nvSpPr>
            <p:cNvPr id="12"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sz="1200">
                  <a:latin typeface="Roboto" panose="02000000000000000000"/>
                  <a:ea typeface="Roboto" panose="02000000000000000000"/>
                  <a:cs typeface="Roboto" panose="02000000000000000000"/>
                  <a:sym typeface="Roboto" panose="02000000000000000000"/>
                </a:rPr>
                <a:t>The model demonstrates high recall, essential for identifying loans likely to be repaid, and maintains a good balance between precision and recall, making it suitable for banking applications.</a:t>
              </a:r>
            </a:p>
          </p:txBody>
        </p:sp>
      </p:grpSp>
      <p:sp>
        <p:nvSpPr>
          <p:cNvPr id="13" name="Google Shape;2260;p44"/>
          <p:cNvSpPr/>
          <p:nvPr/>
        </p:nvSpPr>
        <p:spPr>
          <a:xfrm>
            <a:off x="3395345" y="2225040"/>
            <a:ext cx="2396490" cy="1558290"/>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2261;p44"/>
          <p:cNvGrpSpPr/>
          <p:nvPr/>
        </p:nvGrpSpPr>
        <p:grpSpPr>
          <a:xfrm>
            <a:off x="3479165" y="2469515"/>
            <a:ext cx="2253615" cy="1016635"/>
            <a:chOff x="695359" y="2302076"/>
            <a:chExt cx="3343229" cy="1488799"/>
          </a:xfrm>
        </p:grpSpPr>
        <p:sp>
          <p:nvSpPr>
            <p:cNvPr id="15" name="Google Shape;2262;p44"/>
            <p:cNvSpPr txBox="1"/>
            <p:nvPr/>
          </p:nvSpPr>
          <p:spPr>
            <a:xfrm>
              <a:off x="695359" y="2302076"/>
              <a:ext cx="3338519" cy="33198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Areas for Improvement</a:t>
              </a:r>
            </a:p>
          </p:txBody>
        </p:sp>
        <p:sp>
          <p:nvSpPr>
            <p:cNvPr id="16"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sz="1200">
                  <a:latin typeface="Roboto" panose="02000000000000000000"/>
                  <a:ea typeface="Roboto" panose="02000000000000000000"/>
                  <a:cs typeface="Roboto" panose="02000000000000000000"/>
                  <a:sym typeface="Roboto" panose="02000000000000000000"/>
                </a:rPr>
                <a:t>While precision is relatively high, reducing false positive predictions could enhance the model's performance further.</a:t>
              </a:r>
            </a:p>
          </p:txBody>
        </p:sp>
      </p:grpSp>
      <p:sp>
        <p:nvSpPr>
          <p:cNvPr id="21" name="Google Shape;2260;p44"/>
          <p:cNvSpPr/>
          <p:nvPr/>
        </p:nvSpPr>
        <p:spPr>
          <a:xfrm>
            <a:off x="5923915" y="915035"/>
            <a:ext cx="3105785" cy="175450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61;p44"/>
          <p:cNvGrpSpPr/>
          <p:nvPr/>
        </p:nvGrpSpPr>
        <p:grpSpPr>
          <a:xfrm>
            <a:off x="6073140" y="1118870"/>
            <a:ext cx="2741295" cy="1257935"/>
            <a:chOff x="695359" y="2302076"/>
            <a:chExt cx="3371343" cy="1555544"/>
          </a:xfrm>
        </p:grpSpPr>
        <p:sp>
          <p:nvSpPr>
            <p:cNvPr id="23" name="Google Shape;2262;p44"/>
            <p:cNvSpPr txBox="1"/>
            <p:nvPr/>
          </p:nvSpPr>
          <p:spPr>
            <a:xfrm>
              <a:off x="695359" y="2302076"/>
              <a:ext cx="3313553" cy="33215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Model Applicability</a:t>
              </a:r>
            </a:p>
          </p:txBody>
        </p:sp>
        <p:sp>
          <p:nvSpPr>
            <p:cNvPr id="24" name="Google Shape;2263;p44"/>
            <p:cNvSpPr txBox="1"/>
            <p:nvPr/>
          </p:nvSpPr>
          <p:spPr>
            <a:xfrm>
              <a:off x="723502" y="2724220"/>
              <a:ext cx="33432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US" altLang="en-GB" sz="1200">
                  <a:latin typeface="Roboto" panose="02000000000000000000"/>
                  <a:ea typeface="Roboto" panose="02000000000000000000"/>
                  <a:cs typeface="Roboto" panose="02000000000000000000"/>
                  <a:sym typeface="Roboto" panose="02000000000000000000"/>
                </a:rPr>
                <a:t>M</a:t>
              </a:r>
              <a:r>
                <a:rPr lang="en-GB" sz="1200">
                  <a:latin typeface="Roboto" panose="02000000000000000000"/>
                  <a:ea typeface="Roboto" panose="02000000000000000000"/>
                  <a:cs typeface="Roboto" panose="02000000000000000000"/>
                  <a:sym typeface="Roboto" panose="02000000000000000000"/>
                </a:rPr>
                <a:t>odel is well-suited for real-world banking applications, offering reliable insights to aid in risk assessment and decision-making processes.</a:t>
              </a:r>
            </a:p>
          </p:txBody>
        </p:sp>
      </p:grpSp>
      <p:sp>
        <p:nvSpPr>
          <p:cNvPr id="25" name="Google Shape;2260;p44"/>
          <p:cNvSpPr/>
          <p:nvPr/>
        </p:nvSpPr>
        <p:spPr>
          <a:xfrm>
            <a:off x="5927090" y="3090545"/>
            <a:ext cx="3105785" cy="1754505"/>
          </a:xfrm>
          <a:prstGeom prst="roundRect">
            <a:avLst>
              <a:gd name="adj" fmla="val 1666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261;p44"/>
          <p:cNvGrpSpPr/>
          <p:nvPr/>
        </p:nvGrpSpPr>
        <p:grpSpPr>
          <a:xfrm>
            <a:off x="6076315" y="3294380"/>
            <a:ext cx="2718435" cy="1203960"/>
            <a:chOff x="695359" y="2302076"/>
            <a:chExt cx="3343229" cy="1488799"/>
          </a:xfrm>
        </p:grpSpPr>
        <p:sp>
          <p:nvSpPr>
            <p:cNvPr id="27" name="Google Shape;2262;p44"/>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Conclusion</a:t>
              </a:r>
            </a:p>
          </p:txBody>
        </p:sp>
        <p:sp>
          <p:nvSpPr>
            <p:cNvPr id="28" name="Google Shape;2263;p44"/>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2540" lvl="0" indent="0" algn="l" rtl="0">
                <a:spcBef>
                  <a:spcPts val="0"/>
                </a:spcBef>
                <a:spcAft>
                  <a:spcPts val="0"/>
                </a:spcAft>
                <a:buSzPts val="1400"/>
                <a:buFont typeface="Roboto" panose="02000000000000000000"/>
                <a:buNone/>
              </a:pPr>
              <a:r>
                <a:rPr lang="en-GB" sz="1200">
                  <a:latin typeface="Roboto" panose="02000000000000000000"/>
                  <a:ea typeface="Roboto" panose="02000000000000000000"/>
                  <a:cs typeface="Roboto" panose="02000000000000000000"/>
                  <a:sym typeface="Roboto" panose="02000000000000000000"/>
                </a:rPr>
                <a:t>The Gradient Boosting model presents a powerful tool for financial institutions, contributing to prudent lending practices and minimizing financial risks associated with loan defaults.</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7"/>
        <p:cNvGrpSpPr/>
        <p:nvPr/>
      </p:nvGrpSpPr>
      <p:grpSpPr>
        <a:xfrm>
          <a:off x="0" y="0"/>
          <a:ext cx="0" cy="0"/>
          <a:chOff x="0" y="0"/>
          <a:chExt cx="0" cy="0"/>
        </a:xfrm>
      </p:grpSpPr>
      <p:sp>
        <p:nvSpPr>
          <p:cNvPr id="2258" name="Google Shape;2258;p44"/>
          <p:cNvSpPr txBox="1">
            <a:spLocks noGrp="1"/>
          </p:cNvSpPr>
          <p:nvPr>
            <p:ph type="title"/>
          </p:nvPr>
        </p:nvSpPr>
        <p:spPr>
          <a:xfrm>
            <a:off x="2483485" y="1488440"/>
            <a:ext cx="4384675" cy="21659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6600">
                <a:latin typeface="Bookman Old Style" panose="02050604050505020204" charset="0"/>
                <a:cs typeface="Bookman Old Style" panose="0205060405050502020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1056005" y="398780"/>
            <a:ext cx="6887210" cy="371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Importance of Loan Repayment Prediction in Banking and Finance</a:t>
            </a:r>
          </a:p>
        </p:txBody>
      </p:sp>
      <p:sp>
        <p:nvSpPr>
          <p:cNvPr id="351" name="Google Shape;351;p17"/>
          <p:cNvSpPr txBox="1"/>
          <p:nvPr/>
        </p:nvSpPr>
        <p:spPr>
          <a:xfrm>
            <a:off x="611505" y="1851660"/>
            <a:ext cx="3373120" cy="2291715"/>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panose="02000000000000000000"/>
              <a:buChar char="●"/>
            </a:pPr>
            <a:r>
              <a:rPr lang="en-GB" sz="1200">
                <a:latin typeface="Bookman Old Style" panose="02050604050505020204" charset="0"/>
                <a:ea typeface="Roboto" panose="02000000000000000000"/>
                <a:cs typeface="Bookman Old Style" panose="02050604050505020204" charset="0"/>
                <a:sym typeface="Roboto" panose="02000000000000000000"/>
              </a:rPr>
              <a:t>Risk Management: Predicting loan repayment likelihood helps financial institutions assess the creditworthiness of applicants, thereby mitigating the risk of defaults and minimizing potential losses.</a:t>
            </a:r>
          </a:p>
          <a:p>
            <a:pPr marL="320040" lvl="0" indent="-317500" algn="l" rtl="0">
              <a:spcBef>
                <a:spcPts val="0"/>
              </a:spcBef>
              <a:spcAft>
                <a:spcPts val="0"/>
              </a:spcAft>
              <a:buSzPts val="1400"/>
              <a:buFont typeface="Roboto" panose="02000000000000000000"/>
              <a:buChar char="●"/>
            </a:pPr>
            <a:endParaRPr lang="en-GB" sz="1200">
              <a:latin typeface="Bookman Old Style" panose="02050604050505020204" charset="0"/>
              <a:ea typeface="Roboto" panose="02000000000000000000"/>
              <a:cs typeface="Bookman Old Style" panose="02050604050505020204" charset="0"/>
              <a:sym typeface="Roboto" panose="02000000000000000000"/>
            </a:endParaRPr>
          </a:p>
          <a:p>
            <a:pPr marL="320040" lvl="0" indent="-317500" algn="l" rtl="0">
              <a:spcBef>
                <a:spcPts val="0"/>
              </a:spcBef>
              <a:spcAft>
                <a:spcPts val="0"/>
              </a:spcAft>
              <a:buSzPts val="1400"/>
              <a:buFont typeface="Roboto" panose="02000000000000000000"/>
              <a:buChar char="●"/>
            </a:pPr>
            <a:r>
              <a:rPr lang="en-GB" sz="1200">
                <a:latin typeface="Bookman Old Style" panose="02050604050505020204" charset="0"/>
                <a:ea typeface="Roboto" panose="02000000000000000000"/>
                <a:cs typeface="Bookman Old Style" panose="02050604050505020204" charset="0"/>
                <a:sym typeface="Roboto" panose="02000000000000000000"/>
              </a:rPr>
              <a:t>Portfolio Optimization: By accurately predicting loan repayment, banks can optimize their loan portfolios by identifying low-risk borrowers and offering them favorable loan terms.</a:t>
            </a:r>
          </a:p>
        </p:txBody>
      </p:sp>
      <p:sp>
        <p:nvSpPr>
          <p:cNvPr id="2" name="Google Shape;351;p17"/>
          <p:cNvSpPr txBox="1"/>
          <p:nvPr/>
        </p:nvSpPr>
        <p:spPr>
          <a:xfrm>
            <a:off x="4994275" y="1779270"/>
            <a:ext cx="3666490" cy="2291715"/>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panose="02000000000000000000"/>
              <a:buChar char="●"/>
            </a:pPr>
            <a:r>
              <a:rPr lang="en-GB" sz="1200">
                <a:latin typeface="Bookman Old Style" panose="02050604050505020204" charset="0"/>
                <a:ea typeface="Roboto" panose="02000000000000000000"/>
                <a:cs typeface="Bookman Old Style" panose="02050604050505020204" charset="0"/>
                <a:sym typeface="Roboto" panose="02000000000000000000"/>
              </a:rPr>
              <a:t>Customer Satisfaction: Effective loan repayment prediction ensures that borrowers receive loans tailored to their financial capabilities, leading to higher customer satisfaction and loyalty.</a:t>
            </a:r>
          </a:p>
          <a:p>
            <a:pPr marL="320040" lvl="0" indent="-317500" algn="l" rtl="0">
              <a:spcBef>
                <a:spcPts val="0"/>
              </a:spcBef>
              <a:spcAft>
                <a:spcPts val="0"/>
              </a:spcAft>
              <a:buSzPts val="1400"/>
              <a:buFont typeface="Roboto" panose="02000000000000000000"/>
              <a:buChar char="●"/>
            </a:pPr>
            <a:endParaRPr lang="en-GB" sz="1200">
              <a:latin typeface="Bookman Old Style" panose="02050604050505020204" charset="0"/>
              <a:ea typeface="Roboto" panose="02000000000000000000"/>
              <a:cs typeface="Bookman Old Style" panose="02050604050505020204" charset="0"/>
              <a:sym typeface="Roboto" panose="02000000000000000000"/>
            </a:endParaRPr>
          </a:p>
          <a:p>
            <a:pPr marL="320040" lvl="0" indent="-317500" algn="l" rtl="0">
              <a:spcBef>
                <a:spcPts val="0"/>
              </a:spcBef>
              <a:spcAft>
                <a:spcPts val="0"/>
              </a:spcAft>
              <a:buSzPts val="1400"/>
              <a:buFont typeface="Roboto" panose="02000000000000000000"/>
              <a:buChar char="●"/>
            </a:pPr>
            <a:r>
              <a:rPr lang="en-GB" sz="1200">
                <a:latin typeface="Bookman Old Style" panose="02050604050505020204" charset="0"/>
                <a:ea typeface="Roboto" panose="02000000000000000000"/>
                <a:cs typeface="Bookman Old Style" panose="02050604050505020204" charset="0"/>
                <a:sym typeface="Roboto" panose="02000000000000000000"/>
              </a:rPr>
              <a:t>Regulatory Compliance: Financial institutions are often subject to regulatory requirements related to lending practices. Implementing robust loan repayment prediction models helps ensure compliance with these regulations.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Box 2"/>
          <p:cNvSpPr txBox="1"/>
          <p:nvPr/>
        </p:nvSpPr>
        <p:spPr>
          <a:xfrm>
            <a:off x="2411730" y="1131570"/>
            <a:ext cx="2440940" cy="306705"/>
          </a:xfrm>
          <a:prstGeom prst="rect">
            <a:avLst/>
          </a:prstGeom>
          <a:noFill/>
        </p:spPr>
        <p:txBody>
          <a:bodyPr wrap="square" rtlCol="0" anchor="t">
            <a:spAutoFit/>
          </a:bodyPr>
          <a:lstStyle/>
          <a:p>
            <a:r>
              <a:rPr lang="en-US" b="1"/>
              <a:t>Overview of the Dataset:</a:t>
            </a:r>
          </a:p>
        </p:txBody>
      </p:sp>
      <p:sp>
        <p:nvSpPr>
          <p:cNvPr id="2" name="Text Box 1"/>
          <p:cNvSpPr txBox="1"/>
          <p:nvPr/>
        </p:nvSpPr>
        <p:spPr>
          <a:xfrm>
            <a:off x="2489200" y="1680210"/>
            <a:ext cx="6337300" cy="2861310"/>
          </a:xfrm>
          <a:prstGeom prst="rect">
            <a:avLst/>
          </a:prstGeom>
          <a:noFill/>
        </p:spPr>
        <p:txBody>
          <a:bodyPr wrap="square" rtlCol="0" anchor="t">
            <a:spAutoFit/>
          </a:bodyPr>
          <a:lstStyle/>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Features: Personal and financial information of loan applicants. Includes employment details, credit scores, loan amount, interest rate, etc.</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Target Variable: Indicates whether the loan was paid or defaulted.</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Key Insights: Diverse range of features influencing loan approval. Potential indicators of creditworthiness and repayment behavior.</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Purpose: To build predictive models for assessing loan repayment likelihood.</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Significance: Helps financial institutions make informed decisions and mitigate risks.</a:t>
            </a:r>
          </a:p>
          <a:p>
            <a:pPr marL="171450" indent="-171450">
              <a:buFont typeface="Arial" panose="020B0604020202020204" pitchFamily="34" charset="0"/>
              <a:buChar char="•"/>
            </a:pPr>
            <a:endParaRPr lang="en-US" sz="1200">
              <a:latin typeface="Bookman Old Style" panose="02050604050505020204" charset="0"/>
              <a:cs typeface="Bookman Old Style" panose="02050604050505020204" charset="0"/>
            </a:endParaRPr>
          </a:p>
          <a:p>
            <a:pPr marL="171450" indent="-171450">
              <a:buFont typeface="Arial" panose="020B0604020202020204" pitchFamily="34" charset="0"/>
              <a:buChar char="•"/>
            </a:pPr>
            <a:r>
              <a:rPr lang="en-US" sz="1200">
                <a:latin typeface="Bookman Old Style" panose="02050604050505020204" charset="0"/>
                <a:cs typeface="Bookman Old Style" panose="02050604050505020204" charset="0"/>
              </a:rPr>
              <a:t>Conclusion: Valuable resource for understanding lending patterns and borrower behaviors.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Box 1"/>
          <p:cNvSpPr txBox="1"/>
          <p:nvPr/>
        </p:nvSpPr>
        <p:spPr>
          <a:xfrm>
            <a:off x="2411730" y="1131570"/>
            <a:ext cx="3814445" cy="306705"/>
          </a:xfrm>
          <a:prstGeom prst="rect">
            <a:avLst/>
          </a:prstGeom>
          <a:noFill/>
        </p:spPr>
        <p:txBody>
          <a:bodyPr wrap="square" rtlCol="0" anchor="t">
            <a:spAutoFit/>
          </a:bodyPr>
          <a:lstStyle/>
          <a:p>
            <a:r>
              <a:rPr lang="en-US" b="1"/>
              <a:t>Summary statistics of numerical features:</a:t>
            </a:r>
          </a:p>
        </p:txBody>
      </p:sp>
      <p:pic>
        <p:nvPicPr>
          <p:cNvPr id="5" name="Picture 4"/>
          <p:cNvPicPr>
            <a:picLocks noChangeAspect="1"/>
          </p:cNvPicPr>
          <p:nvPr/>
        </p:nvPicPr>
        <p:blipFill>
          <a:blip r:embed="rId3"/>
          <a:srcRect l="6442" t="46218" r="1001" b="16638"/>
          <a:stretch>
            <a:fillRect/>
          </a:stretch>
        </p:blipFill>
        <p:spPr>
          <a:xfrm>
            <a:off x="2489200" y="1563370"/>
            <a:ext cx="6548120" cy="1478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rcRect l="4489" t="12957" r="43790" b="5630"/>
          <a:stretch>
            <a:fillRect/>
          </a:stretch>
        </p:blipFill>
        <p:spPr>
          <a:xfrm>
            <a:off x="2434590" y="1366520"/>
            <a:ext cx="5215890" cy="3644900"/>
          </a:xfrm>
          <a:prstGeom prst="rect">
            <a:avLst/>
          </a:prstGeom>
        </p:spPr>
      </p:pic>
      <p:sp>
        <p:nvSpPr>
          <p:cNvPr id="7" name="Text Box 6"/>
          <p:cNvSpPr txBox="1"/>
          <p:nvPr/>
        </p:nvSpPr>
        <p:spPr>
          <a:xfrm>
            <a:off x="2411730" y="1059815"/>
            <a:ext cx="4572000" cy="306705"/>
          </a:xfrm>
          <a:prstGeom prst="rect">
            <a:avLst/>
          </a:prstGeom>
          <a:noFill/>
        </p:spPr>
        <p:txBody>
          <a:bodyPr wrap="square" rtlCol="0" anchor="t">
            <a:spAutoFit/>
          </a:bodyPr>
          <a:lstStyle/>
          <a:p>
            <a:r>
              <a:rPr lang="en-US" b="1"/>
              <a:t>Visualization of feature correlations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 Box 6"/>
          <p:cNvSpPr txBox="1"/>
          <p:nvPr/>
        </p:nvSpPr>
        <p:spPr>
          <a:xfrm>
            <a:off x="2411730" y="1059815"/>
            <a:ext cx="4572000" cy="306705"/>
          </a:xfrm>
          <a:prstGeom prst="rect">
            <a:avLst/>
          </a:prstGeom>
          <a:noFill/>
        </p:spPr>
        <p:txBody>
          <a:bodyPr wrap="square" rtlCol="0" anchor="t">
            <a:spAutoFit/>
          </a:bodyPr>
          <a:lstStyle/>
          <a:p>
            <a:r>
              <a:rPr lang="en-US" b="1"/>
              <a:t>Distribution of loan status (target variable)</a:t>
            </a:r>
          </a:p>
        </p:txBody>
      </p:sp>
      <p:pic>
        <p:nvPicPr>
          <p:cNvPr id="4" name="Picture 3">
            <a:extLst>
              <a:ext uri="{FF2B5EF4-FFF2-40B4-BE49-F238E27FC236}">
                <a16:creationId xmlns:a16="http://schemas.microsoft.com/office/drawing/2014/main" id="{BE7EF4C6-3EAB-1132-C91A-816B2CEA4157}"/>
              </a:ext>
            </a:extLst>
          </p:cNvPr>
          <p:cNvPicPr>
            <a:picLocks noChangeAspect="1"/>
          </p:cNvPicPr>
          <p:nvPr/>
        </p:nvPicPr>
        <p:blipFill>
          <a:blip r:embed="rId3"/>
          <a:stretch>
            <a:fillRect/>
          </a:stretch>
        </p:blipFill>
        <p:spPr>
          <a:xfrm>
            <a:off x="2169796" y="1859700"/>
            <a:ext cx="6517810" cy="26818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Exploratory Data Analysis (EDA)</a:t>
            </a:r>
          </a:p>
        </p:txBody>
      </p:sp>
      <p:grpSp>
        <p:nvGrpSpPr>
          <p:cNvPr id="493" name="Google Shape;493;p19"/>
          <p:cNvGrpSpPr/>
          <p:nvPr/>
        </p:nvGrpSpPr>
        <p:grpSpPr>
          <a:xfrm>
            <a:off x="545465" y="129870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 Box 6"/>
          <p:cNvSpPr txBox="1"/>
          <p:nvPr/>
        </p:nvSpPr>
        <p:spPr>
          <a:xfrm>
            <a:off x="2411730" y="1059815"/>
            <a:ext cx="4572000" cy="306705"/>
          </a:xfrm>
          <a:prstGeom prst="rect">
            <a:avLst/>
          </a:prstGeom>
          <a:noFill/>
        </p:spPr>
        <p:txBody>
          <a:bodyPr wrap="square" rtlCol="0" anchor="t">
            <a:spAutoFit/>
          </a:bodyPr>
          <a:lstStyle/>
          <a:p>
            <a:r>
              <a:rPr lang="en-US" b="1"/>
              <a:t>Distribution of categorical features</a:t>
            </a:r>
          </a:p>
        </p:txBody>
      </p:sp>
      <p:pic>
        <p:nvPicPr>
          <p:cNvPr id="2" name="Picture 1"/>
          <p:cNvPicPr>
            <a:picLocks noChangeAspect="1"/>
          </p:cNvPicPr>
          <p:nvPr/>
        </p:nvPicPr>
        <p:blipFill>
          <a:blip r:embed="rId3"/>
          <a:stretch>
            <a:fillRect/>
          </a:stretch>
        </p:blipFill>
        <p:spPr>
          <a:xfrm>
            <a:off x="2434590" y="1393190"/>
            <a:ext cx="2852420" cy="1871345"/>
          </a:xfrm>
          <a:prstGeom prst="rect">
            <a:avLst/>
          </a:prstGeom>
        </p:spPr>
      </p:pic>
      <p:pic>
        <p:nvPicPr>
          <p:cNvPr id="5" name="Picture 4"/>
          <p:cNvPicPr>
            <a:picLocks noChangeAspect="1"/>
          </p:cNvPicPr>
          <p:nvPr/>
        </p:nvPicPr>
        <p:blipFill>
          <a:blip r:embed="rId4"/>
          <a:stretch>
            <a:fillRect/>
          </a:stretch>
        </p:blipFill>
        <p:spPr>
          <a:xfrm>
            <a:off x="5494020" y="1433195"/>
            <a:ext cx="2792095" cy="1825625"/>
          </a:xfrm>
          <a:prstGeom prst="rect">
            <a:avLst/>
          </a:prstGeom>
        </p:spPr>
      </p:pic>
      <p:pic>
        <p:nvPicPr>
          <p:cNvPr id="6" name="Picture 5"/>
          <p:cNvPicPr>
            <a:picLocks noChangeAspect="1"/>
          </p:cNvPicPr>
          <p:nvPr/>
        </p:nvPicPr>
        <p:blipFill>
          <a:blip r:embed="rId5"/>
          <a:stretch>
            <a:fillRect/>
          </a:stretch>
        </p:blipFill>
        <p:spPr>
          <a:xfrm>
            <a:off x="2457450" y="3291840"/>
            <a:ext cx="2804795" cy="1766570"/>
          </a:xfrm>
          <a:prstGeom prst="rect">
            <a:avLst/>
          </a:prstGeom>
        </p:spPr>
      </p:pic>
      <p:pic>
        <p:nvPicPr>
          <p:cNvPr id="8" name="Picture 7"/>
          <p:cNvPicPr>
            <a:picLocks noChangeAspect="1"/>
          </p:cNvPicPr>
          <p:nvPr/>
        </p:nvPicPr>
        <p:blipFill>
          <a:blip r:embed="rId6"/>
          <a:stretch>
            <a:fillRect/>
          </a:stretch>
        </p:blipFill>
        <p:spPr>
          <a:xfrm>
            <a:off x="5679440" y="3328035"/>
            <a:ext cx="2600325" cy="1725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Data Preprocessing</a:t>
            </a:r>
          </a:p>
        </p:txBody>
      </p:sp>
      <p:grpSp>
        <p:nvGrpSpPr>
          <p:cNvPr id="526" name="Google Shape;526;p20"/>
          <p:cNvGrpSpPr/>
          <p:nvPr/>
        </p:nvGrpSpPr>
        <p:grpSpPr>
          <a:xfrm>
            <a:off x="3704250" y="2113000"/>
            <a:ext cx="1734600" cy="986200"/>
            <a:chOff x="3704250" y="2113000"/>
            <a:chExt cx="1734600" cy="986200"/>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Machine learning</a:t>
              </a:r>
              <a:endParaRPr sz="1800" b="1">
                <a:solidFill>
                  <a:srgbClr val="000000"/>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28" name="Google Shape;528;p20"/>
            <p:cNvSpPr txBox="1"/>
            <p:nvPr/>
          </p:nvSpPr>
          <p:spPr>
            <a:xfrm>
              <a:off x="3809200" y="2398700"/>
              <a:ext cx="1524600" cy="70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ym typeface="+mn-ea"/>
                </a:rPr>
                <a:t>Data Preprocessing</a:t>
              </a:r>
              <a:endParaRPr>
                <a:latin typeface="Roboto" panose="02000000000000000000"/>
                <a:ea typeface="Roboto" panose="02000000000000000000"/>
                <a:cs typeface="Roboto" panose="02000000000000000000"/>
                <a:sym typeface="Roboto" panose="02000000000000000000"/>
              </a:endParaRPr>
            </a:p>
          </p:txBody>
        </p:sp>
      </p:gr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61" name="Google Shape;561;p20"/>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33697" y="3608632"/>
              <a:ext cx="472142" cy="472112"/>
              <a:chOff x="-44512325" y="3176075"/>
              <a:chExt cx="300900" cy="300900"/>
            </a:xfrm>
          </p:grpSpPr>
          <p:sp>
            <p:nvSpPr>
              <p:cNvPr id="563" name="Google Shape;563;p20"/>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080522"/>
            <a:chOff x="6949580" y="3042675"/>
            <a:chExt cx="1734600" cy="108052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04</a:t>
              </a: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Feature selection</a:t>
              </a:r>
            </a:p>
          </p:txBody>
        </p:sp>
      </p:grpSp>
      <p:grpSp>
        <p:nvGrpSpPr>
          <p:cNvPr id="570" name="Google Shape;570;p20"/>
          <p:cNvGrpSpPr/>
          <p:nvPr/>
        </p:nvGrpSpPr>
        <p:grpSpPr>
          <a:xfrm>
            <a:off x="6949580" y="1001783"/>
            <a:ext cx="1734600" cy="1114992"/>
            <a:chOff x="6949580" y="1001783"/>
            <a:chExt cx="1734600" cy="11149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02</a:t>
              </a: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Feature engineering</a:t>
              </a:r>
            </a:p>
          </p:txBody>
        </p:sp>
      </p:grpSp>
      <p:grpSp>
        <p:nvGrpSpPr>
          <p:cNvPr id="574" name="Google Shape;574;p20"/>
          <p:cNvGrpSpPr/>
          <p:nvPr/>
        </p:nvGrpSpPr>
        <p:grpSpPr>
          <a:xfrm>
            <a:off x="561753" y="1001783"/>
            <a:ext cx="1524600" cy="1409987"/>
            <a:chOff x="561753" y="1001783"/>
            <a:chExt cx="1524600" cy="1409987"/>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01</a:t>
              </a: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77" name="Google Shape;577;p20"/>
            <p:cNvSpPr txBox="1"/>
            <p:nvPr/>
          </p:nvSpPr>
          <p:spPr>
            <a:xfrm>
              <a:off x="561753" y="1822870"/>
              <a:ext cx="1524600" cy="588900"/>
            </a:xfrm>
            <a:prstGeom prst="rect">
              <a:avLst/>
            </a:prstGeom>
            <a:noFill/>
            <a:ln>
              <a:noFill/>
            </a:ln>
          </p:spPr>
          <p:txBody>
            <a:bodyPr spcFirstLastPara="1" wrap="square" lIns="91425" tIns="91425" rIns="91425" bIns="91425" anchor="ctr" anchorCtr="0">
              <a:noAutofit/>
            </a:bodyPr>
            <a:lstStyle/>
            <a:p>
              <a:pPr lvl="0" algn="ctr">
                <a:buSzTx/>
              </a:pPr>
              <a:r>
                <a:rPr lang="en-GB" sz="1800" b="1">
                  <a:latin typeface="Fira Sans Extra Condensed" panose="020B0603050000020004"/>
                  <a:ea typeface="Fira Sans Extra Condensed" panose="020B0603050000020004"/>
                  <a:cs typeface="Fira Sans Extra Condensed" panose="020B0603050000020004"/>
                  <a:sym typeface="Roboto" panose="02000000000000000000"/>
                </a:rPr>
                <a:t>Handling missing values</a:t>
              </a:r>
            </a:p>
          </p:txBody>
        </p:sp>
      </p:grpSp>
      <p:grpSp>
        <p:nvGrpSpPr>
          <p:cNvPr id="578" name="Google Shape;578;p20"/>
          <p:cNvGrpSpPr/>
          <p:nvPr/>
        </p:nvGrpSpPr>
        <p:grpSpPr>
          <a:xfrm>
            <a:off x="456753" y="3042675"/>
            <a:ext cx="1734600" cy="1080522"/>
            <a:chOff x="456753" y="3042675"/>
            <a:chExt cx="1734600" cy="108052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rPr>
                <a:t>03</a:t>
              </a:r>
              <a:endParaRPr sz="1800" b="1">
                <a:solidFill>
                  <a:schemeClr val="lt1"/>
                </a:solidFill>
                <a:latin typeface="Fira Sans Extra Condensed" panose="020B0603050000020004"/>
                <a:ea typeface="Fira Sans Extra Condensed" panose="020B0603050000020004"/>
                <a:cs typeface="Fira Sans Extra Condensed" panose="020B0603050000020004"/>
                <a:sym typeface="Fira Sans Extra Condensed" panose="020B0603050000020004"/>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latin typeface="Fira Sans Extra Condensed" panose="020B0603050000020004"/>
                  <a:ea typeface="Fira Sans Extra Condensed" panose="020B0603050000020004"/>
                  <a:cs typeface="Fira Sans Extra Condensed" panose="020B0603050000020004"/>
                  <a:sym typeface="Fira Sans Extra Condensed" panose="020B0603050000020004"/>
                </a:rPr>
                <a:t>Handling class imbalance </a:t>
              </a:r>
            </a:p>
          </p:txBody>
        </p:sp>
      </p:grpSp>
      <p:cxnSp>
        <p:nvCxnSpPr>
          <p:cNvPr id="582" name="Google Shape;582;p20"/>
          <p:cNvCxnSpPr>
            <a:stCxn id="560" idx="2"/>
            <a:endCxn id="575" idx="6"/>
          </p:cNvCxnSpPr>
          <p:nvPr/>
        </p:nvCxnSpPr>
        <p:spPr>
          <a:xfrm rot="10800000" flipV="1">
            <a:off x="1626235" y="1303655"/>
            <a:ext cx="2385060" cy="635"/>
          </a:xfrm>
          <a:prstGeom prst="bentConnector3">
            <a:avLst>
              <a:gd name="adj1" fmla="val 50000"/>
            </a:avLst>
          </a:prstGeom>
          <a:noFill/>
          <a:ln w="9525" cap="flat" cmpd="sng">
            <a:solidFill>
              <a:schemeClr val="dk2"/>
            </a:solidFill>
            <a:prstDash val="solid"/>
            <a:round/>
            <a:headEnd type="oval" w="med" len="med"/>
            <a:tailEnd type="none" w="med" len="med"/>
          </a:ln>
        </p:spPr>
      </p:cxnSp>
      <p:cxnSp>
        <p:nvCxnSpPr>
          <p:cNvPr id="583" name="Google Shape;583;p20"/>
          <p:cNvCxnSpPr>
            <a:stCxn id="579" idx="6"/>
            <a:endCxn id="530" idx="2"/>
          </p:cNvCxnSpPr>
          <p:nvPr/>
        </p:nvCxnSpPr>
        <p:spPr>
          <a:xfrm flipV="1">
            <a:off x="1626235" y="3159125"/>
            <a:ext cx="1162050" cy="186055"/>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rot="10800000" flipV="1">
            <a:off x="6194425" y="1304290"/>
            <a:ext cx="1320165" cy="733425"/>
          </a:xfrm>
          <a:prstGeom prst="bentConnector3">
            <a:avLst>
              <a:gd name="adj1" fmla="val 49976"/>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rot="10800000" flipV="1">
            <a:off x="4964430" y="3345180"/>
            <a:ext cx="2550160" cy="499745"/>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1822</Words>
  <Application>Microsoft Office PowerPoint</Application>
  <PresentationFormat>On-screen Show (16:9)</PresentationFormat>
  <Paragraphs>234</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Roboto</vt:lpstr>
      <vt:lpstr>Bookman Old Style</vt:lpstr>
      <vt:lpstr>Fira Sans Extra Condensed</vt:lpstr>
      <vt:lpstr>Fira Sans Extra Condensed SemiBold</vt:lpstr>
      <vt:lpstr>Wingdings</vt:lpstr>
      <vt:lpstr>Arial</vt:lpstr>
      <vt:lpstr>Machine Learning Infographics by Slidesgo</vt:lpstr>
      <vt:lpstr>Loan Repayment Assessment in Banking</vt:lpstr>
      <vt:lpstr>Project Objectives and Goals</vt:lpstr>
      <vt:lpstr>Importance of Loan Repayment Prediction in Banking and Finance</vt:lpstr>
      <vt:lpstr>Exploratory Data Analysis (EDA)</vt:lpstr>
      <vt:lpstr>Exploratory Data Analysis (EDA)</vt:lpstr>
      <vt:lpstr>Exploratory Data Analysis (EDA)</vt:lpstr>
      <vt:lpstr>Exploratory Data Analysis (EDA)</vt:lpstr>
      <vt:lpstr>Exploratory Data Analysis (EDA)</vt:lpstr>
      <vt:lpstr>Data Preprocessing</vt:lpstr>
      <vt:lpstr>Data Preprocessing</vt:lpstr>
      <vt:lpstr>Data Preprocessing</vt:lpstr>
      <vt:lpstr>PowerPoint Presentation</vt:lpstr>
      <vt:lpstr>Data Preprocessing</vt:lpstr>
      <vt:lpstr>Data Preprocessing</vt:lpstr>
      <vt:lpstr>Modeling</vt:lpstr>
      <vt:lpstr>Modeling</vt:lpstr>
      <vt:lpstr>Modeling</vt:lpstr>
      <vt:lpstr>Modeling</vt:lpstr>
      <vt:lpstr>Model Evaluation</vt:lpstr>
      <vt:lpstr>Testing model on test dataset</vt:lpstr>
      <vt:lpstr>Testing model on test dataset</vt:lpstr>
      <vt:lpstr>Export Predicted Loan Status Data</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 Assessment in Banking</dc:title>
  <dc:creator/>
  <cp:lastModifiedBy>prakash2822001@gmail.com</cp:lastModifiedBy>
  <cp:revision>6</cp:revision>
  <dcterms:created xsi:type="dcterms:W3CDTF">2024-03-17T23:08:00Z</dcterms:created>
  <dcterms:modified xsi:type="dcterms:W3CDTF">2024-04-07T12:28:38Z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064D868AEB1246A880863C738471C341_12</vt:lpwstr>
  </property>
  <property fmtid="{D5CDD505-2E9C-101B-9397-08002B2CF9AE}" pid="3" name="KSOProductBuildVer">
    <vt:lpwstr>1033-12.2.0.13518</vt:lpwstr>
  </property>
</Properties>
</file>