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none" strike="noStrike" baseline="0">
                <a:solidFill>
                  <a:srgbClr val="404040"/>
                </a:solidFill>
                <a:latin typeface="Droid Sans"/>
                <a:ea typeface="Droid Sans"/>
                <a:cs typeface="Lucida Sans"/>
              </a:rPr>
              <a:t>EMPLOYEE</a:t>
            </a:r>
            <a:r>
              <a:rPr lang="zh-CN" sz="2400" b="1" i="0" u="none" strike="noStrike" baseline="0">
                <a:solidFill>
                  <a:srgbClr val="404040"/>
                </a:solidFill>
                <a:latin typeface="Droid Sans"/>
                <a:ea typeface="Droid Sans"/>
                <a:cs typeface="Lucida Sans"/>
              </a:rPr>
              <a:t> PERFORMANCE ANALYSIS</a:t>
            </a:r>
          </a:p>
        </c:rich>
      </c:tx>
      <c:layout>
        <c:manualLayout>
          <c:xMode val="edge"/>
          <c:yMode val="edge"/>
          <c:x val="0.23196821"/>
          <c:y val="0.04766633"/>
        </c:manualLayout>
      </c:layout>
      <c:overlay val="0"/>
      <c:spPr>
        <a:noFill/>
        <a:ln>
          <a:noFill/>
        </a:ln>
      </c:spPr>
    </c:title>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esAt val="1.0"/>
        <c:crossBetween val="between"/>
        <c:crossAx val="0"/>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9/22/2024</a:t>
            </a:fld>
            <a:endParaRPr lang="zh-CN" altLang="en-US" sz="1200">
              <a:latin typeface="Calibri" pitchFamily="0" charset="0"/>
              <a:ea typeface="等线" pitchFamily="0" charset="0"/>
              <a:cs typeface="Calibri" pitchFamily="0" charset="0"/>
            </a:endParaRPr>
          </a:p>
        </p:txBody>
      </p:sp>
      <p:sp>
        <p:nvSpPr>
          <p:cNvPr id="1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216491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541810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4038600" y="857250"/>
            <a:ext cx="4114800" cy="2314575"/>
          </a:xfrm>
          <a:prstGeom prst="rect"/>
          <a:noFill/>
          <a:ln w="12700" cmpd="sng" cap="flat">
            <a:noFill/>
            <a:prstDash val="solid"/>
            <a:miter/>
          </a:ln>
        </p:spPr>
      </p:sp>
      <p:sp>
        <p:nvSpPr>
          <p:cNvPr id="1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178327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86647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25" name="对象"/>
          <p:cNvSpPr>
            <a:spLocks noGrp="1"/>
          </p:cNvSpPr>
          <p:nvPr>
            <p:ph type="sldImg"/>
          </p:nvPr>
        </p:nvSpPr>
        <p:spPr>
          <a:xfrm rot="0">
            <a:off x="4038600" y="857250"/>
            <a:ext cx="4114800" cy="2314575"/>
          </a:xfrm>
          <a:prstGeom prst="rect"/>
          <a:noFill/>
          <a:ln w="12700" cmpd="sng" cap="flat">
            <a:noFill/>
            <a:prstDash val="solid"/>
            <a:miter/>
          </a:ln>
        </p:spPr>
      </p:sp>
      <p:sp>
        <p:nvSpPr>
          <p:cNvPr id="12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542919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598340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9" name="对象"/>
          <p:cNvSpPr>
            <a:spLocks noGrp="1"/>
          </p:cNvSpPr>
          <p:nvPr>
            <p:ph type="sldImg"/>
          </p:nvPr>
        </p:nvSpPr>
        <p:spPr>
          <a:xfrm rot="0">
            <a:off x="4038600" y="857250"/>
            <a:ext cx="4114800" cy="2314575"/>
          </a:xfrm>
          <a:prstGeom prst="rect"/>
          <a:noFill/>
          <a:ln w="12700" cmpd="sng" cap="flat">
            <a:noFill/>
            <a:prstDash val="solid"/>
            <a:miter/>
          </a:ln>
        </p:spPr>
      </p:sp>
      <p:sp>
        <p:nvSpPr>
          <p:cNvPr id="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989259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4038600" y="857250"/>
            <a:ext cx="4114800" cy="2314575"/>
          </a:xfrm>
          <a:prstGeom prst="rect"/>
          <a:noFill/>
          <a:ln w="12700" cmpd="sng" cap="flat">
            <a:noFill/>
            <a:prstDash val="solid"/>
            <a:miter/>
          </a:ln>
        </p:spPr>
      </p:sp>
      <p:sp>
        <p:nvSpPr>
          <p:cNvPr id="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15450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4038600" y="857250"/>
            <a:ext cx="4114800" cy="2314575"/>
          </a:xfrm>
          <a:prstGeom prst="rect"/>
          <a:noFill/>
          <a:ln w="12700" cmpd="sng" cap="flat">
            <a:noFill/>
            <a:prstDash val="solid"/>
            <a:miter/>
          </a:ln>
        </p:spPr>
      </p:sp>
      <p:sp>
        <p:nvSpPr>
          <p:cNvPr id="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233570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4038600" y="857250"/>
            <a:ext cx="4114800" cy="2314575"/>
          </a:xfrm>
          <a:prstGeom prst="rect"/>
          <a:noFill/>
          <a:ln w="12700" cmpd="sng" cap="flat">
            <a:noFill/>
            <a:prstDash val="solid"/>
            <a:miter/>
          </a:ln>
        </p:spPr>
      </p:sp>
      <p:sp>
        <p:nvSpPr>
          <p:cNvPr id="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286830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81" name="对象"/>
          <p:cNvSpPr>
            <a:spLocks noGrp="1"/>
          </p:cNvSpPr>
          <p:nvPr>
            <p:ph type="sldImg"/>
          </p:nvPr>
        </p:nvSpPr>
        <p:spPr>
          <a:xfrm rot="0">
            <a:off x="4038600" y="857250"/>
            <a:ext cx="4114800" cy="2314575"/>
          </a:xfrm>
          <a:prstGeom prst="rect"/>
          <a:noFill/>
          <a:ln w="12700" cmpd="sng" cap="flat">
            <a:noFill/>
            <a:prstDash val="solid"/>
            <a:miter/>
          </a:ln>
        </p:spPr>
      </p:sp>
      <p:sp>
        <p:nvSpPr>
          <p:cNvPr id="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498167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91" name="对象"/>
          <p:cNvSpPr>
            <a:spLocks noGrp="1"/>
          </p:cNvSpPr>
          <p:nvPr>
            <p:ph type="sldImg"/>
          </p:nvPr>
        </p:nvSpPr>
        <p:spPr>
          <a:xfrm rot="0">
            <a:off x="4038600" y="857250"/>
            <a:ext cx="4114800" cy="2314575"/>
          </a:xfrm>
          <a:prstGeom prst="rect"/>
          <a:noFill/>
          <a:ln w="12700" cmpd="sng" cap="flat">
            <a:noFill/>
            <a:prstDash val="solid"/>
            <a:miter/>
          </a:ln>
        </p:spPr>
      </p:sp>
      <p:sp>
        <p:nvSpPr>
          <p:cNvPr id="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327712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96" name="对象"/>
          <p:cNvSpPr>
            <a:spLocks noGrp="1"/>
          </p:cNvSpPr>
          <p:nvPr>
            <p:ph type="sldImg"/>
          </p:nvPr>
        </p:nvSpPr>
        <p:spPr>
          <a:xfrm rot="0">
            <a:off x="4038600" y="857250"/>
            <a:ext cx="4114800" cy="2314575"/>
          </a:xfrm>
          <a:prstGeom prst="rect"/>
          <a:noFill/>
          <a:ln w="12700" cmpd="sng" cap="flat">
            <a:noFill/>
            <a:prstDash val="solid"/>
            <a:miter/>
          </a:ln>
        </p:spPr>
      </p:sp>
      <p:sp>
        <p:nvSpPr>
          <p:cNvPr id="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4165456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193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pic>
        <p:nvPicPr>
          <p:cNvPr id="14" name="图片" descr="C2-HD-TOP.png"/>
          <p:cNvPicPr>
            <a:picLocks noChangeAspect="1"/>
          </p:cNvPicPr>
          <p:nvPr/>
        </p:nvPicPr>
        <p:blipFill>
          <a:blip r:embed="rId2" cstate="print"/>
          <a:stretch>
            <a:fillRect/>
          </a:stretch>
        </p:blipFill>
        <p:spPr>
          <a:xfrm rot="0">
            <a:off x="0" y="0"/>
            <a:ext cx="12192000" cy="1441448"/>
          </a:xfrm>
          <a:prstGeom prst="rect"/>
          <a:noFill/>
          <a:ln w="12700" cmpd="sng" cap="flat">
            <a:noFill/>
            <a:prstDash val="solid"/>
            <a:miter/>
          </a:ln>
        </p:spPr>
      </p:pic>
      <p:pic>
        <p:nvPicPr>
          <p:cNvPr id="15" name="图片" descr="C2-HD-BTM.png"/>
          <p:cNvPicPr>
            <a:picLocks noChangeAspect="1"/>
          </p:cNvPicPr>
          <p:nvPr/>
        </p:nvPicPr>
        <p:blipFill>
          <a:blip r:embed="rId3" cstate="print"/>
          <a:stretch>
            <a:fillRect/>
          </a:stretch>
        </p:blipFill>
        <p:spPr>
          <a:xfrm rot="0">
            <a:off x="0" y="4375150"/>
            <a:ext cx="12192000" cy="2482850"/>
          </a:xfrm>
          <a:prstGeom prst="rect"/>
          <a:noFill/>
          <a:ln w="12700" cmpd="sng" cap="flat">
            <a:noFill/>
            <a:prstDash val="solid"/>
            <a:miter/>
          </a:ln>
        </p:spPr>
      </p:pic>
      <p:sp>
        <p:nvSpPr>
          <p:cNvPr id="16" name="文本框"/>
          <p:cNvSpPr>
            <a:spLocks noGrp="1"/>
          </p:cNvSpPr>
          <p:nvPr>
            <p:ph type="ctrTitle"/>
          </p:nvPr>
        </p:nvSpPr>
        <p:spPr>
          <a:xfrm rot="0">
            <a:off x="1371600" y="1803404"/>
            <a:ext cx="9448800" cy="182509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pitchFamily="0" charset="0"/>
                <a:ea typeface="宋体" pitchFamily="0" charset="0"/>
                <a:cs typeface="Lucida Sans" pitchFamily="0" charset="0"/>
              </a:rPr>
              <a:t>Click to edit Master title style</a:t>
            </a:r>
            <a:endParaRPr lang="zh-CN" altLang="en-US" sz="6000" b="0"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7" name="文本框"/>
          <p:cNvSpPr>
            <a:spLocks noGrp="1"/>
          </p:cNvSpPr>
          <p:nvPr>
            <p:ph type="subTitle" idx="1"/>
          </p:nvPr>
        </p:nvSpPr>
        <p:spPr>
          <a:xfrm rot="0">
            <a:off x="1371600" y="3632201"/>
            <a:ext cx="9448800" cy="685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Click to edit Master subtitle style</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sp>
        <p:nvSpPr>
          <p:cNvPr id="18" name="文本框"/>
          <p:cNvSpPr>
            <a:spLocks noGrp="1"/>
          </p:cNvSpPr>
          <p:nvPr>
            <p:ph type="dt" idx="10"/>
          </p:nvPr>
        </p:nvSpPr>
        <p:spPr>
          <a:xfrm rot="0">
            <a:off x="7909561" y="4314328"/>
            <a:ext cx="2910840" cy="374642"/>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9" name="文本框"/>
          <p:cNvSpPr>
            <a:spLocks noGrp="1"/>
          </p:cNvSpPr>
          <p:nvPr>
            <p:ph type="ftr"/>
          </p:nvPr>
        </p:nvSpPr>
        <p:spPr>
          <a:xfrm rot="0">
            <a:off x="1371600" y="4323845"/>
            <a:ext cx="6400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20" name="文本框"/>
          <p:cNvSpPr>
            <a:spLocks noGrp="1"/>
          </p:cNvSpPr>
          <p:nvPr>
            <p:ph type="sldNum"/>
          </p:nvPr>
        </p:nvSpPr>
        <p:spPr>
          <a:xfrm rot="0">
            <a:off x="8077200" y="1430866"/>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0729542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850672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334407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3"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4"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35"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36"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1539281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4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7" name="文本框"/>
          <p:cNvSpPr>
            <a:spLocks xmlns:a="http://schemas.openxmlformats.org/drawingml/2006/main" noGrp="1"/>
          </p:cNvSpPr>
          <p:nvPr>
            <p:ph type="title"/>
          </p:nvPr>
        </p:nvSpPr>
        <p:spPr>
          <a:xfrm xmlns:a="http://schemas.openxmlformats.org/drawingml/2006/main" rot="0">
            <a:off x="2895600" y="764372"/>
            <a:ext cx="8610600" cy="12930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8"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49"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50"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99226012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21939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011308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549747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998455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462524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270601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18826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054659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 cstate="print"/>
          <a:stretch>
            <a:fillRect/>
          </a:stretch>
        </p:blipFill>
        <p:spPr>
          <a:xfrm rot="0">
            <a:off x="0" y="0"/>
            <a:ext cx="12192000" cy="1441448"/>
          </a:xfrm>
          <a:prstGeom prst="rect"/>
          <a:noFill/>
          <a:ln w="12700" cmpd="sng" cap="flat">
            <a:noFill/>
            <a:prstDash val="solid"/>
            <a:miter/>
          </a:ln>
        </p:spPr>
      </p:pic>
      <p:sp>
        <p:nvSpPr>
          <p:cNvPr id="3" name="文本框"/>
          <p:cNvSpPr>
            <a:spLocks noGrp="1"/>
          </p:cNvSpPr>
          <p:nvPr>
            <p:ph type="title"/>
          </p:nvPr>
        </p:nvSpPr>
        <p:spPr>
          <a:xfrm rot="0">
            <a:off x="2895600" y="764372"/>
            <a:ext cx="8610600" cy="129302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85800" y="2194560"/>
            <a:ext cx="10820400" cy="402412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595360" y="6356349"/>
            <a:ext cx="291084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rgbClr val="898989"/>
                </a:solidFill>
                <a:latin typeface="Century Gothic" pitchFamily="0" charset="0"/>
                <a:ea typeface="宋体" pitchFamily="0" charset="0"/>
                <a:cs typeface="Century Gothic" pitchFamily="0" charset="0"/>
              </a:rPr>
              <a:t>9/22/2024</a:t>
            </a:fld>
            <a:endParaRPr lang="zh-CN" altLang="en-US" sz="1050">
              <a:solidFill>
                <a:srgbClr val="898989"/>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685800" y="6355845"/>
            <a:ext cx="77724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8763000" y="381000"/>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1986562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pitchFamily="0" charset="0"/>
          <a:ea typeface="宋体" pitchFamily="0" charset="0"/>
          <a:cs typeface="Century Gothic"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4" cy="1333500"/>
            <a:chOff x="876298" y="990599"/>
            <a:chExt cx="1743074" cy="1333500"/>
          </a:xfrm>
        </p:grpSpPr>
        <p:sp>
          <p:nvSpPr>
            <p:cNvPr id="21"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2"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4" name="曲线"/>
          <p:cNvSpPr>
            <a:spLocks/>
          </p:cNvSpPr>
          <p:nvPr/>
        </p:nvSpPr>
        <p:spPr>
          <a:xfrm rot="0">
            <a:off x="9418758" y="3200400"/>
            <a:ext cx="1666873" cy="1438275"/>
          </a:xfrm>
          <a:custGeom>
            <a:gdLst>
              <a:gd name="T1" fmla="*/ 0 w 21600"/>
              <a:gd name="T2" fmla="*/ 0 h 21600"/>
              <a:gd name="T3" fmla="*/ 21600 w 21600"/>
              <a:gd name="T4" fmla="*/ 21600 h 21600"/>
            </a:gdLst>
            <a:rect l="T1" t="T2" r="T3" b="T4"/>
            <a:pathLst>
              <a:path w="21600" h="21600">
                <a:moveTo>
                  <a:pt x="16938" y="0"/>
                </a:moveTo>
                <a:lnTo>
                  <a:pt x="4657" y="0"/>
                </a:lnTo>
                <a:lnTo>
                  <a:pt x="0" y="10799"/>
                </a:lnTo>
                <a:lnTo>
                  <a:pt x="4657" y="21600"/>
                </a:lnTo>
                <a:lnTo>
                  <a:pt x="16938" y="21600"/>
                </a:lnTo>
                <a:lnTo>
                  <a:pt x="21600" y="10799"/>
                </a:lnTo>
                <a:lnTo>
                  <a:pt x="16938" y="0"/>
                </a:lnTo>
                <a:close/>
              </a:path>
            </a:pathLst>
          </a:custGeom>
          <a:solidFill>
            <a:srgbClr val="42D0A1"/>
          </a:solidFill>
          <a:ln cmpd="sng" cap="flat">
            <a:noFill/>
            <a:prstDash val="solid"/>
            <a:miter/>
          </a:ln>
        </p:spPr>
      </p:sp>
      <p:sp>
        <p:nvSpPr>
          <p:cNvPr id="25" name="曲线"/>
          <p:cNvSpPr>
            <a:spLocks/>
          </p:cNvSpPr>
          <p:nvPr/>
        </p:nvSpPr>
        <p:spPr>
          <a:xfrm rot="0">
            <a:off x="3800474" y="582440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26" name="文本框"/>
          <p:cNvSpPr>
            <a:spLocks noGrp="1"/>
          </p:cNvSpPr>
          <p:nvPr>
            <p:ph type="ctrTitle"/>
          </p:nvPr>
        </p:nvSpPr>
        <p:spPr>
          <a:xfrm rot="0">
            <a:off x="-828675" y="-618349"/>
            <a:ext cx="9982200" cy="1645284"/>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pitchFamily="0" charset="0"/>
                <a:cs typeface="Lucida Sans" pitchFamily="0" charset="0"/>
              </a:rPr>
            </a:br>
            <a:endParaRPr lang="zh-CN" altLang="en-US" sz="6000" b="0" i="0" u="none" strike="noStrike" kern="1200" cap="all" spc="15" baseline="0">
              <a:solidFill>
                <a:schemeClr val="tx1"/>
              </a:solidFill>
              <a:latin typeface="Century Gothic" pitchFamily="0" charset="0"/>
              <a:ea typeface="宋体" pitchFamily="0" charset="0"/>
              <a:cs typeface="Lucida Sans" pitchFamily="0" charset="0"/>
            </a:endParaRPr>
          </a:p>
        </p:txBody>
      </p:sp>
      <p:sp>
        <p:nvSpPr>
          <p:cNvPr id="27" name="文本框"/>
          <p:cNvSpPr>
            <a:spLocks noGrp="1"/>
          </p:cNvSpPr>
          <p:nvPr>
            <p:ph type="sldNum"/>
          </p:nvPr>
        </p:nvSpPr>
        <p:spPr>
          <a:xfrm rot="0">
            <a:off x="8077200" y="1528973"/>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1</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2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29" name="矩形"/>
          <p:cNvSpPr>
            <a:spLocks/>
          </p:cNvSpPr>
          <p:nvPr/>
        </p:nvSpPr>
        <p:spPr>
          <a:xfrm rot="0">
            <a:off x="2971799" y="3260635"/>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PRESENTED BY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STUDENT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 :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kash Raj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REGISTER NO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2</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8</a:t>
            </a:r>
            <a:endParaRPr lang="en-US" altLang="zh-CN" sz="18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USER ID: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unm1441</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2</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8</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DEPARTMENT: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B</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(information system management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COLLEGE: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H</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K</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UMARASWAMY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EGE </a:t>
            </a:r>
            <a:endParaRPr lang="zh-CN" altLang="en-US" sz="2400" b="1"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30" name="矩形"/>
          <p:cNvSpPr>
            <a:spLocks/>
          </p:cNvSpPr>
          <p:nvPr/>
        </p:nvSpPr>
        <p:spPr>
          <a:xfrm rot="0">
            <a:off x="2527419" y="1308846"/>
            <a:ext cx="772477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27843906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曲线"/>
          <p:cNvSpPr>
            <a:spLocks/>
          </p:cNvSpPr>
          <p:nvPr/>
        </p:nvSpPr>
        <p:spPr>
          <a:xfrm rot="0">
            <a:off x="11505818" y="5257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3505199" y="108931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曲线"/>
          <p:cNvSpPr>
            <a:spLocks/>
          </p:cNvSpPr>
          <p:nvPr/>
        </p:nvSpPr>
        <p:spPr>
          <a:xfrm rot="0">
            <a:off x="11169386" y="6281593"/>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1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title"/>
          </p:nvPr>
        </p:nvSpPr>
        <p:spPr>
          <a:xfrm rot="0">
            <a:off x="2286000" y="34119"/>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MODELLING</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15" name="矩形"/>
          <p:cNvSpPr>
            <a:spLocks/>
          </p:cNvSpPr>
          <p:nvPr/>
        </p:nvSpPr>
        <p:spPr>
          <a:xfrm rot="0">
            <a:off x="1646403" y="2558467"/>
            <a:ext cx="10668000" cy="35839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ACQUISITION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Downloading the dataset from kaggle website.</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It is the company employees dataset .</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COLLECTING THE FEATURES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the original employees dataset has 29 features.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we are focusing on the 9 selected features for analysis</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CLEANING:</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1. Using conditional formatting to highlight cells with missing values.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16" name="矩形"/>
          <p:cNvSpPr>
            <a:spLocks/>
          </p:cNvSpPr>
          <p:nvPr/>
        </p:nvSpPr>
        <p:spPr>
          <a:xfrm rot="0">
            <a:off x="304800" y="1522580"/>
            <a:ext cx="8839200" cy="1077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pitchFamily="0" charset="0"/>
                <a:ea typeface="宋体" pitchFamily="0" charset="0"/>
                <a:cs typeface="Century Gothic" pitchFamily="0" charset="0"/>
              </a:rPr>
              <a:t>STEPS FOR EMPLOYESS PERFORMANCE ANALYSIS:</a:t>
            </a:r>
            <a:endParaRPr lang="zh-CN" altLang="en-US" sz="32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08589792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9" name="文本框"/>
          <p:cNvSpPr>
            <a:spLocks noGrp="1"/>
          </p:cNvSpPr>
          <p:nvPr>
            <p:ph type="title"/>
          </p:nvPr>
        </p:nvSpPr>
        <p:spPr>
          <a:xfrm rot="0">
            <a:off x="1981200" y="1524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pitchFamily="0"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120" name="矩形"/>
          <p:cNvSpPr>
            <a:spLocks/>
          </p:cNvSpPr>
          <p:nvPr/>
        </p:nvSpPr>
        <p:spPr>
          <a:xfrm rot="0">
            <a:off x="914400" y="2362200"/>
            <a:ext cx="10744201" cy="36474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CALCULATE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PERFORMANCE LEVEL: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IFS formula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to calculating employees performance level.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SUMMARIZING:</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pivot table to summarize employee performance data</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enabling easy comparison and aggregation of results.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VISUALIZATION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use recommended graphs and chats to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employee performance.</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5556235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23" name="图表"/>
          <p:cNvGraphicFramePr/>
          <p:nvPr/>
        </p:nvGraphicFramePr>
        <p:xfrm>
          <a:off x="838200" y="1447800"/>
          <a:ext cx="10210800" cy="4795836"/>
        </p:xfrm>
        <a:graphic>
          <a:graphicData uri="http://schemas.openxmlformats.org/drawingml/2006/chart">
            <c:chart xmlns:c="http://schemas.openxmlformats.org/drawingml/2006/chart" r:id="rId1"/>
          </a:graphicData>
        </a:graphic>
      </p:graphicFrame>
      <p:sp>
        <p:nvSpPr>
          <p:cNvPr id="124" name="矩形"/>
          <p:cNvSpPr>
            <a:spLocks/>
          </p:cNvSpPr>
          <p:nvPr/>
        </p:nvSpPr>
        <p:spPr>
          <a:xfrm rot="0">
            <a:off x="7620000" y="304800"/>
            <a:ext cx="4495800" cy="769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pitchFamily="0" charset="0"/>
                <a:ea typeface="宋体" pitchFamily="0" charset="0"/>
                <a:cs typeface="Century Gothic" pitchFamily="0" charset="0"/>
              </a:rPr>
              <a:t>RESULTS</a:t>
            </a:r>
            <a:endParaRPr lang="zh-CN" altLang="en-US" sz="4400" b="1"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1238193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0" name="矩形"/>
          <p:cNvSpPr>
            <a:spLocks/>
          </p:cNvSpPr>
          <p:nvPr/>
        </p:nvSpPr>
        <p:spPr>
          <a:xfrm rot="0">
            <a:off x="7274434" y="668932"/>
            <a:ext cx="4217166" cy="75212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CONCLUSION</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曲线"/>
          <p:cNvSpPr>
            <a:spLocks/>
          </p:cNvSpPr>
          <p:nvPr/>
        </p:nvSpPr>
        <p:spPr>
          <a:xfrm rot="0">
            <a:off x="11007106" y="194394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矩形"/>
          <p:cNvSpPr>
            <a:spLocks/>
          </p:cNvSpPr>
          <p:nvPr/>
        </p:nvSpPr>
        <p:spPr>
          <a:xfrm rot="0">
            <a:off x="1524000" y="2172547"/>
            <a:ext cx="8534401"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94868335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横卷形"/>
          <p:cNvSpPr>
            <a:spLocks/>
          </p:cNvSpPr>
          <p:nvPr/>
        </p:nvSpPr>
        <p:spPr>
          <a:xfrm rot="0">
            <a:off x="2590799" y="2819400"/>
            <a:ext cx="8153400" cy="3124200"/>
          </a:xfrm>
          <a:prstGeom prst="horizontalScroll">
            <a:avLst>
              <a:gd name="adj" fmla="val 12500"/>
            </a:avLst>
          </a:prstGeom>
          <a:solidFill>
            <a:schemeClr val="accent1"/>
          </a:solidFill>
          <a:ln w="12700" cmpd="sng" cap="flat">
            <a:solidFill>
              <a:srgbClr val="A81637"/>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EMPLOYEE PERFORMANCE ANALYSIS</a:t>
            </a:r>
            <a:endParaRPr lang="en-US" altLang="zh-CN" sz="3200" b="1" i="1" u="none" strike="noStrike" kern="1200" cap="none" spc="0" baseline="0">
              <a:solidFill>
                <a:srgbClr val="FFFFFF"/>
              </a:solidFill>
              <a:latin typeface="Century Gothic" pitchFamily="0" charset="0"/>
              <a:ea typeface="宋体" pitchFamily="0" charset="0"/>
              <a:cs typeface="Century Gothic" pitchFamily="0" charset="0"/>
            </a:endParaRP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USING EXCEL</a:t>
            </a:r>
            <a:endParaRPr lang="zh-CN" altLang="en-US" sz="3200" b="1" i="1"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38" name="矩形"/>
          <p:cNvSpPr>
            <a:spLocks/>
          </p:cNvSpPr>
          <p:nvPr/>
        </p:nvSpPr>
        <p:spPr>
          <a:xfrm rot="0">
            <a:off x="838200" y="1752599"/>
            <a:ext cx="55626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pitchFamily="0" charset="0"/>
                <a:ea typeface="宋体" pitchFamily="0" charset="0"/>
                <a:cs typeface="Century Gothic" pitchFamily="0" charset="0"/>
              </a:rPr>
              <a:t>PROJECT TITLE</a:t>
            </a:r>
            <a:endParaRPr lang="zh-CN" altLang="en-US" sz="44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4153640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竖卷形"/>
          <p:cNvSpPr>
            <a:spLocks/>
          </p:cNvSpPr>
          <p:nvPr/>
        </p:nvSpPr>
        <p:spPr>
          <a:xfrm rot="10800000">
            <a:off x="3429000" y="1676400"/>
            <a:ext cx="6019799" cy="5029200"/>
          </a:xfrm>
          <a:prstGeom prst="verticalScroll">
            <a:avLst>
              <a:gd name="adj" fmla="val 12500"/>
            </a:avLst>
          </a:prstGeom>
          <a:solidFill>
            <a:schemeClr val="accent1"/>
          </a:solidFill>
          <a:ln w="12700" cmpd="sng" cap="flat">
            <a:solidFill>
              <a:srgbClr val="A81637"/>
            </a:solidFill>
            <a:prstDash val="solid"/>
            <a:round/>
          </a:ln>
        </p:spPr>
      </p:sp>
      <p:sp>
        <p:nvSpPr>
          <p:cNvPr id="42" name="矩形"/>
          <p:cNvSpPr>
            <a:spLocks/>
          </p:cNvSpPr>
          <p:nvPr/>
        </p:nvSpPr>
        <p:spPr>
          <a:xfrm rot="0">
            <a:off x="4572000" y="2362200"/>
            <a:ext cx="44196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Problem statement</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Project Overview</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End Users</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Our Solution and Proposition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Dataset Description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Modelling Approach</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Result and Discussion </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Conclusion </a:t>
            </a:r>
            <a:endParaRPr lang="zh-CN" altLang="en-US" sz="2400" b="1" i="0" u="none" strike="noStrike" kern="1200" cap="none" spc="0" baseline="0">
              <a:solidFill>
                <a:schemeClr val="bg1"/>
              </a:solidFill>
              <a:latin typeface="Century Gothic" pitchFamily="0" charset="0"/>
              <a:ea typeface="宋体" pitchFamily="0" charset="0"/>
              <a:cs typeface="Century Gothic" pitchFamily="0" charset="0"/>
            </a:endParaRPr>
          </a:p>
        </p:txBody>
      </p:sp>
      <p:sp>
        <p:nvSpPr>
          <p:cNvPr id="43" name="矩形"/>
          <p:cNvSpPr>
            <a:spLocks/>
          </p:cNvSpPr>
          <p:nvPr/>
        </p:nvSpPr>
        <p:spPr>
          <a:xfrm rot="0">
            <a:off x="2590799" y="859470"/>
            <a:ext cx="3505199"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pitchFamily="0" charset="0"/>
                <a:ea typeface="宋体" pitchFamily="0" charset="0"/>
                <a:cs typeface="Century Gothic" pitchFamily="0" charset="0"/>
              </a:rPr>
              <a:t>AGENDA</a:t>
            </a:r>
            <a:endParaRPr lang="zh-CN" altLang="en-US" sz="40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67664043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 name="组合"/>
          <p:cNvGrpSpPr>
            <a:grpSpLocks/>
          </p:cNvGrpSpPr>
          <p:nvPr/>
        </p:nvGrpSpPr>
        <p:grpSpPr>
          <a:xfrm>
            <a:off x="9220200" y="3309937"/>
            <a:ext cx="2762249" cy="3257550"/>
            <a:chOff x="9220200" y="3309937"/>
            <a:chExt cx="2762249" cy="3257550"/>
          </a:xfrm>
        </p:grpSpPr>
        <p:sp>
          <p:nvSpPr>
            <p:cNvPr id="51" name="曲线"/>
            <p:cNvSpPr>
              <a:spLocks/>
            </p:cNvSpPr>
            <p:nvPr/>
          </p:nvSpPr>
          <p:spPr>
            <a:xfrm rot="0">
              <a:off x="10439400" y="5639296"/>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2" name="曲线"/>
            <p:cNvSpPr>
              <a:spLocks/>
            </p:cNvSpPr>
            <p:nvPr/>
          </p:nvSpPr>
          <p:spPr>
            <a:xfrm rot="0">
              <a:off x="11226065" y="60723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53" name="图片"/>
            <p:cNvPicPr>
              <a:picLocks/>
            </p:cNvPicPr>
            <p:nvPr/>
          </p:nvPicPr>
          <p:blipFill>
            <a:blip r:embed="rId1" cstate="print"/>
            <a:stretch>
              <a:fillRect/>
            </a:stretch>
          </p:blipFill>
          <p:spPr>
            <a:xfrm rot="0">
              <a:off x="9220200" y="3309937"/>
              <a:ext cx="2762249" cy="3257550"/>
            </a:xfrm>
            <a:prstGeom prst="rect"/>
            <a:noFill/>
            <a:ln w="12700" cmpd="sng" cap="flat">
              <a:noFill/>
              <a:prstDash val="solid"/>
              <a:miter/>
            </a:ln>
          </p:spPr>
        </p:pic>
      </p:grpSp>
      <p:sp>
        <p:nvSpPr>
          <p:cNvPr id="55" name="曲线"/>
          <p:cNvSpPr>
            <a:spLocks/>
          </p:cNvSpPr>
          <p:nvPr/>
        </p:nvSpPr>
        <p:spPr>
          <a:xfrm rot="0">
            <a:off x="11207441" y="1866106"/>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6" name="文本框"/>
          <p:cNvSpPr>
            <a:spLocks noGrp="1"/>
          </p:cNvSpPr>
          <p:nvPr>
            <p:ph type="title"/>
          </p:nvPr>
        </p:nvSpPr>
        <p:spPr>
          <a:xfrm rot="0">
            <a:off x="228600" y="1608673"/>
            <a:ext cx="563689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P</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R</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B</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LEM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S</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EMENT </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57"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4</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5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59" name="矩形"/>
          <p:cNvSpPr>
            <a:spLocks/>
          </p:cNvSpPr>
          <p:nvPr/>
        </p:nvSpPr>
        <p:spPr>
          <a:xfrm rot="0">
            <a:off x="1905000" y="2819400"/>
            <a:ext cx="70103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74812392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8937009" y="3048000"/>
            <a:ext cx="3533775" cy="3810000"/>
            <a:chOff x="8937009" y="3048000"/>
            <a:chExt cx="3533775" cy="3810000"/>
          </a:xfrm>
        </p:grpSpPr>
        <p:sp>
          <p:nvSpPr>
            <p:cNvPr id="62" name="曲线"/>
            <p:cNvSpPr>
              <a:spLocks/>
            </p:cNvSpPr>
            <p:nvPr/>
          </p:nvSpPr>
          <p:spPr>
            <a:xfrm rot="0">
              <a:off x="9632334" y="5762625"/>
              <a:ext cx="457199"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3" name="曲线"/>
            <p:cNvSpPr>
              <a:spLocks/>
            </p:cNvSpPr>
            <p:nvPr/>
          </p:nvSpPr>
          <p:spPr>
            <a:xfrm rot="0">
              <a:off x="9632334" y="62960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64" name="图片"/>
            <p:cNvPicPr>
              <a:picLocks/>
            </p:cNvPicPr>
            <p:nvPr/>
          </p:nvPicPr>
          <p:blipFill>
            <a:blip r:embed="rId1" cstate="print"/>
            <a:stretch>
              <a:fillRect/>
            </a:stretch>
          </p:blipFill>
          <p:spPr>
            <a:xfrm rot="0">
              <a:off x="8937009" y="3048000"/>
              <a:ext cx="3533775" cy="3810000"/>
            </a:xfrm>
            <a:prstGeom prst="rect"/>
            <a:noFill/>
            <a:ln w="12700" cmpd="sng" cap="flat">
              <a:noFill/>
              <a:prstDash val="solid"/>
              <a:miter/>
            </a:ln>
          </p:spPr>
        </p:pic>
      </p:grpSp>
      <p:sp>
        <p:nvSpPr>
          <p:cNvPr id="66" name="曲线"/>
          <p:cNvSpPr>
            <a:spLocks/>
          </p:cNvSpPr>
          <p:nvPr/>
        </p:nvSpPr>
        <p:spPr>
          <a:xfrm rot="0">
            <a:off x="361950" y="611089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文本框"/>
          <p:cNvSpPr>
            <a:spLocks noGrp="1"/>
          </p:cNvSpPr>
          <p:nvPr>
            <p:ph type="title"/>
          </p:nvPr>
        </p:nvSpPr>
        <p:spPr>
          <a:xfrm rot="0">
            <a:off x="381284" y="1594397"/>
            <a:ext cx="5263514"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PROJE</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CT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OVERVIEW</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6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5</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6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70" name="矩形"/>
          <p:cNvSpPr>
            <a:spLocks/>
          </p:cNvSpPr>
          <p:nvPr/>
        </p:nvSpPr>
        <p:spPr>
          <a:xfrm rot="0">
            <a:off x="6629400" y="450542"/>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71" name="矩形"/>
          <p:cNvSpPr>
            <a:spLocks/>
          </p:cNvSpPr>
          <p:nvPr/>
        </p:nvSpPr>
        <p:spPr>
          <a:xfrm rot="0">
            <a:off x="1512272" y="2571469"/>
            <a:ext cx="77724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4630139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曲线"/>
          <p:cNvSpPr>
            <a:spLocks/>
          </p:cNvSpPr>
          <p:nvPr/>
        </p:nvSpPr>
        <p:spPr>
          <a:xfrm rot="0">
            <a:off x="11506200" y="54387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420948" y="5589970"/>
            <a:ext cx="314323"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11415712" y="63245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752474" y="1828800"/>
            <a:ext cx="7315200"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W</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O</a:t>
            </a:r>
            <a:r>
              <a:rPr lang="en-US" altLang="zh-CN" sz="4000" b="1" i="0" u="none" strike="noStrike" kern="1200" cap="all" spc="-2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AR</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T</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0" baseline="0">
                <a:solidFill>
                  <a:schemeClr val="tx1"/>
                </a:solidFill>
                <a:latin typeface="Century Gothic" pitchFamily="0" charset="0"/>
                <a:ea typeface="宋体" pitchFamily="0" charset="0"/>
                <a:cs typeface="Lucida Sans" pitchFamily="0" charset="0"/>
              </a:rPr>
              <a:t>N</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D</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0" baseline="0">
                <a:solidFill>
                  <a:schemeClr val="tx1"/>
                </a:solidFill>
                <a:latin typeface="Century Gothic" pitchFamily="0" charset="0"/>
                <a:ea typeface="宋体" pitchFamily="0" charset="0"/>
                <a:cs typeface="Lucida Sans" pitchFamily="0" charset="0"/>
              </a:rPr>
              <a:t>U</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R</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a:t>
            </a:r>
            <a:endParaRPr lang="zh-CN" altLang="en-US" sz="4000" b="1"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7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6</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80" name="矩形"/>
          <p:cNvSpPr>
            <a:spLocks/>
          </p:cNvSpPr>
          <p:nvPr/>
        </p:nvSpPr>
        <p:spPr>
          <a:xfrm rot="0">
            <a:off x="2743200" y="2977784"/>
            <a:ext cx="72294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Human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Resource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CEO</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Managing Director</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Employees</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Training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and Development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review committees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63857539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83" name="图片"/>
          <p:cNvPicPr>
            <a:picLocks/>
          </p:cNvPicPr>
          <p:nvPr/>
        </p:nvPicPr>
        <p:blipFill>
          <a:blip r:embed="rId1" cstate="print"/>
          <a:stretch>
            <a:fillRect/>
          </a:stretch>
        </p:blipFill>
        <p:spPr>
          <a:xfrm rot="0">
            <a:off x="228600" y="2474438"/>
            <a:ext cx="2590799" cy="3442644"/>
          </a:xfrm>
          <a:prstGeom prst="rect"/>
          <a:noFill/>
          <a:ln w="12700" cmpd="sng" cap="flat">
            <a:noFill/>
            <a:prstDash val="solid"/>
            <a:miter/>
          </a:ln>
        </p:spPr>
      </p:pic>
      <p:sp>
        <p:nvSpPr>
          <p:cNvPr id="84" name="曲线"/>
          <p:cNvSpPr>
            <a:spLocks/>
          </p:cNvSpPr>
          <p:nvPr/>
        </p:nvSpPr>
        <p:spPr>
          <a:xfrm rot="0">
            <a:off x="11506200"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5" name="曲线"/>
          <p:cNvSpPr>
            <a:spLocks/>
          </p:cNvSpPr>
          <p:nvPr/>
        </p:nvSpPr>
        <p:spPr>
          <a:xfrm rot="0">
            <a:off x="361950" y="16002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6" name="曲线"/>
          <p:cNvSpPr>
            <a:spLocks/>
          </p:cNvSpPr>
          <p:nvPr/>
        </p:nvSpPr>
        <p:spPr>
          <a:xfrm rot="0">
            <a:off x="11343705" y="6286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7" name="文本框"/>
          <p:cNvSpPr>
            <a:spLocks noGrp="1"/>
          </p:cNvSpPr>
          <p:nvPr>
            <p:ph type="title"/>
          </p:nvPr>
        </p:nvSpPr>
        <p:spPr>
          <a:xfrm rot="0">
            <a:off x="1066800" y="1537325"/>
            <a:ext cx="9763125" cy="567460"/>
          </a:xfrm>
          <a:prstGeom prst="rect"/>
          <a:noFill/>
          <a:ln w="12700" cmpd="sng" cap="flat">
            <a:noFill/>
            <a:prstDash val="solid"/>
            <a:miter/>
          </a:ln>
        </p:spPr>
        <p:txBody>
          <a:bodyPr vert="horz" wrap="square" lIns="0" tIns="13334" rIns="0" bIns="0" anchor="ctr" anchorCtr="0">
            <a:prstTxWarp prst="textNoShape"/>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34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D</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60"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95" baseline="0">
                <a:solidFill>
                  <a:schemeClr val="tx1"/>
                </a:solidFill>
                <a:latin typeface="Century Gothic" pitchFamily="0" charset="0"/>
                <a:ea typeface="宋体" pitchFamily="0" charset="0"/>
                <a:cs typeface="Lucida Sans" pitchFamily="0" charset="0"/>
              </a:rPr>
              <a:t>V</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E</a:t>
            </a:r>
            <a:r>
              <a:rPr lang="en-US" altLang="zh-CN" sz="3600" b="1" i="1" u="none" strike="noStrike" kern="1200" cap="all" spc="-6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endParaRPr lang="zh-CN" altLang="en-US" sz="36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88" name="文本框"/>
          <p:cNvSpPr>
            <a:spLocks noGrp="1"/>
          </p:cNvSpPr>
          <p:nvPr>
            <p:ph type="sldNum"/>
          </p:nvPr>
        </p:nvSpPr>
        <p:spPr>
          <a:xfrm rot="0">
            <a:off x="8763000" y="490220"/>
            <a:ext cx="2743200" cy="146685"/>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7</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8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90" name="矩形"/>
          <p:cNvSpPr>
            <a:spLocks/>
          </p:cNvSpPr>
          <p:nvPr/>
        </p:nvSpPr>
        <p:spPr>
          <a:xfrm rot="0">
            <a:off x="2847833" y="3041600"/>
            <a:ext cx="7315200" cy="22250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Highlighting missing values using conditional formatting.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Remove missing values using Filtering.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Calculate performance levels using formulas.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Summarize data using Pivot tables.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data using Graph.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66826641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2180869" y="4572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Dataset Description</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94" name="矩形"/>
          <p:cNvSpPr>
            <a:spLocks/>
          </p:cNvSpPr>
          <p:nvPr/>
        </p:nvSpPr>
        <p:spPr>
          <a:xfrm rot="0">
            <a:off x="1752599" y="2209800"/>
            <a:ext cx="9982200" cy="37490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ID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Name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Type (text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Level(text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Gender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Code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Rating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Classification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Business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Unit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Status(text)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pic>
        <p:nvPicPr>
          <p:cNvPr id="95" name="图片"/>
          <p:cNvPicPr>
            <a:picLocks/>
          </p:cNvPicPr>
          <p:nvPr/>
        </p:nvPicPr>
        <p:blipFill>
          <a:blip r:embed="rId1" cstate="print"/>
          <a:stretch>
            <a:fillRect/>
          </a:stretch>
        </p:blipFill>
        <p:spPr>
          <a:xfrm rot="0">
            <a:off x="9525000" y="1600200"/>
            <a:ext cx="2466975" cy="3419475"/>
          </a:xfrm>
          <a:prstGeom prst="rect"/>
          <a:noFill/>
          <a:ln w="12700" cmpd="sng" cap="flat">
            <a:noFill/>
            <a:prstDash val="solid"/>
            <a:miter/>
          </a:ln>
        </p:spPr>
      </p:pic>
    </p:spTree>
    <p:extLst>
      <p:ext uri="{BB962C8B-B14F-4D97-AF65-F5344CB8AC3E}">
        <p14:creationId xmlns:p14="http://schemas.microsoft.com/office/powerpoint/2010/main" val="56714776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11391518" y="509111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0" name="曲线"/>
          <p:cNvSpPr>
            <a:spLocks/>
          </p:cNvSpPr>
          <p:nvPr/>
        </p:nvSpPr>
        <p:spPr>
          <a:xfrm rot="0">
            <a:off x="752474" y="2030853"/>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曲线"/>
          <p:cNvSpPr>
            <a:spLocks/>
          </p:cNvSpPr>
          <p:nvPr/>
        </p:nvSpPr>
        <p:spPr>
          <a:xfrm rot="0">
            <a:off x="11391518" y="6953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03" name="文本框"/>
          <p:cNvSpPr>
            <a:spLocks noGrp="1"/>
          </p:cNvSpPr>
          <p:nvPr>
            <p:ph type="title"/>
          </p:nvPr>
        </p:nvSpPr>
        <p:spPr>
          <a:xfrm rot="0">
            <a:off x="1447800" y="1713526"/>
            <a:ext cx="8000999" cy="6388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THE</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WOW</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8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IN</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OUR</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SOLUTION</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0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6" name="矩形"/>
          <p:cNvSpPr>
            <a:spLocks/>
          </p:cNvSpPr>
          <p:nvPr/>
        </p:nvSpPr>
        <p:spPr>
          <a:xfrm rot="0">
            <a:off x="2971799" y="3048000"/>
            <a:ext cx="7620000" cy="25806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performance level formula  =IFS(Z8&gt;=5,”VERY     HIGH”,Z8&gt;=4,”HIGH”,Z8&gt;=3,”MED”,TRUE,”LOW”)</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Unlock employee potential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Boost productivity</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Drive business growth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6223064"/>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2024-03-28T06:07:22Z</dcterms:created>
  <dcterms:modified xsi:type="dcterms:W3CDTF">2024-09-22T09:54:53Z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2653596a6bc14e679727a25296214cd9</vt:lpwstr>
  </property>
</Properties>
</file>