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lacial Indifference" pitchFamily="2" charset="0"/>
      <p:regular r:id="rId25"/>
    </p:embeddedFont>
    <p:embeddedFont>
      <p:font typeface="Lato Heavy" panose="020F0502020204030203" pitchFamily="34" charset="77"/>
      <p:regular r:id="rId26"/>
      <p:bold r:id="rId27"/>
    </p:embeddedFont>
    <p:embeddedFont>
      <p:font typeface="Montserrat" pitchFamily="2" charset="77"/>
      <p:regular r:id="rId28"/>
    </p:embeddedFont>
    <p:embeddedFont>
      <p:font typeface="Oswald" pitchFamily="2" charset="77"/>
      <p:regular r:id="rId29"/>
    </p:embeddedFont>
    <p:embeddedFont>
      <p:font typeface="Oswald Bold" pitchFamily="2" charset="7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4548" autoAdjust="0"/>
  </p:normalViewPr>
  <p:slideViewPr>
    <p:cSldViewPr>
      <p:cViewPr varScale="1">
        <p:scale>
          <a:sx n="82" d="100"/>
          <a:sy n="82" d="100"/>
        </p:scale>
        <p:origin x="968" y="-1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5400000">
            <a:off x="11467851" y="7168152"/>
            <a:ext cx="4722146" cy="9369848"/>
            <a:chOff x="0" y="0"/>
            <a:chExt cx="3165983" cy="6282055"/>
          </a:xfrm>
        </p:grpSpPr>
        <p:sp>
          <p:nvSpPr>
            <p:cNvPr id="3" name="Freeform 3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177956" y="6428718"/>
            <a:ext cx="10266423" cy="905861"/>
            <a:chOff x="0" y="0"/>
            <a:chExt cx="3326459" cy="2935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26459" cy="293511"/>
            </a:xfrm>
            <a:custGeom>
              <a:avLst/>
              <a:gdLst/>
              <a:ahLst/>
              <a:cxnLst/>
              <a:rect l="l" t="t" r="r" b="b"/>
              <a:pathLst>
                <a:path w="3326459" h="293511">
                  <a:moveTo>
                    <a:pt x="3123259" y="0"/>
                  </a:moveTo>
                  <a:cubicBezTo>
                    <a:pt x="3235484" y="0"/>
                    <a:pt x="3326459" y="65705"/>
                    <a:pt x="3326459" y="146756"/>
                  </a:cubicBezTo>
                  <a:cubicBezTo>
                    <a:pt x="3326459" y="227806"/>
                    <a:pt x="3235484" y="293511"/>
                    <a:pt x="3123259" y="293511"/>
                  </a:cubicBezTo>
                  <a:lnTo>
                    <a:pt x="203200" y="293511"/>
                  </a:lnTo>
                  <a:cubicBezTo>
                    <a:pt x="90976" y="293511"/>
                    <a:pt x="0" y="227806"/>
                    <a:pt x="0" y="146756"/>
                  </a:cubicBezTo>
                  <a:cubicBezTo>
                    <a:pt x="0" y="657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326459" cy="350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5278401"/>
            <a:ext cx="13235916" cy="350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9"/>
              </a:lnSpc>
            </a:pPr>
            <a:r>
              <a:rPr lang="en-US" sz="7955" dirty="0">
                <a:solidFill>
                  <a:srgbClr val="FFFFFF"/>
                </a:solidFill>
                <a:latin typeface="Oswald Bold"/>
              </a:rPr>
              <a:t>BANK MARKETING CASE</a:t>
            </a:r>
          </a:p>
          <a:p>
            <a:pPr algn="ctr">
              <a:lnSpc>
                <a:spcPts val="9069"/>
              </a:lnSpc>
            </a:pPr>
            <a:endParaRPr lang="en-US" sz="7955" dirty="0">
              <a:solidFill>
                <a:srgbClr val="FFFFFF"/>
              </a:solidFill>
              <a:latin typeface="Oswald Bold"/>
            </a:endParaRPr>
          </a:p>
          <a:p>
            <a:pPr algn="ctr">
              <a:lnSpc>
                <a:spcPts val="9069"/>
              </a:lnSpc>
            </a:pPr>
            <a:r>
              <a:rPr lang="en-US" sz="7955">
                <a:solidFill>
                  <a:srgbClr val="FFFFFF"/>
                </a:solidFill>
                <a:latin typeface="Oswald Bold"/>
              </a:rPr>
              <a:t>Group I</a:t>
            </a:r>
            <a:endParaRPr lang="en-US" sz="7955" dirty="0">
              <a:solidFill>
                <a:srgbClr val="FFFFFF"/>
              </a:solidFill>
              <a:latin typeface="Oswald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-428625" y="3501989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0" name="AutoShape 10"/>
          <p:cNvSpPr/>
          <p:nvPr/>
        </p:nvSpPr>
        <p:spPr>
          <a:xfrm>
            <a:off x="12471329" y="7739549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 rot="5400000">
            <a:off x="1345884" y="-6061571"/>
            <a:ext cx="4631686" cy="9190355"/>
            <a:chOff x="0" y="0"/>
            <a:chExt cx="3165983" cy="6282055"/>
          </a:xfrm>
        </p:grpSpPr>
        <p:sp>
          <p:nvSpPr>
            <p:cNvPr id="12" name="Freeform 12"/>
            <p:cNvSpPr/>
            <p:nvPr/>
          </p:nvSpPr>
          <p:spPr>
            <a:xfrm>
              <a:off x="4318" y="4318"/>
              <a:ext cx="3157347" cy="6273419"/>
            </a:xfrm>
            <a:custGeom>
              <a:avLst/>
              <a:gdLst/>
              <a:ahLst/>
              <a:cxnLst/>
              <a:rect l="l" t="t" r="r" b="b"/>
              <a:pathLst>
                <a:path w="3157347" h="6273419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166110" cy="6282055"/>
            </a:xfrm>
            <a:custGeom>
              <a:avLst/>
              <a:gdLst/>
              <a:ahLst/>
              <a:cxnLst/>
              <a:rect l="l" t="t" r="r" b="b"/>
              <a:pathLst>
                <a:path w="3166110" h="6282055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8609931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33329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155404" y="1643441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DATA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55404" y="3220002"/>
            <a:ext cx="12318716" cy="484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Remove outliers</a:t>
            </a:r>
          </a:p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Evaluate IQR</a:t>
            </a:r>
          </a:p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Remove null values and duplicates</a:t>
            </a:r>
          </a:p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Data Cleaning</a:t>
            </a:r>
          </a:p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Normalization</a:t>
            </a:r>
          </a:p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Encoding</a:t>
            </a:r>
          </a:p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MinMax Scaling for Numerical attributes</a:t>
            </a:r>
          </a:p>
          <a:p>
            <a:pPr marL="669280" lvl="1" indent="-334640" algn="l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Oversampling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9502084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014412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155404" y="1144966"/>
            <a:ext cx="12318716" cy="2161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0"/>
              </a:lnSpc>
            </a:pPr>
            <a:r>
              <a:rPr lang="en-US" sz="7400">
                <a:solidFill>
                  <a:srgbClr val="FFFFFF"/>
                </a:solidFill>
                <a:latin typeface="Oswald Bold"/>
              </a:rPr>
              <a:t>CORRELATION BETWEEN NUMERICAL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B2351-9066-2440-A30C-FFF0DE4F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00500"/>
            <a:ext cx="10176613" cy="40385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646540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8538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654663" y="4228865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MODEL TESTING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957" y="3869726"/>
            <a:ext cx="1728747" cy="23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83"/>
              </a:lnSpc>
            </a:pPr>
            <a:r>
              <a:rPr lang="en-US" sz="15985">
                <a:solidFill>
                  <a:srgbClr val="FFFFFF"/>
                </a:solidFill>
                <a:latin typeface="Oswald Bold"/>
              </a:rPr>
              <a:t>3</a:t>
            </a:r>
          </a:p>
        </p:txBody>
      </p:sp>
      <p:sp>
        <p:nvSpPr>
          <p:cNvPr id="6" name="AutoShape 6"/>
          <p:cNvSpPr/>
          <p:nvPr/>
        </p:nvSpPr>
        <p:spPr>
          <a:xfrm>
            <a:off x="1952130" y="5124450"/>
            <a:ext cx="43914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6625964" y="0"/>
            <a:ext cx="14288" cy="7575976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6498688" y="1028756"/>
            <a:ext cx="264078" cy="26407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348584"/>
            <a:ext cx="5199431" cy="2044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0"/>
              </a:lnSpc>
            </a:pPr>
            <a:r>
              <a:rPr lang="en-US" sz="7000">
                <a:solidFill>
                  <a:srgbClr val="FFFFFF"/>
                </a:solidFill>
                <a:latin typeface="Oswald"/>
              </a:rPr>
              <a:t>MODELS IMPLEMENTED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8078" y="96202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DECISION TREE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8078" y="224496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LOGISTIC REGRESSION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8078" y="352790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KNN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88078" y="481084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RAMDOM FOREST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88078" y="609378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XGBOOST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98688" y="2311696"/>
            <a:ext cx="264078" cy="26407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508213" y="3594636"/>
            <a:ext cx="264078" cy="26407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98688" y="4877576"/>
            <a:ext cx="264078" cy="26407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503451" y="6160516"/>
            <a:ext cx="264078" cy="26407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992840" y="7377207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6508213" y="7443938"/>
            <a:ext cx="264078" cy="26407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646540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8538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625417" y="4228865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FINDINGS AND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957" y="3869726"/>
            <a:ext cx="1728747" cy="23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83"/>
              </a:lnSpc>
            </a:pPr>
            <a:r>
              <a:rPr lang="en-US" sz="15985">
                <a:solidFill>
                  <a:srgbClr val="FFFFFF"/>
                </a:solidFill>
                <a:latin typeface="Oswald Bold"/>
              </a:rPr>
              <a:t>4</a:t>
            </a:r>
          </a:p>
        </p:txBody>
      </p:sp>
      <p:sp>
        <p:nvSpPr>
          <p:cNvPr id="6" name="AutoShape 6"/>
          <p:cNvSpPr/>
          <p:nvPr/>
        </p:nvSpPr>
        <p:spPr>
          <a:xfrm>
            <a:off x="1952130" y="5124450"/>
            <a:ext cx="43914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9502084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014412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155404" y="1683129"/>
            <a:ext cx="12318716" cy="1085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0"/>
              </a:lnSpc>
            </a:pPr>
            <a:r>
              <a:rPr lang="en-US" sz="7400">
                <a:solidFill>
                  <a:srgbClr val="FFFFFF"/>
                </a:solidFill>
                <a:latin typeface="Oswald Bold"/>
              </a:rPr>
              <a:t>MODEL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BE3BC-3F63-8F40-A6AA-1F9ABA5B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90" y="4109903"/>
            <a:ext cx="9220200" cy="40506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9502084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014412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155404" y="1683129"/>
            <a:ext cx="12318716" cy="1085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0"/>
              </a:lnSpc>
            </a:pPr>
            <a:r>
              <a:rPr lang="en-US" sz="7400">
                <a:solidFill>
                  <a:srgbClr val="FFFFFF"/>
                </a:solidFill>
                <a:latin typeface="Oswald Bold"/>
              </a:rPr>
              <a:t>MODELS 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DCB8-0A73-C245-A997-631AFDAD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199264"/>
            <a:ext cx="7788275" cy="6073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646540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8538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625417" y="4223785"/>
            <a:ext cx="12318716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spc="344">
                <a:solidFill>
                  <a:srgbClr val="FFFFFF"/>
                </a:solidFill>
                <a:latin typeface="Oswald"/>
              </a:rPr>
              <a:t>RECOMMENDATION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957" y="3854852"/>
            <a:ext cx="1728747" cy="238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16"/>
              </a:lnSpc>
            </a:pPr>
            <a:r>
              <a:rPr lang="en-US" sz="16188" spc="696">
                <a:solidFill>
                  <a:srgbClr val="FFFFFF"/>
                </a:solidFill>
                <a:latin typeface="Oswald"/>
              </a:rPr>
              <a:t>5</a:t>
            </a:r>
          </a:p>
        </p:txBody>
      </p:sp>
      <p:sp>
        <p:nvSpPr>
          <p:cNvPr id="6" name="AutoShape 6"/>
          <p:cNvSpPr/>
          <p:nvPr/>
        </p:nvSpPr>
        <p:spPr>
          <a:xfrm>
            <a:off x="1952130" y="5124450"/>
            <a:ext cx="43914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8609931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33329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155404" y="1643441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RECOMMENDATION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55404" y="4439202"/>
            <a:ext cx="12318716" cy="241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Model recommendations</a:t>
            </a:r>
          </a:p>
          <a:p>
            <a:pPr marL="669280" lvl="1" indent="-334640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Variables and correlations are highly imbalanced</a:t>
            </a:r>
          </a:p>
          <a:p>
            <a:pPr marL="669280" lvl="1" indent="-334640" algn="l">
              <a:lnSpc>
                <a:spcPts val="4835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Oswald Bold"/>
              </a:rPr>
              <a:t>Variables are significant, but as an overall interaction rather than individually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18932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4238" y="3784706"/>
            <a:ext cx="5857780" cy="1074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35"/>
              </a:lnSpc>
            </a:pPr>
            <a:r>
              <a:rPr lang="en-US" sz="7248">
                <a:solidFill>
                  <a:srgbClr val="000000"/>
                </a:solidFill>
                <a:latin typeface="Oswald Bold"/>
              </a:rPr>
              <a:t>CONCLUSION</a:t>
            </a:r>
          </a:p>
        </p:txBody>
      </p:sp>
      <p:sp>
        <p:nvSpPr>
          <p:cNvPr id="6" name="AutoShape 6"/>
          <p:cNvSpPr/>
          <p:nvPr/>
        </p:nvSpPr>
        <p:spPr>
          <a:xfrm rot="-5398408">
            <a:off x="2758522" y="5138735"/>
            <a:ext cx="102870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7547722" y="1653944"/>
            <a:ext cx="722889" cy="72288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117">
                  <a:solidFill>
                    <a:srgbClr val="000000"/>
                  </a:solidFill>
                  <a:latin typeface="Lato Heavy"/>
                </a:rPr>
                <a:t>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555595" y="1566230"/>
            <a:ext cx="9021238" cy="531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6"/>
              </a:lnSpc>
            </a:pPr>
            <a:r>
              <a:rPr lang="en-US" sz="2756" spc="129">
                <a:solidFill>
                  <a:srgbClr val="FFFFFF"/>
                </a:solidFill>
                <a:latin typeface="Lato Heavy"/>
              </a:rPr>
              <a:t>HIGHLY IMBALANCED DATASET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547722" y="3739350"/>
            <a:ext cx="722889" cy="7228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117">
                  <a:solidFill>
                    <a:srgbClr val="000000"/>
                  </a:solidFill>
                  <a:latin typeface="Lato Heavy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555595" y="3399223"/>
            <a:ext cx="9021238" cy="103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6"/>
              </a:lnSpc>
            </a:pPr>
            <a:r>
              <a:rPr lang="en-US" sz="2756" spc="129">
                <a:solidFill>
                  <a:srgbClr val="FFFFFF"/>
                </a:solidFill>
                <a:latin typeface="Lato Heavy"/>
              </a:rPr>
              <a:t>CONVERTED DATA INTO AN ACTIONABLE INSIGHTS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547722" y="5824756"/>
            <a:ext cx="722889" cy="72288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r>
                <a:rPr lang="en-US" sz="2499" spc="117">
                  <a:solidFill>
                    <a:srgbClr val="000000"/>
                  </a:solidFill>
                  <a:latin typeface="Lato Heavy"/>
                </a:rPr>
                <a:t>3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555595" y="5484629"/>
            <a:ext cx="9021238" cy="103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6"/>
              </a:lnSpc>
            </a:pPr>
            <a:r>
              <a:rPr lang="en-US" sz="2756" spc="129">
                <a:solidFill>
                  <a:srgbClr val="FFFFFF"/>
                </a:solidFill>
                <a:latin typeface="Lato Heavy"/>
              </a:rPr>
              <a:t>SUCCESFUL PREDICTIVE MODEL FOR FUTURE OUTCOMES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6625964" y="0"/>
            <a:ext cx="14288" cy="7575976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6498688" y="1028756"/>
            <a:ext cx="264078" cy="26407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783560"/>
            <a:ext cx="5199431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8078" y="96202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03234" y="1540166"/>
            <a:ext cx="5199431" cy="31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Case background and relevance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8078" y="224496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03234" y="2823106"/>
            <a:ext cx="5199431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Exploration, preprocessing and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88078" y="352790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03234" y="4106046"/>
            <a:ext cx="5199431" cy="31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Model building and parameters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88078" y="481084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MODEL IMPROVEMENT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03234" y="5388986"/>
            <a:ext cx="5199431" cy="31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Results and insights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88078" y="6093785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RECOMMENDATIONS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03234" y="6671926"/>
            <a:ext cx="5199431" cy="31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Case recommendations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6498688" y="2311696"/>
            <a:ext cx="264078" cy="26407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508213" y="3594636"/>
            <a:ext cx="264078" cy="26407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498688" y="4877576"/>
            <a:ext cx="264078" cy="264078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503451" y="6160516"/>
            <a:ext cx="264078" cy="264078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6992840" y="7377207"/>
            <a:ext cx="7929515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07997" y="7955348"/>
            <a:ext cx="5199431" cy="31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Questions and discussion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6508213" y="7443938"/>
            <a:ext cx="264078" cy="264078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646540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8538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413184" y="4228865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3184" y="5487651"/>
            <a:ext cx="8322568" cy="604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5"/>
              </a:lnSpc>
            </a:pPr>
            <a:r>
              <a:rPr lang="en-US" sz="3752" spc="75">
                <a:solidFill>
                  <a:srgbClr val="FFFFFF"/>
                </a:solidFill>
                <a:latin typeface="Montserrat"/>
              </a:rPr>
              <a:t>Bank Marketing Scenario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2957" y="3869726"/>
            <a:ext cx="1728747" cy="23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83"/>
              </a:lnSpc>
            </a:pPr>
            <a:r>
              <a:rPr lang="en-US" sz="15985">
                <a:solidFill>
                  <a:srgbClr val="FFFFFF"/>
                </a:solidFill>
                <a:latin typeface="Oswald Bold"/>
              </a:rPr>
              <a:t>1</a:t>
            </a:r>
          </a:p>
        </p:txBody>
      </p:sp>
      <p:sp>
        <p:nvSpPr>
          <p:cNvPr id="7" name="AutoShape 7"/>
          <p:cNvSpPr/>
          <p:nvPr/>
        </p:nvSpPr>
        <p:spPr>
          <a:xfrm>
            <a:off x="1732555" y="5114925"/>
            <a:ext cx="43914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279284"/>
            <a:chOff x="0" y="0"/>
            <a:chExt cx="4816593" cy="8636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63680"/>
            </a:xfrm>
            <a:custGeom>
              <a:avLst/>
              <a:gdLst/>
              <a:ahLst/>
              <a:cxnLst/>
              <a:rect l="l" t="t" r="r" b="b"/>
              <a:pathLst>
                <a:path w="4816592" h="863680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4816593" cy="977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5847078"/>
            <a:ext cx="19355066" cy="0"/>
          </a:xfrm>
          <a:prstGeom prst="line">
            <a:avLst/>
          </a:prstGeom>
          <a:ln w="9525" cap="flat">
            <a:solidFill>
              <a:srgbClr val="13223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236424" y="5605469"/>
            <a:ext cx="437873" cy="4378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01627"/>
            <a:ext cx="2853320" cy="3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z="1975" spc="92">
                <a:solidFill>
                  <a:srgbClr val="000000"/>
                </a:solidFill>
                <a:latin typeface="Lato Heavy"/>
              </a:rPr>
              <a:t>BANK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83647" y="5605469"/>
            <a:ext cx="437873" cy="4378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475923" y="6101627"/>
            <a:ext cx="2853320" cy="3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z="1975" spc="92">
                <a:solidFill>
                  <a:srgbClr val="000000"/>
                </a:solidFill>
                <a:latin typeface="Lato Heavy"/>
              </a:rPr>
              <a:t>TERM DEPOSIT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181927" y="5605469"/>
            <a:ext cx="437873" cy="4378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974203" y="6101627"/>
            <a:ext cx="2853320" cy="3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z="1975" spc="92">
                <a:solidFill>
                  <a:srgbClr val="000000"/>
                </a:solidFill>
                <a:latin typeface="Lato Heavy"/>
              </a:rPr>
              <a:t>CALLS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578093" y="5605469"/>
            <a:ext cx="437873" cy="43787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4370369" y="6101627"/>
            <a:ext cx="2853320" cy="3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z="1975" spc="92">
                <a:solidFill>
                  <a:srgbClr val="000000"/>
                </a:solidFill>
                <a:latin typeface="Lato Heavy"/>
              </a:rPr>
              <a:t>RELEVANCE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2029" y="6600443"/>
            <a:ext cx="3446661" cy="136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99"/>
              </a:lnSpc>
              <a:spcBef>
                <a:spcPct val="0"/>
              </a:spcBef>
            </a:pPr>
            <a:r>
              <a:rPr lang="en-US" sz="1678" spc="33">
                <a:solidFill>
                  <a:srgbClr val="000000"/>
                </a:solidFill>
                <a:latin typeface="Montserrat"/>
              </a:rPr>
              <a:t>A Portuguese bank performed a marketing campaign, with the objective of having customers submit a term deposit.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79253" y="6600443"/>
            <a:ext cx="3446661" cy="1643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99"/>
              </a:lnSpc>
              <a:spcBef>
                <a:spcPct val="0"/>
              </a:spcBef>
            </a:pPr>
            <a:r>
              <a:rPr lang="en-US" sz="1678" spc="33">
                <a:solidFill>
                  <a:srgbClr val="000000"/>
                </a:solidFill>
                <a:latin typeface="Montserrat"/>
              </a:rPr>
              <a:t>It is a financial product offered by banks, where money is deposited for a fixed amount of time, offering the client a fixed return, usually higher than a regular account.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677533" y="6600443"/>
            <a:ext cx="3446661" cy="136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99"/>
              </a:lnSpc>
              <a:spcBef>
                <a:spcPct val="0"/>
              </a:spcBef>
            </a:pPr>
            <a:r>
              <a:rPr lang="en-US" sz="1678" spc="33">
                <a:solidFill>
                  <a:srgbClr val="000000"/>
                </a:solidFill>
                <a:latin typeface="Montserrat"/>
              </a:rPr>
              <a:t>The campaign consists in cold calling potential clients and offering the service. Many clients were contacted in multiple times.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073699" y="6600443"/>
            <a:ext cx="3446661" cy="136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99"/>
              </a:lnSpc>
              <a:spcBef>
                <a:spcPct val="0"/>
              </a:spcBef>
            </a:pPr>
            <a:r>
              <a:rPr lang="en-US" sz="1678" spc="33">
                <a:solidFill>
                  <a:srgbClr val="000000"/>
                </a:solidFill>
                <a:latin typeface="Montserrat"/>
              </a:rPr>
              <a:t>Cold calling is a common outreach technique. Targeting your customers correctly can provide is key, as it provides a higher conversion rate. 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1071843"/>
            <a:ext cx="13103867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BANK MARKETING CALLS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646540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8538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574170" y="4228865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957" y="3869726"/>
            <a:ext cx="1728747" cy="23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83"/>
              </a:lnSpc>
            </a:pPr>
            <a:r>
              <a:rPr lang="en-US" sz="15985">
                <a:solidFill>
                  <a:srgbClr val="FFFFFF"/>
                </a:solidFill>
                <a:latin typeface="Oswald Bold"/>
              </a:rPr>
              <a:t>2</a:t>
            </a:r>
          </a:p>
        </p:txBody>
      </p:sp>
      <p:sp>
        <p:nvSpPr>
          <p:cNvPr id="6" name="AutoShape 6"/>
          <p:cNvSpPr/>
          <p:nvPr/>
        </p:nvSpPr>
        <p:spPr>
          <a:xfrm>
            <a:off x="1952130" y="5143500"/>
            <a:ext cx="43914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6257" cy="10287000"/>
            <a:chOff x="0" y="0"/>
            <a:chExt cx="18189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8932" cy="2709333"/>
            </a:xfrm>
            <a:custGeom>
              <a:avLst/>
              <a:gdLst/>
              <a:ahLst/>
              <a:cxnLst/>
              <a:rect l="l" t="t" r="r" b="b"/>
              <a:pathLst>
                <a:path w="1818932" h="2709333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18932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4238" y="3687835"/>
            <a:ext cx="5857780" cy="1618303"/>
            <a:chOff x="0" y="0"/>
            <a:chExt cx="7810373" cy="2157737"/>
          </a:xfrm>
        </p:grpSpPr>
        <p:sp>
          <p:nvSpPr>
            <p:cNvPr id="6" name="TextBox 6"/>
            <p:cNvSpPr txBox="1"/>
            <p:nvPr/>
          </p:nvSpPr>
          <p:spPr>
            <a:xfrm>
              <a:off x="0" y="28575"/>
              <a:ext cx="7810373" cy="1442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335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48797"/>
              <a:ext cx="7050665" cy="508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84"/>
                </a:lnSpc>
              </a:pPr>
              <a:r>
                <a:rPr lang="en-US" sz="2265" spc="45">
                  <a:solidFill>
                    <a:srgbClr val="FFFFFF"/>
                  </a:solidFill>
                  <a:latin typeface="Montserrat"/>
                </a:rPr>
                <a:t>bank-full.csv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6906257" y="5143500"/>
            <a:ext cx="11381751" cy="23812"/>
          </a:xfrm>
          <a:prstGeom prst="line">
            <a:avLst/>
          </a:prstGeom>
          <a:ln w="9525" cap="flat">
            <a:solidFill>
              <a:srgbClr val="8C8C8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6901490" y="5686117"/>
            <a:ext cx="11381759" cy="0"/>
          </a:xfrm>
          <a:prstGeom prst="line">
            <a:avLst/>
          </a:prstGeom>
          <a:ln w="9525" cap="flat">
            <a:solidFill>
              <a:srgbClr val="8C8C8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7434757" y="1137575"/>
            <a:ext cx="4624350" cy="2895567"/>
            <a:chOff x="0" y="0"/>
            <a:chExt cx="6165800" cy="386075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6165800" cy="777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95"/>
                </a:lnSpc>
              </a:pPr>
              <a:r>
                <a:rPr lang="en-US" sz="3561" spc="167">
                  <a:solidFill>
                    <a:srgbClr val="000000"/>
                  </a:solidFill>
                  <a:latin typeface="Lato Heavy"/>
                </a:rPr>
                <a:t>45211 CASES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57654"/>
              <a:ext cx="5566058" cy="412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1810" spc="36">
                  <a:solidFill>
                    <a:srgbClr val="000000"/>
                  </a:solidFill>
                  <a:latin typeface="Montserrat"/>
                </a:rPr>
                <a:t>16 input variables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28216"/>
              <a:ext cx="6165800" cy="2432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1"/>
                </a:lnSpc>
              </a:pPr>
              <a:r>
                <a:rPr lang="en-US" sz="1848" spc="36">
                  <a:solidFill>
                    <a:srgbClr val="000000"/>
                  </a:solidFill>
                  <a:latin typeface="Montserrat"/>
                </a:rPr>
                <a:t>The variables could be split into 3 categories:</a:t>
              </a:r>
            </a:p>
            <a:p>
              <a:pPr>
                <a:lnSpc>
                  <a:spcPts val="2421"/>
                </a:lnSpc>
              </a:pPr>
              <a:endParaRPr lang="en-US" sz="1848" spc="36">
                <a:solidFill>
                  <a:srgbClr val="000000"/>
                </a:solidFill>
                <a:latin typeface="Montserrat"/>
              </a:endParaRPr>
            </a:p>
            <a:p>
              <a:pPr marL="399131" lvl="1" indent="-199565">
                <a:lnSpc>
                  <a:spcPts val="2421"/>
                </a:lnSpc>
                <a:buFont typeface="Arial"/>
                <a:buChar char="•"/>
              </a:pPr>
              <a:r>
                <a:rPr lang="en-US" sz="1848" spc="36">
                  <a:solidFill>
                    <a:srgbClr val="000000"/>
                  </a:solidFill>
                  <a:latin typeface="Montserrat"/>
                </a:rPr>
                <a:t>Client profile</a:t>
              </a:r>
            </a:p>
            <a:p>
              <a:pPr marL="399131" lvl="1" indent="-199565">
                <a:lnSpc>
                  <a:spcPts val="2421"/>
                </a:lnSpc>
                <a:buFont typeface="Arial"/>
                <a:buChar char="•"/>
              </a:pPr>
              <a:r>
                <a:rPr lang="en-US" sz="1848" spc="36">
                  <a:solidFill>
                    <a:srgbClr val="000000"/>
                  </a:solidFill>
                  <a:latin typeface="Montserrat"/>
                </a:rPr>
                <a:t>Client account</a:t>
              </a:r>
            </a:p>
            <a:p>
              <a:pPr marL="399131" lvl="1" indent="-199565">
                <a:lnSpc>
                  <a:spcPts val="2421"/>
                </a:lnSpc>
                <a:buFont typeface="Arial"/>
                <a:buChar char="•"/>
              </a:pPr>
              <a:r>
                <a:rPr lang="en-US" sz="1848" spc="36">
                  <a:solidFill>
                    <a:srgbClr val="000000"/>
                  </a:solidFill>
                  <a:latin typeface="Montserrat"/>
                </a:rPr>
                <a:t>Quality of the call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121007" y="1137575"/>
            <a:ext cx="4624350" cy="2360770"/>
            <a:chOff x="0" y="0"/>
            <a:chExt cx="6165800" cy="31476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0"/>
              <a:ext cx="6165800" cy="777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95"/>
                </a:lnSpc>
              </a:pPr>
              <a:r>
                <a:rPr lang="en-US" sz="3561" spc="167">
                  <a:solidFill>
                    <a:srgbClr val="000000"/>
                  </a:solidFill>
                  <a:latin typeface="Lato Heavy"/>
                </a:rPr>
                <a:t>INPUT TYPES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57654"/>
              <a:ext cx="5566058" cy="412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428216"/>
              <a:ext cx="6165800" cy="1719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0720" lvl="1" indent="-210360">
                <a:lnSpc>
                  <a:spcPts val="2552"/>
                </a:lnSpc>
                <a:buFont typeface="Arial"/>
                <a:buChar char="•"/>
              </a:pPr>
              <a:r>
                <a:rPr lang="en-US" sz="1948" spc="38">
                  <a:solidFill>
                    <a:srgbClr val="000000"/>
                  </a:solidFill>
                  <a:latin typeface="Montserrat"/>
                </a:rPr>
                <a:t>Integer</a:t>
              </a:r>
            </a:p>
            <a:p>
              <a:pPr marL="420720" lvl="1" indent="-210360">
                <a:lnSpc>
                  <a:spcPts val="2552"/>
                </a:lnSpc>
                <a:buFont typeface="Arial"/>
                <a:buChar char="•"/>
              </a:pPr>
              <a:r>
                <a:rPr lang="en-US" sz="1948" spc="38">
                  <a:solidFill>
                    <a:srgbClr val="000000"/>
                  </a:solidFill>
                  <a:latin typeface="Montserrat"/>
                </a:rPr>
                <a:t>Categorical</a:t>
              </a:r>
            </a:p>
            <a:p>
              <a:pPr marL="420720" lvl="1" indent="-210360">
                <a:lnSpc>
                  <a:spcPts val="2552"/>
                </a:lnSpc>
                <a:buFont typeface="Arial"/>
                <a:buChar char="•"/>
              </a:pPr>
              <a:r>
                <a:rPr lang="en-US" sz="1948" spc="38">
                  <a:solidFill>
                    <a:srgbClr val="000000"/>
                  </a:solidFill>
                  <a:latin typeface="Montserrat"/>
                </a:rPr>
                <a:t>Date </a:t>
              </a:r>
            </a:p>
            <a:p>
              <a:pPr marL="420720" lvl="1" indent="-210360">
                <a:lnSpc>
                  <a:spcPts val="2552"/>
                </a:lnSpc>
                <a:buFont typeface="Arial"/>
                <a:buChar char="•"/>
              </a:pPr>
              <a:r>
                <a:rPr lang="en-US" sz="1948" spc="38">
                  <a:solidFill>
                    <a:srgbClr val="000000"/>
                  </a:solidFill>
                  <a:latin typeface="Montserrat"/>
                </a:rPr>
                <a:t>Binary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1007" y="5799754"/>
            <a:ext cx="4624350" cy="2684620"/>
            <a:chOff x="0" y="0"/>
            <a:chExt cx="6165800" cy="357949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57150"/>
              <a:ext cx="6165800" cy="777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95"/>
                </a:lnSpc>
              </a:pPr>
              <a:r>
                <a:rPr lang="en-US" sz="3561" spc="167">
                  <a:solidFill>
                    <a:srgbClr val="000000"/>
                  </a:solidFill>
                  <a:latin typeface="Lato Heavy"/>
                </a:rPr>
                <a:t>PAST RESULTS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7654"/>
              <a:ext cx="5566058" cy="412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428216"/>
              <a:ext cx="6165800" cy="2151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2"/>
                </a:lnSpc>
              </a:pPr>
              <a:r>
                <a:rPr lang="en-US" sz="1948" spc="38">
                  <a:solidFill>
                    <a:srgbClr val="000000"/>
                  </a:solidFill>
                  <a:latin typeface="Montserrat"/>
                </a:rPr>
                <a:t>yes:  5289 = 11.7%</a:t>
              </a:r>
            </a:p>
            <a:p>
              <a:pPr>
                <a:lnSpc>
                  <a:spcPts val="2552"/>
                </a:lnSpc>
              </a:pPr>
              <a:endParaRPr lang="en-US" sz="1948" spc="38">
                <a:solidFill>
                  <a:srgbClr val="000000"/>
                </a:solidFill>
                <a:latin typeface="Montserrat"/>
              </a:endParaRPr>
            </a:p>
            <a:p>
              <a:pPr>
                <a:lnSpc>
                  <a:spcPts val="2552"/>
                </a:lnSpc>
              </a:pPr>
              <a:r>
                <a:rPr lang="en-US" sz="1948" spc="38">
                  <a:solidFill>
                    <a:srgbClr val="000000"/>
                  </a:solidFill>
                  <a:latin typeface="Montserrat"/>
                </a:rPr>
                <a:t>no: 39922 = 88.3%</a:t>
              </a:r>
            </a:p>
            <a:p>
              <a:pPr>
                <a:lnSpc>
                  <a:spcPts val="2552"/>
                </a:lnSpc>
              </a:pPr>
              <a:endParaRPr lang="en-US" sz="1948" spc="38">
                <a:solidFill>
                  <a:srgbClr val="000000"/>
                </a:solidFill>
                <a:latin typeface="Montserrat"/>
              </a:endParaRPr>
            </a:p>
            <a:p>
              <a:pPr>
                <a:lnSpc>
                  <a:spcPts val="2552"/>
                </a:lnSpc>
              </a:pPr>
              <a:r>
                <a:rPr lang="en-US" sz="1948" spc="38">
                  <a:solidFill>
                    <a:srgbClr val="000000"/>
                  </a:solidFill>
                  <a:latin typeface="Montserrat"/>
                </a:rPr>
                <a:t>1 in every 9 calls results in a deposit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434757" y="5799754"/>
            <a:ext cx="4624350" cy="2590767"/>
            <a:chOff x="0" y="0"/>
            <a:chExt cx="6165800" cy="3454356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57150"/>
              <a:ext cx="6165800" cy="777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95"/>
                </a:lnSpc>
              </a:pPr>
              <a:r>
                <a:rPr lang="en-US" sz="3561" spc="167">
                  <a:solidFill>
                    <a:srgbClr val="000000"/>
                  </a:solidFill>
                  <a:latin typeface="Lato Heavy"/>
                </a:rPr>
                <a:t>TARGET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57654"/>
              <a:ext cx="5566058" cy="412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endParaRPr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1428216"/>
              <a:ext cx="6165800" cy="202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1"/>
                </a:lnSpc>
              </a:pPr>
              <a:r>
                <a:rPr lang="en-US" sz="1848" spc="36">
                  <a:solidFill>
                    <a:srgbClr val="000000"/>
                  </a:solidFill>
                  <a:latin typeface="Montserrat"/>
                </a:rPr>
                <a:t>The “y” variable refers to whether or not a client completed a deposit as a result from the call. </a:t>
              </a:r>
            </a:p>
            <a:p>
              <a:pPr>
                <a:lnSpc>
                  <a:spcPts val="2421"/>
                </a:lnSpc>
              </a:pPr>
              <a:endParaRPr lang="en-US" sz="1848" spc="36">
                <a:solidFill>
                  <a:srgbClr val="000000"/>
                </a:solidFill>
                <a:latin typeface="Montserrat"/>
              </a:endParaRPr>
            </a:p>
            <a:p>
              <a:pPr>
                <a:lnSpc>
                  <a:spcPts val="2421"/>
                </a:lnSpc>
              </a:pPr>
              <a:r>
                <a:rPr lang="en-US" sz="1848" spc="36">
                  <a:solidFill>
                    <a:srgbClr val="000000"/>
                  </a:solidFill>
                  <a:latin typeface="Montserrat"/>
                </a:rPr>
                <a:t>This will be the target for our model.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9538498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014412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137197" y="1297504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VARIABLES OVERVIEW</a:t>
            </a:r>
          </a:p>
        </p:txBody>
      </p:sp>
      <p:sp>
        <p:nvSpPr>
          <p:cNvPr id="5" name="Freeform 5"/>
          <p:cNvSpPr/>
          <p:nvPr/>
        </p:nvSpPr>
        <p:spPr>
          <a:xfrm>
            <a:off x="4156739" y="3071385"/>
            <a:ext cx="8745061" cy="5843536"/>
          </a:xfrm>
          <a:custGeom>
            <a:avLst/>
            <a:gdLst/>
            <a:ahLst/>
            <a:cxnLst/>
            <a:rect l="l" t="t" r="r" b="b"/>
            <a:pathLst>
              <a:path w="8745061" h="5843536">
                <a:moveTo>
                  <a:pt x="0" y="0"/>
                </a:moveTo>
                <a:lnTo>
                  <a:pt x="8745060" y="0"/>
                </a:lnTo>
                <a:lnTo>
                  <a:pt x="8745060" y="5843536"/>
                </a:lnTo>
                <a:lnTo>
                  <a:pt x="0" y="5843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8853822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4237088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413184" y="1318660"/>
            <a:ext cx="12318716" cy="698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0"/>
              </a:lnSpc>
            </a:pPr>
            <a:r>
              <a:rPr lang="en-US" sz="8000" spc="344">
                <a:solidFill>
                  <a:srgbClr val="FFFFFF"/>
                </a:solidFill>
                <a:latin typeface="Oswald"/>
              </a:rPr>
              <a:t>WHAT IS THE BEST MODEL TO PREDICT CLIENT DEPOSITS?</a:t>
            </a:r>
          </a:p>
          <a:p>
            <a:pPr>
              <a:lnSpc>
                <a:spcPts val="9200"/>
              </a:lnSpc>
            </a:pPr>
            <a:endParaRPr lang="en-US" sz="8000" spc="344">
              <a:solidFill>
                <a:srgbClr val="FFFFFF"/>
              </a:solidFill>
              <a:latin typeface="Oswald"/>
            </a:endParaRPr>
          </a:p>
          <a:p>
            <a:pPr algn="l">
              <a:lnSpc>
                <a:spcPts val="9200"/>
              </a:lnSpc>
            </a:pPr>
            <a:r>
              <a:rPr lang="en-US" sz="8000" spc="344">
                <a:solidFill>
                  <a:srgbClr val="FFFFFF"/>
                </a:solidFill>
                <a:latin typeface="Oswald"/>
              </a:rPr>
              <a:t>WHAT VARIABLES HAVE A HIGHER IMPACT ON THE DEPOSIT PROBABILITY?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3184" y="9220200"/>
            <a:ext cx="8322568" cy="534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2"/>
              </a:lnSpc>
            </a:pPr>
            <a:r>
              <a:rPr lang="en-US" sz="3299" spc="65">
                <a:solidFill>
                  <a:srgbClr val="FFFFFF"/>
                </a:solidFill>
                <a:latin typeface="Montserrat"/>
              </a:rPr>
              <a:t>BUSINESS QUESTION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40584" y="8609931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1333290"/>
            <a:ext cx="1334741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TextBox 4"/>
          <p:cNvSpPr txBox="1"/>
          <p:nvPr/>
        </p:nvSpPr>
        <p:spPr>
          <a:xfrm>
            <a:off x="2155404" y="1643441"/>
            <a:ext cx="12318716" cy="11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85"/>
              </a:lnSpc>
            </a:pPr>
            <a:r>
              <a:rPr lang="en-US" sz="7900">
                <a:solidFill>
                  <a:srgbClr val="FFFFFF"/>
                </a:solidFill>
                <a:latin typeface="Oswald Bold"/>
              </a:rPr>
              <a:t>NUMERICAL VARIABLES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FD5A-7B8E-644C-8453-F2835042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350718"/>
            <a:ext cx="11731602" cy="4138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351</Words>
  <Application>Microsoft Macintosh PowerPoint</Application>
  <PresentationFormat>Custom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Glacial Indifference</vt:lpstr>
      <vt:lpstr>Montserrat</vt:lpstr>
      <vt:lpstr>Oswald Bold</vt:lpstr>
      <vt:lpstr>Oswald</vt:lpstr>
      <vt:lpstr>Calibri</vt:lpstr>
      <vt:lpstr>Lato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proyecto</dc:title>
  <cp:lastModifiedBy>Martin Zuluaga Ospina</cp:lastModifiedBy>
  <cp:revision>4</cp:revision>
  <dcterms:created xsi:type="dcterms:W3CDTF">2006-08-16T00:00:00Z</dcterms:created>
  <dcterms:modified xsi:type="dcterms:W3CDTF">2023-10-30T03:56:26Z</dcterms:modified>
  <dc:identifier>DAFyqT-YOkk</dc:identifier>
</cp:coreProperties>
</file>