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174" y="883031"/>
            <a:ext cx="548005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7" y="1869693"/>
            <a:ext cx="5968364" cy="671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63118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GANAMANI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COLLEGE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341630" algn="ctr">
              <a:lnSpc>
                <a:spcPct val="100000"/>
              </a:lnSpc>
              <a:spcBef>
                <a:spcPts val="75"/>
              </a:spcBef>
            </a:pPr>
            <a:r>
              <a:rPr sz="2000" b="1" spc="-5" dirty="0">
                <a:latin typeface="Times New Roman"/>
                <a:cs typeface="Times New Roman"/>
              </a:rPr>
              <a:t>TECHNOLOGY(Pachal,Namakkal)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273000"/>
              </a:lnSpc>
              <a:spcBef>
                <a:spcPts val="25"/>
              </a:spcBef>
            </a:pPr>
            <a:r>
              <a:rPr sz="2000" b="1" spc="-5" dirty="0">
                <a:latin typeface="Times New Roman"/>
                <a:cs typeface="Times New Roman"/>
              </a:rPr>
              <a:t>DEPARTMENT: BIO </a:t>
            </a:r>
            <a:r>
              <a:rPr sz="2000" b="1" dirty="0">
                <a:latin typeface="Times New Roman"/>
                <a:cs typeface="Times New Roman"/>
              </a:rPr>
              <a:t>MEDICAL </a:t>
            </a:r>
            <a:r>
              <a:rPr sz="2000" b="1" spc="-5" dirty="0">
                <a:latin typeface="Times New Roman"/>
                <a:cs typeface="Times New Roman"/>
              </a:rPr>
              <a:t>ENGINEERING </a:t>
            </a:r>
            <a:r>
              <a:rPr sz="2000" b="1" spc="-4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THIRD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703320"/>
            <a:ext cx="2073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PROJECTNAME-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1345" y="3703320"/>
            <a:ext cx="293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Noise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pollution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F8AFD65-2CA1-880B-0751-2CB7522A7C4F}"/>
              </a:ext>
            </a:extLst>
          </p:cNvPr>
          <p:cNvSpPr txBox="1"/>
          <p:nvPr/>
        </p:nvSpPr>
        <p:spPr>
          <a:xfrm>
            <a:off x="2064053" y="5029200"/>
            <a:ext cx="3822591" cy="376391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dirty="0">
                <a:latin typeface="Times New Roman"/>
                <a:cs typeface="Times New Roman"/>
              </a:rPr>
              <a:t>Team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members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lang="en-US" sz="2000" b="1" spc="-5" dirty="0" err="1">
                <a:latin typeface="Times New Roman"/>
                <a:cs typeface="Times New Roman"/>
              </a:rPr>
              <a:t>R.Ragul</a:t>
            </a:r>
            <a:endParaRPr sz="2000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M.Thirumalai</a:t>
            </a:r>
            <a:endParaRPr lang="en-US" sz="2000" b="1" spc="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5" dirty="0" err="1">
                <a:latin typeface="Times New Roman"/>
                <a:cs typeface="Times New Roman"/>
              </a:rPr>
              <a:t>M.Subash</a:t>
            </a:r>
            <a:r>
              <a:rPr lang="en-US" sz="2000" b="1" spc="5" dirty="0">
                <a:latin typeface="Times New Roman"/>
                <a:cs typeface="Times New Roman"/>
              </a:rPr>
              <a:t> 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lang="en-US" sz="2000" b="1" spc="-5" dirty="0" err="1">
                <a:latin typeface="Times New Roman"/>
                <a:cs typeface="Times New Roman"/>
              </a:rPr>
              <a:t>S.Prakash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V. </a:t>
            </a:r>
            <a:r>
              <a:rPr lang="en-US" sz="2000" b="1" spc="-5" dirty="0" err="1">
                <a:latin typeface="Times New Roman"/>
                <a:cs typeface="Times New Roman"/>
              </a:rPr>
              <a:t>Vinoth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US" sz="2000" b="1" spc="-5" dirty="0" err="1">
                <a:latin typeface="Times New Roman"/>
                <a:cs typeface="Times New Roman"/>
              </a:rPr>
              <a:t>S.Tamizharasan</a:t>
            </a: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endParaRPr lang="en-IN" sz="2000" b="1" dirty="0">
              <a:latin typeface="Times New Roman"/>
              <a:cs typeface="Times New Roman"/>
            </a:endParaRP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By,</a:t>
            </a:r>
          </a:p>
          <a:p>
            <a:pPr marL="1842135" marR="5080">
              <a:lnSpc>
                <a:spcPct val="136500"/>
              </a:lnSpc>
              <a:spcBef>
                <a:spcPts val="25"/>
              </a:spcBef>
            </a:pPr>
            <a:r>
              <a:rPr lang="en-IN" sz="2000" b="1" dirty="0">
                <a:latin typeface="Times New Roman"/>
                <a:cs typeface="Times New Roman"/>
              </a:rPr>
              <a:t>  S. Prakash                             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spc="-10" dirty="0"/>
              <a:t> </a:t>
            </a:r>
            <a:r>
              <a:rPr spc="-5" dirty="0"/>
              <a:t>POLLUTION</a:t>
            </a:r>
            <a:r>
              <a:rPr spc="-10" dirty="0"/>
              <a:t> </a:t>
            </a:r>
            <a:r>
              <a:rPr spc="-5" dirty="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869693"/>
            <a:ext cx="5954395" cy="67113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80"/>
              </a:spcBef>
            </a:pPr>
            <a:r>
              <a:rPr sz="1600" b="1" spc="-5" dirty="0">
                <a:latin typeface="Times New Roman"/>
                <a:cs typeface="Times New Roman"/>
              </a:rPr>
              <a:t>Problem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marL="12700" marR="318770">
              <a:lnSpc>
                <a:spcPct val="102899"/>
              </a:lnSpc>
              <a:spcBef>
                <a:spcPts val="830"/>
              </a:spcBef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IoT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in 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area.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55"/>
              </a:spcBef>
            </a:pPr>
            <a:r>
              <a:rPr sz="1600" b="1" dirty="0">
                <a:latin typeface="Times New Roman"/>
                <a:cs typeface="Times New Roman"/>
              </a:rPr>
              <a:t>Solution: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Hardware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Setup: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9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-10" dirty="0">
                <a:latin typeface="Times New Roman"/>
                <a:cs typeface="Times New Roman"/>
              </a:rPr>
              <a:t> 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board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Uno)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central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controller.</a:t>
            </a:r>
            <a:endParaRPr sz="1600">
              <a:latin typeface="Times New Roman"/>
              <a:cs typeface="Times New Roman"/>
            </a:endParaRPr>
          </a:p>
          <a:p>
            <a:pPr marL="469900" marR="5715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Connect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sound </a:t>
            </a:r>
            <a:r>
              <a:rPr sz="1600" spc="-5" dirty="0">
                <a:latin typeface="Times New Roman"/>
                <a:cs typeface="Times New Roman"/>
              </a:rPr>
              <a:t>sensor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(e.g.,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microphone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Arduino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capture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ambient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marR="83566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Add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Wi-Fi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Ethernet shield/module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enable internet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Collection:</a:t>
            </a:r>
            <a:endParaRPr sz="1600">
              <a:latin typeface="Times New Roman"/>
              <a:cs typeface="Times New Roman"/>
            </a:endParaRPr>
          </a:p>
          <a:p>
            <a:pPr marL="469900" marR="318135" indent="-228600">
              <a:lnSpc>
                <a:spcPct val="104200"/>
              </a:lnSpc>
              <a:spcBef>
                <a:spcPts val="9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Program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continuously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sound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sensor.</a:t>
            </a:r>
            <a:endParaRPr sz="1600">
              <a:latin typeface="Times New Roman"/>
              <a:cs typeface="Times New Roman"/>
            </a:endParaRPr>
          </a:p>
          <a:p>
            <a:pPr marL="469900" marR="13398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analog </a:t>
            </a:r>
            <a:r>
              <a:rPr sz="1600" dirty="0">
                <a:latin typeface="Times New Roman"/>
                <a:cs typeface="Times New Roman"/>
              </a:rPr>
              <a:t>data into </a:t>
            </a:r>
            <a:r>
              <a:rPr sz="1600" spc="-10" dirty="0">
                <a:latin typeface="Times New Roman"/>
                <a:cs typeface="Times New Roman"/>
              </a:rPr>
              <a:t>decibel </a:t>
            </a:r>
            <a:r>
              <a:rPr sz="1600" dirty="0">
                <a:latin typeface="Times New Roman"/>
                <a:cs typeface="Times New Roman"/>
              </a:rPr>
              <a:t>(dB) </a:t>
            </a:r>
            <a:r>
              <a:rPr sz="1600" spc="-5" dirty="0">
                <a:latin typeface="Times New Roman"/>
                <a:cs typeface="Times New Roman"/>
              </a:rPr>
              <a:t>values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measure 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levels.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Collect timestamped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intervals.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Transmission:</a:t>
            </a:r>
            <a:endParaRPr sz="1600">
              <a:latin typeface="Times New Roman"/>
              <a:cs typeface="Times New Roman"/>
            </a:endParaRPr>
          </a:p>
          <a:p>
            <a:pPr marL="698500" marR="210185" lvl="1" indent="-228600">
              <a:lnSpc>
                <a:spcPct val="104200"/>
              </a:lnSpc>
              <a:spcBef>
                <a:spcPts val="8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collected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dirty="0">
                <a:latin typeface="Times New Roman"/>
                <a:cs typeface="Times New Roman"/>
              </a:rPr>
              <a:t>data to a </a:t>
            </a:r>
            <a:r>
              <a:rPr sz="1600" spc="-5" dirty="0">
                <a:latin typeface="Times New Roman"/>
                <a:cs typeface="Times New Roman"/>
              </a:rPr>
              <a:t>cloud </a:t>
            </a:r>
            <a:r>
              <a:rPr sz="1600" spc="-10" dirty="0">
                <a:latin typeface="Times New Roman"/>
                <a:cs typeface="Times New Roman"/>
              </a:rPr>
              <a:t>server </a:t>
            </a:r>
            <a:r>
              <a:rPr sz="1600" spc="10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a web-based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platform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Wi-Fi 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Ethernet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connectivity.</a:t>
            </a:r>
            <a:endParaRPr sz="1600">
              <a:latin typeface="Times New Roman"/>
              <a:cs typeface="Times New Roman"/>
            </a:endParaRPr>
          </a:p>
          <a:p>
            <a:pPr marL="698500" marR="1524000" lvl="1" indent="-228600">
              <a:lnSpc>
                <a:spcPct val="104299"/>
              </a:lnSpc>
              <a:spcBef>
                <a:spcPts val="9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Consider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MQTT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HTTP </a:t>
            </a:r>
            <a:r>
              <a:rPr sz="1600" dirty="0">
                <a:latin typeface="Times New Roman"/>
                <a:cs typeface="Times New Roman"/>
              </a:rPr>
              <a:t>protocols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3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117092"/>
            <a:ext cx="5828665" cy="709231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Storage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received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marL="698500" marR="45720" indent="-228600">
              <a:lnSpc>
                <a:spcPct val="104200"/>
              </a:lnSpc>
              <a:spcBef>
                <a:spcPts val="1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calculate </a:t>
            </a:r>
            <a:r>
              <a:rPr sz="1600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averages,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peak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trends</a:t>
            </a:r>
            <a:r>
              <a:rPr sz="1600" dirty="0">
                <a:latin typeface="Times New Roman"/>
                <a:cs typeface="Times New Roman"/>
              </a:rPr>
              <a:t> over </a:t>
            </a:r>
            <a:r>
              <a:rPr sz="1600" spc="-5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698500" marR="659765" indent="-228600">
              <a:lnSpc>
                <a:spcPct val="104200"/>
              </a:lnSpc>
              <a:spcBef>
                <a:spcPts val="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Apply noise threshold </a:t>
            </a:r>
            <a:r>
              <a:rPr sz="1600" dirty="0">
                <a:latin typeface="Times New Roman"/>
                <a:cs typeface="Times New Roman"/>
              </a:rPr>
              <a:t>limits to </a:t>
            </a:r>
            <a:r>
              <a:rPr sz="1600" spc="-5" dirty="0">
                <a:latin typeface="Times New Roman"/>
                <a:cs typeface="Times New Roman"/>
              </a:rPr>
              <a:t>identify noise </a:t>
            </a:r>
            <a:r>
              <a:rPr sz="1600" dirty="0">
                <a:latin typeface="Times New Roman"/>
                <a:cs typeface="Times New Roman"/>
              </a:rPr>
              <a:t>pollution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Interface:</a:t>
            </a:r>
            <a:endParaRPr sz="1600">
              <a:latin typeface="Times New Roman"/>
              <a:cs typeface="Times New Roman"/>
            </a:endParaRPr>
          </a:p>
          <a:p>
            <a:pPr marL="698500" marR="1638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10" dirty="0">
                <a:latin typeface="Times New Roman"/>
                <a:cs typeface="Times New Roman"/>
              </a:rPr>
              <a:t>Create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web</a:t>
            </a:r>
            <a:r>
              <a:rPr sz="1600" dirty="0">
                <a:latin typeface="Times New Roman"/>
                <a:cs typeface="Times New Roman"/>
              </a:rPr>
              <a:t>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mobile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display</a:t>
            </a:r>
            <a:r>
              <a:rPr sz="1600" dirty="0">
                <a:latin typeface="Times New Roman"/>
                <a:cs typeface="Times New Roman"/>
              </a:rPr>
              <a:t> real-time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historical</a:t>
            </a:r>
            <a:r>
              <a:rPr sz="1600" dirty="0">
                <a:latin typeface="Times New Roman"/>
                <a:cs typeface="Times New Roman"/>
              </a:rPr>
              <a:t> trends.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alerts</a:t>
            </a:r>
            <a:r>
              <a:rPr sz="1600" spc="5" dirty="0">
                <a:latin typeface="Times New Roman"/>
                <a:cs typeface="Times New Roman"/>
              </a:rPr>
              <a:t> 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/>
                <a:cs typeface="Times New Roman"/>
              </a:rPr>
              <a:t>Alerts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Notifications:</a:t>
            </a:r>
            <a:endParaRPr sz="1600">
              <a:latin typeface="Times New Roman"/>
              <a:cs typeface="Times New Roman"/>
            </a:endParaRPr>
          </a:p>
          <a:p>
            <a:pPr marL="698500" marR="316230" indent="-228600">
              <a:lnSpc>
                <a:spcPct val="104200"/>
              </a:lnSpc>
              <a:spcBef>
                <a:spcPts val="8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up </a:t>
            </a:r>
            <a:r>
              <a:rPr sz="1600" spc="-10" dirty="0">
                <a:latin typeface="Times New Roman"/>
                <a:cs typeface="Times New Roman"/>
              </a:rPr>
              <a:t>alert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mechanisms</a:t>
            </a:r>
            <a:r>
              <a:rPr sz="1600" dirty="0">
                <a:latin typeface="Times New Roman"/>
                <a:cs typeface="Times New Roman"/>
              </a:rPr>
              <a:t> to </a:t>
            </a:r>
            <a:r>
              <a:rPr sz="1600" spc="-5" dirty="0">
                <a:latin typeface="Times New Roman"/>
                <a:cs typeface="Times New Roman"/>
              </a:rPr>
              <a:t>notify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users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predefined </a:t>
            </a:r>
            <a:r>
              <a:rPr sz="1600" dirty="0">
                <a:latin typeface="Times New Roman"/>
                <a:cs typeface="Times New Roman"/>
              </a:rPr>
              <a:t>thresholds.</a:t>
            </a:r>
            <a:endParaRPr sz="16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Send notifications</a:t>
            </a:r>
            <a:r>
              <a:rPr sz="1600" dirty="0">
                <a:latin typeface="Times New Roman"/>
                <a:cs typeface="Times New Roman"/>
              </a:rPr>
              <a:t> via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email, </a:t>
            </a:r>
            <a:r>
              <a:rPr sz="1600" dirty="0">
                <a:latin typeface="Times New Roman"/>
                <a:cs typeface="Times New Roman"/>
              </a:rPr>
              <a:t>SMS, 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push </a:t>
            </a:r>
            <a:r>
              <a:rPr sz="1600" spc="-5" dirty="0">
                <a:latin typeface="Times New Roman"/>
                <a:cs typeface="Times New Roman"/>
              </a:rPr>
              <a:t>notifications.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b="1" spc="-10" dirty="0">
                <a:latin typeface="Times New Roman"/>
                <a:cs typeface="Times New Roman"/>
              </a:rPr>
              <a:t>Power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Management:</a:t>
            </a:r>
            <a:endParaRPr sz="1600">
              <a:latin typeface="Times New Roman"/>
              <a:cs typeface="Times New Roman"/>
            </a:endParaRPr>
          </a:p>
          <a:p>
            <a:pPr marL="12700" marR="151130" indent="50800">
              <a:lnSpc>
                <a:spcPct val="102899"/>
              </a:lnSpc>
              <a:spcBef>
                <a:spcPts val="825"/>
              </a:spcBef>
            </a:pPr>
            <a:r>
              <a:rPr sz="1600" spc="-5" dirty="0">
                <a:latin typeface="Times New Roman"/>
                <a:cs typeface="Times New Roman"/>
              </a:rPr>
              <a:t>Implement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power-saving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prolong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Arduino's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battery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life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10" dirty="0">
                <a:latin typeface="Times New Roman"/>
                <a:cs typeface="Times New Roman"/>
              </a:rPr>
              <a:t>battery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Maintenance:</a:t>
            </a:r>
            <a:endParaRPr sz="16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104299"/>
              </a:lnSpc>
              <a:spcBef>
                <a:spcPts val="894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Regularly calibrate and maintain </a:t>
            </a:r>
            <a:r>
              <a:rPr sz="1600" dirty="0">
                <a:latin typeface="Times New Roman"/>
                <a:cs typeface="Times New Roman"/>
              </a:rPr>
              <a:t>the sensors to </a:t>
            </a:r>
            <a:r>
              <a:rPr sz="1600" spc="-5" dirty="0">
                <a:latin typeface="Times New Roman"/>
                <a:cs typeface="Times New Roman"/>
              </a:rPr>
              <a:t>ensure accurate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measurements.</a:t>
            </a:r>
            <a:endParaRPr sz="1600">
              <a:latin typeface="Times New Roman"/>
              <a:cs typeface="Times New Roman"/>
            </a:endParaRPr>
          </a:p>
          <a:p>
            <a:pPr marL="698500" marR="100965" indent="-228600">
              <a:lnSpc>
                <a:spcPct val="104200"/>
              </a:lnSpc>
              <a:spcBef>
                <a:spcPts val="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dirty="0">
                <a:latin typeface="Times New Roman"/>
                <a:cs typeface="Times New Roman"/>
              </a:rPr>
              <a:t>Monitor the </a:t>
            </a:r>
            <a:r>
              <a:rPr sz="1600" spc="-5" dirty="0">
                <a:latin typeface="Times New Roman"/>
                <a:cs typeface="Times New Roman"/>
              </a:rPr>
              <a:t>health </a:t>
            </a:r>
            <a:r>
              <a:rPr sz="1600" dirty="0">
                <a:latin typeface="Times New Roman"/>
                <a:cs typeface="Times New Roman"/>
              </a:rPr>
              <a:t>of the </a:t>
            </a:r>
            <a:r>
              <a:rPr sz="1600" spc="-5" dirty="0">
                <a:latin typeface="Times New Roman"/>
                <a:cs typeface="Times New Roman"/>
              </a:rPr>
              <a:t>Arduino and connectivity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address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 issues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promptly.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423" y="-167864"/>
            <a:ext cx="6721793" cy="12071766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Privacy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" dirty="0">
                <a:latin typeface="Times New Roman"/>
                <a:cs typeface="Times New Roman"/>
              </a:rPr>
              <a:t> security: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10700"/>
              </a:lnSpc>
              <a:spcBef>
                <a:spcPts val="775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Implement encryption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measures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protect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transmitted and</a:t>
            </a:r>
            <a:r>
              <a:rPr sz="1600" dirty="0">
                <a:latin typeface="Times New Roman"/>
                <a:cs typeface="Times New Roman"/>
              </a:rPr>
              <a:t> stored.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b="1" spc="-5" dirty="0">
                <a:latin typeface="Times New Roman"/>
                <a:cs typeface="Times New Roman"/>
              </a:rPr>
              <a:t>Regulatory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Compliance:</a:t>
            </a:r>
            <a:endParaRPr sz="1600" dirty="0">
              <a:latin typeface="Times New Roman"/>
              <a:cs typeface="Times New Roman"/>
            </a:endParaRPr>
          </a:p>
          <a:p>
            <a:pPr marL="12700" marR="353695" indent="50800">
              <a:lnSpc>
                <a:spcPct val="1042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Ensure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complies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local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pollution</a:t>
            </a:r>
            <a:r>
              <a:rPr sz="1600" spc="-5" dirty="0">
                <a:latin typeface="Times New Roman"/>
                <a:cs typeface="Times New Roman"/>
              </a:rPr>
              <a:t> regulations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standards.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Data Visualization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Reporting:</a:t>
            </a:r>
            <a:endParaRPr sz="1600" dirty="0">
              <a:latin typeface="Times New Roman"/>
              <a:cs typeface="Times New Roman"/>
            </a:endParaRPr>
          </a:p>
          <a:p>
            <a:pPr marL="12700" marR="5080" indent="50800">
              <a:lnSpc>
                <a:spcPct val="104200"/>
              </a:lnSpc>
              <a:spcBef>
                <a:spcPts val="775"/>
              </a:spcBef>
            </a:pPr>
            <a:r>
              <a:rPr sz="1600" spc="-5" dirty="0">
                <a:latin typeface="Times New Roman"/>
                <a:cs typeface="Times New Roman"/>
              </a:rPr>
              <a:t>Generate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visualizations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decision-making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stakeholders 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" dirty="0">
                <a:latin typeface="Times New Roman"/>
                <a:cs typeface="Times New Roman"/>
              </a:rPr>
              <a:t>Scalability:</a:t>
            </a:r>
            <a:endParaRPr sz="1600" dirty="0">
              <a:latin typeface="Times New Roman"/>
              <a:cs typeface="Times New Roman"/>
            </a:endParaRPr>
          </a:p>
          <a:p>
            <a:pPr marL="698500" marR="248920" indent="-228600">
              <a:lnSpc>
                <a:spcPct val="104200"/>
              </a:lnSpc>
              <a:spcBef>
                <a:spcPts val="90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Design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system </a:t>
            </a:r>
            <a:r>
              <a:rPr sz="1600" dirty="0">
                <a:latin typeface="Times New Roman"/>
                <a:cs typeface="Times New Roman"/>
              </a:rPr>
              <a:t>to be </a:t>
            </a:r>
            <a:r>
              <a:rPr sz="1600" spc="-5" dirty="0">
                <a:latin typeface="Times New Roman"/>
                <a:cs typeface="Times New Roman"/>
              </a:rPr>
              <a:t>scalable, </a:t>
            </a:r>
            <a:r>
              <a:rPr sz="1600" dirty="0">
                <a:latin typeface="Times New Roman"/>
                <a:cs typeface="Times New Roman"/>
              </a:rPr>
              <a:t>allowing </a:t>
            </a: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addition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sensors</a:t>
            </a:r>
            <a:r>
              <a:rPr sz="1600" dirty="0">
                <a:latin typeface="Times New Roman"/>
                <a:cs typeface="Times New Roman"/>
              </a:rPr>
              <a:t> in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locations</a:t>
            </a:r>
            <a:r>
              <a:rPr sz="1600" dirty="0">
                <a:latin typeface="Times New Roman"/>
                <a:cs typeface="Times New Roman"/>
              </a:rPr>
              <a:t> if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needed.</a:t>
            </a:r>
            <a:endParaRPr sz="1600" dirty="0">
              <a:latin typeface="Times New Roman"/>
              <a:cs typeface="Times New Roman"/>
            </a:endParaRP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600" spc="-5" dirty="0">
                <a:latin typeface="Times New Roman"/>
                <a:cs typeface="Times New Roman"/>
              </a:rPr>
              <a:t>Remember that this </a:t>
            </a:r>
            <a:r>
              <a:rPr sz="1600" dirty="0">
                <a:latin typeface="Times New Roman"/>
                <a:cs typeface="Times New Roman"/>
              </a:rPr>
              <a:t>is a simplified </a:t>
            </a:r>
            <a:r>
              <a:rPr sz="1600" spc="-5" dirty="0">
                <a:latin typeface="Times New Roman"/>
                <a:cs typeface="Times New Roman"/>
              </a:rPr>
              <a:t>overview, and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actual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implementation may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vary</a:t>
            </a:r>
            <a:r>
              <a:rPr sz="1600" spc="-5" dirty="0">
                <a:latin typeface="Times New Roman"/>
                <a:cs typeface="Times New Roman"/>
              </a:rPr>
              <a:t> depending</a:t>
            </a:r>
            <a:r>
              <a:rPr sz="1600" dirty="0">
                <a:latin typeface="Times New Roman"/>
                <a:cs typeface="Times New Roman"/>
              </a:rPr>
              <a:t> 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your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specific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requirements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constraints.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Additionally,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dirty="0">
                <a:latin typeface="Times New Roman"/>
                <a:cs typeface="Times New Roman"/>
              </a:rPr>
              <a:t> using</a:t>
            </a:r>
            <a:r>
              <a:rPr sz="1600" spc="10" dirty="0">
                <a:latin typeface="Times New Roman"/>
                <a:cs typeface="Times New Roman"/>
              </a:rPr>
              <a:t> low-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optimizing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transmission</a:t>
            </a:r>
            <a:r>
              <a:rPr sz="1600" dirty="0">
                <a:latin typeface="Times New Roman"/>
                <a:cs typeface="Times New Roman"/>
              </a:rPr>
              <a:t>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 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energy-efficient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cost-effective.</a:t>
            </a:r>
            <a:r>
              <a:rPr lang="en-IN" sz="1600" spc="-5" dirty="0">
                <a:latin typeface="Times New Roman"/>
                <a:cs typeface="Times New Roman"/>
              </a:rPr>
              <a:t> </a:t>
            </a:r>
          </a:p>
          <a:p>
            <a:pPr marL="469900" marR="56515">
              <a:lnSpc>
                <a:spcPct val="103600"/>
              </a:lnSpc>
              <a:spcBef>
                <a:spcPts val="90"/>
              </a:spcBef>
              <a:tabLst>
                <a:tab pos="698500" algn="l"/>
                <a:tab pos="699135" algn="l"/>
              </a:tabLst>
            </a:pPr>
            <a:r>
              <a:rPr lang="en-IN" sz="1600" b="1" i="1" u="sng" spc="-5" dirty="0">
                <a:latin typeface="Times New Roman"/>
                <a:cs typeface="Times New Roman"/>
              </a:rPr>
              <a:t>INNOVATIONS</a:t>
            </a:r>
          </a:p>
          <a:p>
            <a:pPr marL="755650" marR="56515" indent="-285750">
              <a:lnSpc>
                <a:spcPct val="1036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Innovation in noise pollution monitoring has been advancing with                                 development of technology. Some key innovations include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 Sensors: Internet of Things (</a:t>
            </a:r>
            <a:r>
              <a:rPr lang="en-IN" sz="1600" spc="-5" dirty="0" err="1">
                <a:latin typeface="Times New Roman"/>
                <a:cs typeface="Times New Roman"/>
              </a:rPr>
              <a:t>IoT</a:t>
            </a:r>
            <a:r>
              <a:rPr lang="en-IN" sz="1600" spc="-5" dirty="0">
                <a:latin typeface="Times New Roman"/>
                <a:cs typeface="Times New Roman"/>
              </a:rPr>
              <a:t>) devices and sensors can be deployed throughout urban areas to continuously monitor noise levels. These sensors can transmit data in real-time to centralized systems for analysis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Mapping: Advanced mapping software can create real-time noise maps of cities, helping authorities identify noisy areas and plan mitigation strategies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 Apps: Smartphone apps allow citizens to report noise complaints and collect data, contributing to crowd-sourced noise monitoring efforts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Machine Learning: AI and machine learning algorithms can process vast amounts of noise data to identify patterns and sources of noise pollution more efficiently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Acoustic Cameras: These cameras can visualize noise sources in real-time, providing a clear picture of where noise pollution originates.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Noise-Cancelling Technologies: Innovations in noise-cancelling technology can help reduce noise pollution in specific environments, such as airports or construction sites.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Community Engagement: Innovations in public engagement strategies can empower communities to take an active role in monitoring and addressing noise pollution issues</a:t>
            </a:r>
          </a:p>
          <a:p>
            <a:pPr marL="698500" marR="56515" indent="-228600">
              <a:lnSpc>
                <a:spcPct val="103600"/>
              </a:lnSpc>
              <a:spcBef>
                <a:spcPts val="90"/>
              </a:spcBef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lang="en-IN" sz="1600" spc="-5" dirty="0">
                <a:latin typeface="Times New Roman"/>
                <a:cs typeface="Times New Roman"/>
              </a:rPr>
              <a:t>These innovations can improve our understanding of noise pollution and help develop effective strategies to mitigate its impact on human health and the environment.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C2CBAF-BCAD-C928-44DB-0844754DB693}"/>
              </a:ext>
            </a:extLst>
          </p:cNvPr>
          <p:cNvSpPr txBox="1"/>
          <p:nvPr/>
        </p:nvSpPr>
        <p:spPr>
          <a:xfrm>
            <a:off x="222668" y="-212416"/>
            <a:ext cx="7549731" cy="2197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i="1" u="sng" dirty="0"/>
              <a:t>Development Part 1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</a:t>
            </a:r>
            <a:r>
              <a:rPr lang="en-US" dirty="0"/>
              <a:t>Development of create a noise pollution monitoring system using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IN" dirty="0"/>
              <a:t>                   </a:t>
            </a:r>
            <a:r>
              <a:rPr lang="en-US" dirty="0"/>
              <a:t>and Arduino to measure and analyze noise level in a specific area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 Creating a noise pollution monitoring system using </a:t>
            </a:r>
            <a:r>
              <a:rPr lang="en-US" dirty="0" err="1"/>
              <a:t>IoT</a:t>
            </a:r>
            <a:r>
              <a:rPr lang="en-US" dirty="0"/>
              <a:t> and Arduino involves several steps:</a:t>
            </a:r>
            <a:endParaRPr lang="en-IN" dirty="0"/>
          </a:p>
          <a:p>
            <a:endParaRPr lang="en-IN" b="1" i="1" u="sng" dirty="0"/>
          </a:p>
          <a:p>
            <a:r>
              <a:rPr lang="en-US" b="1" i="1" u="sng" dirty="0"/>
              <a:t>Components Needed:</a:t>
            </a:r>
            <a:endParaRPr lang="en-IN" b="1" i="1" u="sng" dirty="0"/>
          </a:p>
          <a:p>
            <a:r>
              <a:rPr lang="en-IN" dirty="0"/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Arduino board (e.g., Arduino Uno or Arduino Mega)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  <a:r>
              <a:rPr lang="en-US" dirty="0"/>
              <a:t>Sound sensor (e.g., a microphone or sound level sensor)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 err="1"/>
              <a:t>IoT</a:t>
            </a:r>
            <a:r>
              <a:rPr lang="en-US" dirty="0"/>
              <a:t> module (e.g., ESP8266 or ESP32 for Wi-Fi connectivity)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Power source (e.g., batteries or a power adapter</a:t>
            </a:r>
            <a:r>
              <a:rPr lang="en-IN" dirty="0"/>
              <a:t>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</a:t>
            </a:r>
            <a:r>
              <a:rPr lang="en-US" dirty="0"/>
              <a:t>Internet connection (Wi-Fi or cellular)Data storage and </a:t>
            </a:r>
            <a:r>
              <a:rPr lang="en-IN" dirty="0"/>
              <a:t>   </a:t>
            </a:r>
            <a:r>
              <a:rPr lang="en-US" dirty="0"/>
              <a:t>visualization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</a:t>
            </a:r>
            <a:r>
              <a:rPr lang="en-US" dirty="0"/>
              <a:t> platform (e.g., cloud service like AWS or Azure)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</a:t>
            </a:r>
            <a:r>
              <a:rPr lang="en-US" dirty="0"/>
              <a:t>Enclosure and casing for outdoor use (if necessary)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Hardware Setup: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</a:t>
            </a:r>
            <a:r>
              <a:rPr lang="en-US" dirty="0"/>
              <a:t>Connect the sound sensor to the </a:t>
            </a:r>
            <a:r>
              <a:rPr lang="en-US" dirty="0" err="1"/>
              <a:t>Arduino.Connect</a:t>
            </a:r>
            <a:r>
              <a:rPr lang="en-US" dirty="0"/>
              <a:t> the Arduino to the </a:t>
            </a:r>
            <a:r>
              <a:rPr lang="en-US" dirty="0" err="1"/>
              <a:t>IoT</a:t>
            </a:r>
            <a:r>
              <a:rPr lang="en-US" dirty="0"/>
              <a:t> module for data </a:t>
            </a:r>
            <a:r>
              <a:rPr lang="en-US" dirty="0" err="1"/>
              <a:t>transmission.Ensure</a:t>
            </a:r>
            <a:r>
              <a:rPr lang="en-US" dirty="0"/>
              <a:t> proper power supply and consider weatherproofing if used outdoors.</a:t>
            </a:r>
            <a:endParaRPr lang="en-IN" dirty="0"/>
          </a:p>
          <a:p>
            <a:r>
              <a:rPr lang="en-US" b="1" i="1" u="sng" dirty="0"/>
              <a:t>Programming</a:t>
            </a:r>
            <a:r>
              <a:rPr lang="en-US" dirty="0"/>
              <a:t>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</a:t>
            </a:r>
            <a:r>
              <a:rPr lang="en-US" dirty="0"/>
              <a:t>Write Arduino code to read data from the sound sensor and send it to the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module.Program</a:t>
            </a:r>
            <a:r>
              <a:rPr lang="en-US" dirty="0"/>
              <a:t> the </a:t>
            </a:r>
            <a:r>
              <a:rPr lang="en-US" dirty="0" err="1"/>
              <a:t>IoT</a:t>
            </a:r>
            <a:r>
              <a:rPr lang="en-US" dirty="0"/>
              <a:t> module to establish an internet connection and transmit the data to a cloud server.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</a:t>
            </a:r>
          </a:p>
          <a:p>
            <a:endParaRPr lang="en-IN" dirty="0"/>
          </a:p>
          <a:p>
            <a:r>
              <a:rPr lang="en-US" dirty="0"/>
              <a:t>Data Visualization: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dirty="0"/>
              <a:t>Alerting Mechanism: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dirty="0"/>
              <a:t>Power Management: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User Interface: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dirty="0"/>
              <a:t>Calibration and Testing: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Data Analysis and Reporting: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Maintenance and Updates: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3393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2E69E-97A2-43FC-6D38-075FB1F92653}"/>
              </a:ext>
            </a:extLst>
          </p:cNvPr>
          <p:cNvSpPr txBox="1"/>
          <p:nvPr/>
        </p:nvSpPr>
        <p:spPr>
          <a:xfrm>
            <a:off x="137160" y="-915719"/>
            <a:ext cx="6548484" cy="131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Cloud-Based Data Storage: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US" dirty="0"/>
              <a:t>Set up a cloud-based database to store the noise level data.</a:t>
            </a:r>
            <a:endParaRPr lang="en-IN" dirty="0"/>
          </a:p>
          <a:p>
            <a:r>
              <a:rPr lang="en-US" b="1" i="1" u="sng" dirty="0"/>
              <a:t>Data Visualization: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Use a dashboard or web application to visualize the noise </a:t>
            </a:r>
            <a:r>
              <a:rPr lang="en-US" dirty="0" err="1"/>
              <a:t>data.Implement</a:t>
            </a:r>
            <a:r>
              <a:rPr lang="en-US" dirty="0"/>
              <a:t> data analysis to track noise trends and trigger alerts when noise levels exceed predefined thresholds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Alerting Mechanism: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Implement notifications or alerts through email, SMS, or other means when noise levels exceed acceptable limits.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Power Management: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</a:t>
            </a:r>
            <a:r>
              <a:rPr lang="en-US" dirty="0"/>
              <a:t>Optimize power usage to ensure the system can run for an extended period, especially in remote or outdoor locations.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User Interface: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US" dirty="0"/>
              <a:t>Create a user-friendly interface for users to access and analyze noise data.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Calibration and Testing: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Calibrate the system to ensure accurate noise </a:t>
            </a:r>
            <a:r>
              <a:rPr lang="en-US" dirty="0" err="1"/>
              <a:t>measurements.Thoroughly</a:t>
            </a:r>
            <a:r>
              <a:rPr lang="en-US" dirty="0"/>
              <a:t> test the system in real-world conditions.</a:t>
            </a:r>
            <a:endParaRPr lang="en-IN" dirty="0"/>
          </a:p>
          <a:p>
            <a:endParaRPr lang="en-IN" dirty="0"/>
          </a:p>
          <a:p>
            <a:r>
              <a:rPr lang="en-US" b="1" i="1" u="sng" dirty="0"/>
              <a:t>Data Analysis and Reporting: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Analyze the collected data to identify noise patterns and </a:t>
            </a:r>
            <a:r>
              <a:rPr lang="en-US" dirty="0" err="1"/>
              <a:t>trends.Generate</a:t>
            </a:r>
            <a:r>
              <a:rPr lang="en-US" dirty="0"/>
              <a:t> reports or visualizations for stakeholders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6952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72D6F9-A66E-6BB5-1D89-287D51AC7B26}"/>
              </a:ext>
            </a:extLst>
          </p:cNvPr>
          <p:cNvSpPr txBox="1"/>
          <p:nvPr/>
        </p:nvSpPr>
        <p:spPr>
          <a:xfrm>
            <a:off x="217170" y="1257300"/>
            <a:ext cx="7475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Maintenance and Updates:</a:t>
            </a:r>
            <a:endParaRPr lang="en-IN" b="1" i="1" u="sng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US" dirty="0"/>
              <a:t>Regularly maintain and update the system to ensure its reliability and </a:t>
            </a:r>
            <a:r>
              <a:rPr lang="en-US" dirty="0" err="1"/>
              <a:t>accuracy.Keep</a:t>
            </a:r>
            <a:r>
              <a:rPr lang="en-US" dirty="0"/>
              <a:t> in mind that you'll need a good understanding of Arduino programming, </a:t>
            </a:r>
            <a:r>
              <a:rPr lang="en-US" dirty="0" err="1"/>
              <a:t>IoT</a:t>
            </a:r>
            <a:r>
              <a:rPr lang="en-US" dirty="0"/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</p:spTree>
    <p:extLst>
      <p:ext uri="{BB962C8B-B14F-4D97-AF65-F5344CB8AC3E}">
        <p14:creationId xmlns:p14="http://schemas.microsoft.com/office/powerpoint/2010/main" val="17511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NOISE POLLUTION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Lekha</dc:creator>
  <cp:lastModifiedBy>Guest User</cp:lastModifiedBy>
  <cp:revision>12</cp:revision>
  <dcterms:created xsi:type="dcterms:W3CDTF">2023-09-26T06:30:37Z</dcterms:created>
  <dcterms:modified xsi:type="dcterms:W3CDTF">2023-10-17T08:30:18Z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2023-09-26T00:00:00Z</vt:filetime>
  </property>
</Properties>
</file>