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4"/>
    <p:sldId id="258" r:id="rId5"/>
    <p:sldId id="261" r:id="rId6"/>
    <p:sldId id="262" r:id="rId7"/>
    <p:sldId id="263" r:id="rId8"/>
    <p:sldId id="274" r:id="rId9"/>
    <p:sldId id="265" r:id="rId10"/>
    <p:sldId id="275" r:id="rId11"/>
    <p:sldId id="270" r:id="rId12"/>
    <p:sldId id="272" r:id="rId13"/>
    <p:sldId id="273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3D37-B52B-421F-9961-BB6057BDE57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7349-7A8F-4BB4-A15F-EBE53E9B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3a7928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3a7928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3516946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3516946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516946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516946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3516946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3516946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6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3516946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3516946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9ec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9ec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93a792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93a792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9ecc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9ecc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896-3532-A9F5-2D79-97DD56B4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3246E-A851-29DF-67E8-A9532FE9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5E7A-D29C-925C-F283-46220675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B0E3-4B1E-443B-771E-43A19D0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4B9-A74D-DFE2-5101-FB0E03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0525-5B3E-65B2-56D6-DF38CB3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D599-11A7-DE8C-610E-BD3819B2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34F5-389E-B4B2-EFF5-D5DF022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5F34-FBF0-D692-4260-5849D5B9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9B29-5BF9-EC0D-A397-6D1052B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3932-D2D1-59BC-9610-7307CA68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39F1-64F0-1496-010B-481CA0F2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76A9-6D0A-4895-8F9C-2A398F2D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A295-2552-9F0D-622D-72023817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FEC-D3AA-E08E-E7D3-56CFC5F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7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40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86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1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50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0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AB8-702C-FE49-B49C-D824BBA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04B-EC2A-6C40-F247-D72ADE59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78FE-735F-4D5E-1DB1-BCF8498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E9F5-7D89-3F11-BD25-999C37A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D4E8-0199-E61D-C941-410F8FC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03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41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1645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65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120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48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6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0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962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31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6DF-826B-1536-2517-EF1ACC1B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943C-28E9-B0EA-979A-99E6FB36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1DBB-9ABB-0807-CDDA-2577104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FBA4-BD4F-47D0-8155-665D348D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8F4C-411D-DEA4-E04F-3F912722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8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445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8100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7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99C4-1443-0D88-2C9D-39CE70F2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B07B-DDF5-5A90-1451-02F04B5A9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DE0-8886-7FE5-D773-5B498864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F570-89B5-C99C-EC9A-898CF532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27CC-A99B-E5AE-59D9-DA2B05B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D5B0-2F9C-A203-1288-4A7FB9A2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3362-3DB1-4BF1-97DF-7C8A84D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EAEB-ADD2-5AC9-B1E9-6DC64964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18FA-5BA7-198C-72B3-B600975A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93647-2FD2-05BD-D8DE-CFDFB9D2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9DDB-C1B7-2023-5BA4-187F7D30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3896-8C2B-BA76-7496-859FEEB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5F37-AF5B-5B24-5713-9B22C8D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B3E6B-B4DC-700B-9A0C-925D334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F409-3FD5-31A2-2644-28BE6EA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B582-6FD4-53FE-5EA2-EB3C7B5A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18FE-FD60-E3CE-CA7C-1D3B8E3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A5F6-22F7-DFB0-0560-0E5784D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6F12E-B877-9A3D-D2DF-A59780D2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2A6D-8140-26F8-FACC-3D3DBE1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79C2-E7BE-8170-7201-C53F60B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A54-EAFE-66FA-5509-95BF603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ED3C-DC03-E27F-5250-5A765808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4E7F-8BE6-5D1F-A3A6-E6B7734A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4F70-3AA9-7420-660A-AE56567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F1B2-22DC-42BA-0982-670C3FC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CF91-C74C-52AC-0E79-F3C166B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1AF-F5C3-81EC-0583-F02210E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01E9-0711-5C5E-9035-8F578BB1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E55DD-B5F7-A930-6C37-1BA1325D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58A8-9301-EB10-67C9-FA10187F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67DF-E07B-EDD7-653B-12A0D81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D180-2B10-D784-0844-66046D83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5EE5-1019-7671-EF82-B9AE6F9A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E6DF-F21B-EDC7-A3C1-1AB6BB15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62D5-246E-1E7E-B6E4-504D2DB6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93CC-38D4-C94B-1501-3BEB91B7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B13C-882A-38AA-144C-9369E845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879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90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ncses.nsf.gov/indicators/states/indicator/bachelors-degree-holders-per-25-44-year-ol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A0B543-86E1-DDCF-AB9B-358E042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Education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Income by State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2E6D8C-6401-96E9-E860-F1C5A32C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Phil Faulkner, Elton Cummings,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Prak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Bagavatula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Christian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Tourteau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1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Machine Learning </a:t>
            </a:r>
            <a:endParaRPr b="1" dirty="0"/>
          </a:p>
        </p:txBody>
      </p:sp>
      <p:sp>
        <p:nvSpPr>
          <p:cNvPr id="243" name="Google Shape;243;p29"/>
          <p:cNvSpPr txBox="1"/>
          <p:nvPr/>
        </p:nvSpPr>
        <p:spPr>
          <a:xfrm>
            <a:off x="1899920" y="4622800"/>
            <a:ext cx="365760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Bachelors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97FE2F-D6CC-C8F4-A474-185D95EA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6" y="1035811"/>
            <a:ext cx="5106563" cy="337363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29A970-D5F5-E038-169C-3B0A5B59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2" y="1089719"/>
            <a:ext cx="5187841" cy="3512761"/>
          </a:xfrm>
          <a:prstGeom prst="rect">
            <a:avLst/>
          </a:prstGeom>
        </p:spPr>
      </p:pic>
      <p:sp>
        <p:nvSpPr>
          <p:cNvPr id="6" name="Google Shape;243;p29">
            <a:extLst>
              <a:ext uri="{FF2B5EF4-FFF2-40B4-BE49-F238E27FC236}">
                <a16:creationId xmlns:a16="http://schemas.microsoft.com/office/drawing/2014/main" id="{58EA6664-8AB1-F23E-9B8B-2B8FE392FE01}"/>
              </a:ext>
            </a:extLst>
          </p:cNvPr>
          <p:cNvSpPr txBox="1"/>
          <p:nvPr/>
        </p:nvSpPr>
        <p:spPr>
          <a:xfrm flipH="1">
            <a:off x="6766560" y="4622800"/>
            <a:ext cx="440944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Postsecondary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 idx="4294967295"/>
          </p:nvPr>
        </p:nvSpPr>
        <p:spPr>
          <a:xfrm>
            <a:off x="0" y="2936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4379913" cy="5551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explains about 80% of the variability of the data around the mean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754" lvl="1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skewed results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scored error of .09, close to the desired 0 range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Probabilities of a positive correlation between Bachelors Percentage, postsecondary degree and per capita income are relatively low high</a:t>
            </a:r>
            <a:endParaRPr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92AE9A7-4203-6C6E-357D-BED92E2A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08470"/>
            <a:ext cx="6868160" cy="6332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340-2300-425F-BB82-06D168E6CB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9538"/>
            <a:ext cx="8534400" cy="1508125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5F6-9361-4D7F-A045-12C18353E4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82800"/>
            <a:ext cx="8534400" cy="3614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(add text)</a:t>
            </a:r>
          </a:p>
        </p:txBody>
      </p:sp>
    </p:spTree>
    <p:extLst>
      <p:ext uri="{BB962C8B-B14F-4D97-AF65-F5344CB8AC3E}">
        <p14:creationId xmlns:p14="http://schemas.microsoft.com/office/powerpoint/2010/main" val="360633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8534400" cy="1506538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47913"/>
            <a:ext cx="8534400" cy="3614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we would like to add with further development and time</a:t>
            </a: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 idx="4294967295"/>
          </p:nvPr>
        </p:nvSpPr>
        <p:spPr>
          <a:xfrm>
            <a:off x="0" y="309563"/>
            <a:ext cx="10007600" cy="862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Analysis Importance </a:t>
            </a:r>
            <a:endParaRPr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294967295"/>
          </p:nvPr>
        </p:nvSpPr>
        <p:spPr>
          <a:xfrm>
            <a:off x="731838" y="1138238"/>
            <a:ext cx="11287442" cy="5475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" indent="0">
              <a:buClr>
                <a:srgbClr val="424242"/>
              </a:buClr>
              <a:buSzPts val="1800"/>
              <a:buNone/>
            </a:pPr>
            <a:r>
              <a:rPr lang="en" sz="2000" b="1" dirty="0">
                <a:solidFill>
                  <a:srgbClr val="424242"/>
                </a:solidFill>
                <a:latin typeface="+mn-lt"/>
                <a:ea typeface="Nunito"/>
                <a:cs typeface="Nunito"/>
                <a:sym typeface="Nunito"/>
              </a:rPr>
              <a:t>   Background: </a:t>
            </a:r>
            <a:endParaRPr sz="2000" b="1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2000" b="0" i="0" dirty="0">
                <a:solidFill>
                  <a:srgbClr val="424242"/>
                </a:solidFill>
                <a:effectLst/>
                <a:latin typeface="+mn-lt"/>
                <a:sym typeface="Nunito"/>
              </a:rPr>
              <a:t>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he relationship between income and </a:t>
            </a:r>
            <a:r>
              <a:rPr lang="en-US" sz="2000" dirty="0">
                <a:solidFill>
                  <a:srgbClr val="212121"/>
                </a:solidFill>
                <a:latin typeface="+mn-lt"/>
              </a:rPr>
              <a:t>Education level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 is well established but remains sometimes poorly understood</a:t>
            </a: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endParaRPr lang="en-US" sz="20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Use Machine Learning and analyze the relationship between income per Capita on the number of  Bachelors percentage and postsecondary degree holding by State in the US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Variables for Exploration: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 Capita Income (by State), Bachelor's degree Percentage and post secondary percentage (by State)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Period: 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2012-2017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sz="2400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 idx="4294967295"/>
          </p:nvPr>
        </p:nvSpPr>
        <p:spPr>
          <a:xfrm>
            <a:off x="0" y="269875"/>
            <a:ext cx="10007600" cy="862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Sources and tools Used 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4294967295"/>
          </p:nvPr>
        </p:nvSpPr>
        <p:spPr>
          <a:xfrm>
            <a:off x="0" y="995680"/>
            <a:ext cx="10007600" cy="5191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2800"/>
              <a:buNone/>
            </a:pPr>
            <a:endParaRPr lang="en-US" sz="2000" dirty="0"/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3"/>
              </a:rPr>
              <a:t>https://apps.bea.gov/iTable/iTable.cfm?reqid=70</a:t>
            </a:r>
            <a:r>
              <a:rPr lang="en-US" sz="2000" dirty="0"/>
              <a:t> </a:t>
            </a:r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4"/>
              </a:rPr>
              <a:t>https://ncses.nsf.gov/indicators/states/indicator/bachelors-degree-holders-per-25-44-year-olds</a:t>
            </a:r>
            <a:r>
              <a:rPr lang="en-US" sz="2000" dirty="0"/>
              <a:t> </a:t>
            </a:r>
          </a:p>
          <a:p>
            <a:pPr marL="0" indent="0">
              <a:buSzPts val="2800"/>
              <a:buNone/>
            </a:pPr>
            <a:endParaRPr lang="en" sz="2000" dirty="0"/>
          </a:p>
          <a:p>
            <a:pPr indent="-541853">
              <a:buSzPts val="2800"/>
              <a:buChar char="❖"/>
            </a:pPr>
            <a:r>
              <a:rPr lang="en" sz="2800" dirty="0"/>
              <a:t>Pandas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Matplotlib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Tableau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Scikit-Learn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HTML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CSS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Bootstrap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817563" y="1074738"/>
            <a:ext cx="11374437" cy="542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Extract raw data csv files and import to jupyter notebook using pandas to transform the data.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Selected 3 columns from each of the 2 datasets to use in our final dataset for this project.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7FCD1B-BF75-2133-189F-447F61E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783840"/>
            <a:ext cx="6837680" cy="3474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 idx="4294967295"/>
          </p:nvPr>
        </p:nvSpPr>
        <p:spPr>
          <a:xfrm>
            <a:off x="0" y="376238"/>
            <a:ext cx="10007600" cy="842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4294967295"/>
          </p:nvPr>
        </p:nvSpPr>
        <p:spPr>
          <a:xfrm>
            <a:off x="836613" y="1331913"/>
            <a:ext cx="11233467" cy="48453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Once the datasets were transformed, we merged all datasets, and exported a merged_results csv file to use it for our analysis and predictions.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9A08CF0-8B7C-E3EC-1E79-F713DD5E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550160"/>
            <a:ext cx="92456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4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10007600" cy="890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Tableau Data</a:t>
            </a:r>
            <a:endParaRPr b="1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808038" y="1022350"/>
            <a:ext cx="11383962" cy="9763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8722">
              <a:buSzPts val="1700"/>
              <a:buFont typeface="Nunito"/>
              <a:buChar char="❖"/>
            </a:pPr>
            <a:r>
              <a:rPr lang="en" sz="2267" dirty="0">
                <a:latin typeface="Nunito"/>
                <a:ea typeface="Nunito"/>
                <a:cs typeface="Nunito"/>
                <a:sym typeface="Nunito"/>
              </a:rPr>
              <a:t>Used cleanup data ‘merge_bi.csv’ to create Tableau Visualization with a drop down filter by state and year.</a:t>
            </a:r>
          </a:p>
          <a:p>
            <a:pPr indent="-448722">
              <a:buSzPts val="1700"/>
              <a:buFont typeface="Nunito"/>
              <a:buChar char="❖"/>
            </a:pPr>
            <a:endParaRPr lang="en" sz="2267" dirty="0">
              <a:latin typeface="Nunito"/>
              <a:ea typeface="Nunito"/>
              <a:cs typeface="Nunito"/>
              <a:sym typeface="Nunito"/>
            </a:endParaRPr>
          </a:p>
          <a:p>
            <a:pPr marL="8478" indent="0">
              <a:buSzPts val="1700"/>
              <a:buNone/>
            </a:pPr>
            <a:r>
              <a:rPr lang="en" sz="2267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(add your png here)</a:t>
            </a:r>
            <a:endParaRPr sz="2267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81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4294967295"/>
          </p:nvPr>
        </p:nvSpPr>
        <p:spPr>
          <a:xfrm>
            <a:off x="0" y="1778000"/>
            <a:ext cx="11814175" cy="9159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000000"/>
              </a:buClr>
              <a:buSzPts val="1800"/>
              <a:buChar char="❖"/>
            </a:pPr>
            <a:r>
              <a:rPr lang="en" sz="2400" b="1" dirty="0">
                <a:solidFill>
                  <a:srgbClr val="000000"/>
                </a:solidFill>
              </a:rPr>
              <a:t>Prove: </a:t>
            </a:r>
            <a:r>
              <a:rPr lang="en" sz="2133" dirty="0">
                <a:solidFill>
                  <a:srgbClr val="000000"/>
                </a:solidFill>
              </a:rPr>
              <a:t> Bachelors percentage and postsecondary degre percentage are strongly correlated to the per capita income by State 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2133"/>
              </a:spcAft>
              <a:buNone/>
            </a:pPr>
            <a:endParaRPr sz="1867" dirty="0"/>
          </a:p>
        </p:txBody>
      </p:sp>
      <p:sp>
        <p:nvSpPr>
          <p:cNvPr id="224" name="Google Shape;224;p27"/>
          <p:cNvSpPr txBox="1"/>
          <p:nvPr/>
        </p:nvSpPr>
        <p:spPr>
          <a:xfrm>
            <a:off x="101600" y="914400"/>
            <a:ext cx="116228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 of merged_results for Machine Learning purposes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per capita income from $ to % 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90EB5E-89F6-EEC7-EFE2-E38F1054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1" y="2865120"/>
            <a:ext cx="5445949" cy="385159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608CE-A487-1DB1-B57E-BB8A0FDA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4582160"/>
            <a:ext cx="3698239" cy="139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372</Words>
  <Application>Microsoft Office PowerPoint</Application>
  <PresentationFormat>Widescreen</PresentationFormat>
  <Paragraphs>62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Nunito</vt:lpstr>
      <vt:lpstr>Office Theme</vt:lpstr>
      <vt:lpstr>Shift</vt:lpstr>
      <vt:lpstr>1_Shift</vt:lpstr>
      <vt:lpstr>Education vs Income by State</vt:lpstr>
      <vt:lpstr>Analysis Importance </vt:lpstr>
      <vt:lpstr>Sources and tools Used </vt:lpstr>
      <vt:lpstr>Cleanup</vt:lpstr>
      <vt:lpstr>Cleanup</vt:lpstr>
      <vt:lpstr>PowerPoint Presentation</vt:lpstr>
      <vt:lpstr>Tableau Data</vt:lpstr>
      <vt:lpstr>PowerPoint Presentation</vt:lpstr>
      <vt:lpstr>Machine Learning</vt:lpstr>
      <vt:lpstr>Machine Learning </vt:lpstr>
      <vt:lpstr>Machine Learning</vt:lpstr>
      <vt:lpstr>What we learned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or Die?</dc:title>
  <dc:creator>Donnata St Juste</dc:creator>
  <cp:lastModifiedBy>Donnata St Juste</cp:lastModifiedBy>
  <cp:revision>10</cp:revision>
  <dcterms:created xsi:type="dcterms:W3CDTF">2022-08-27T15:44:10Z</dcterms:created>
  <dcterms:modified xsi:type="dcterms:W3CDTF">2022-08-31T00:51:17Z</dcterms:modified>
</cp:coreProperties>
</file>