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sldIdLst>
    <p:sldId id="256" r:id="rId4"/>
    <p:sldId id="258" r:id="rId5"/>
    <p:sldId id="261" r:id="rId6"/>
    <p:sldId id="262" r:id="rId7"/>
    <p:sldId id="263" r:id="rId8"/>
    <p:sldId id="265" r:id="rId9"/>
    <p:sldId id="270" r:id="rId10"/>
    <p:sldId id="272" r:id="rId11"/>
    <p:sldId id="27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DCD8C-C766-4FC6-B3FA-D41B355FCA18}" v="2" dt="2022-08-31T21:34:10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41" autoAdjust="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 bagavatula" userId="f05f830ce8060121" providerId="LiveId" clId="{1C2DCD8C-C766-4FC6-B3FA-D41B355FCA18}"/>
    <pc:docChg chg="custSel delSld modSld">
      <pc:chgData name="prak bagavatula" userId="f05f830ce8060121" providerId="LiveId" clId="{1C2DCD8C-C766-4FC6-B3FA-D41B355FCA18}" dt="2022-08-31T21:34:16.199" v="284" actId="1076"/>
      <pc:docMkLst>
        <pc:docMk/>
      </pc:docMkLst>
      <pc:sldChg chg="addSp modSp mod modNotesTx">
        <pc:chgData name="prak bagavatula" userId="f05f830ce8060121" providerId="LiveId" clId="{1C2DCD8C-C766-4FC6-B3FA-D41B355FCA18}" dt="2022-08-31T21:34:16.199" v="284" actId="1076"/>
        <pc:sldMkLst>
          <pc:docMk/>
          <pc:sldMk cId="0" sldId="265"/>
        </pc:sldMkLst>
        <pc:picChg chg="add mod">
          <ac:chgData name="prak bagavatula" userId="f05f830ce8060121" providerId="LiveId" clId="{1C2DCD8C-C766-4FC6-B3FA-D41B355FCA18}" dt="2022-08-31T01:20:43.913" v="4" actId="1076"/>
          <ac:picMkLst>
            <pc:docMk/>
            <pc:sldMk cId="0" sldId="265"/>
            <ac:picMk id="3" creationId="{666FF72E-6224-076E-89FD-4AAC23B7705E}"/>
          </ac:picMkLst>
        </pc:picChg>
        <pc:picChg chg="add mod">
          <ac:chgData name="prak bagavatula" userId="f05f830ce8060121" providerId="LiveId" clId="{1C2DCD8C-C766-4FC6-B3FA-D41B355FCA18}" dt="2022-08-31T21:34:16.199" v="284" actId="1076"/>
          <ac:picMkLst>
            <pc:docMk/>
            <pc:sldMk cId="0" sldId="265"/>
            <ac:picMk id="4" creationId="{21AFA899-A593-ED01-5286-7DE4F0FB9484}"/>
          </ac:picMkLst>
        </pc:picChg>
      </pc:sldChg>
      <pc:sldChg chg="modSp mod modNotesTx">
        <pc:chgData name="prak bagavatula" userId="f05f830ce8060121" providerId="LiveId" clId="{1C2DCD8C-C766-4FC6-B3FA-D41B355FCA18}" dt="2022-08-31T21:33:41.946" v="279" actId="5793"/>
        <pc:sldMkLst>
          <pc:docMk/>
          <pc:sldMk cId="1373066523" sldId="266"/>
        </pc:sldMkLst>
        <pc:spChg chg="mod">
          <ac:chgData name="prak bagavatula" userId="f05f830ce8060121" providerId="LiveId" clId="{1C2DCD8C-C766-4FC6-B3FA-D41B355FCA18}" dt="2022-08-31T21:33:38.720" v="278" actId="20577"/>
          <ac:spMkLst>
            <pc:docMk/>
            <pc:sldMk cId="1373066523" sldId="266"/>
            <ac:spMk id="2" creationId="{D8D49DFA-66BE-4652-8EBF-EACCBFD662E7}"/>
          </ac:spMkLst>
        </pc:spChg>
        <pc:spChg chg="mod">
          <ac:chgData name="prak bagavatula" userId="f05f830ce8060121" providerId="LiveId" clId="{1C2DCD8C-C766-4FC6-B3FA-D41B355FCA18}" dt="2022-08-31T21:33:41.946" v="279" actId="5793"/>
          <ac:spMkLst>
            <pc:docMk/>
            <pc:sldMk cId="1373066523" sldId="266"/>
            <ac:spMk id="3" creationId="{2198673E-7CC1-4548-B21E-78DA8EB7E866}"/>
          </ac:spMkLst>
        </pc:spChg>
      </pc:sldChg>
      <pc:sldChg chg="modSp mod">
        <pc:chgData name="prak bagavatula" userId="f05f830ce8060121" providerId="LiveId" clId="{1C2DCD8C-C766-4FC6-B3FA-D41B355FCA18}" dt="2022-08-31T02:01:48.416" v="13" actId="20577"/>
        <pc:sldMkLst>
          <pc:docMk/>
          <pc:sldMk cId="0" sldId="270"/>
        </pc:sldMkLst>
        <pc:spChg chg="mod">
          <ac:chgData name="prak bagavatula" userId="f05f830ce8060121" providerId="LiveId" clId="{1C2DCD8C-C766-4FC6-B3FA-D41B355FCA18}" dt="2022-08-31T02:01:48.416" v="13" actId="20577"/>
          <ac:spMkLst>
            <pc:docMk/>
            <pc:sldMk cId="0" sldId="270"/>
            <ac:spMk id="224" creationId="{00000000-0000-0000-0000-000000000000}"/>
          </ac:spMkLst>
        </pc:spChg>
      </pc:sldChg>
      <pc:sldChg chg="del">
        <pc:chgData name="prak bagavatula" userId="f05f830ce8060121" providerId="LiveId" clId="{1C2DCD8C-C766-4FC6-B3FA-D41B355FCA18}" dt="2022-08-31T01:21:04.379" v="5" actId="2696"/>
        <pc:sldMkLst>
          <pc:docMk/>
          <pc:sldMk cId="463498400" sldId="274"/>
        </pc:sldMkLst>
      </pc:sldChg>
      <pc:sldChg chg="del">
        <pc:chgData name="prak bagavatula" userId="f05f830ce8060121" providerId="LiveId" clId="{1C2DCD8C-C766-4FC6-B3FA-D41B355FCA18}" dt="2022-08-31T01:21:07.012" v="6" actId="2696"/>
        <pc:sldMkLst>
          <pc:docMk/>
          <pc:sldMk cId="1717816431" sldId="275"/>
        </pc:sldMkLst>
      </pc:sldChg>
      <pc:sldChg chg="del">
        <pc:chgData name="prak bagavatula" userId="f05f830ce8060121" providerId="LiveId" clId="{1C2DCD8C-C766-4FC6-B3FA-D41B355FCA18}" dt="2022-08-31T01:57:40.416" v="11" actId="2696"/>
        <pc:sldMkLst>
          <pc:docMk/>
          <pc:sldMk cId="3606339361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3D37-B52B-421F-9961-BB6057BDE57F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7349-7A8F-4BB4-A15F-EBE53E9B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8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93a7928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93a7928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Aizel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3516946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3516946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3516946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3516946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3516946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33516946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668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35169466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35169466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729eccc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729eccc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393a7928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393a7928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729eccc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3729eccc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97349-7A8F-4BB4-A15F-EBE53E9BBB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F896-3532-A9F5-2D79-97DD56B4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3246E-A851-29DF-67E8-A9532FE9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5E7A-D29C-925C-F283-46220675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B0E3-4B1E-443B-771E-43A19D00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34B9-A74D-DFE2-5101-FB0E032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0525-5B3E-65B2-56D6-DF38CB30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FD599-11A7-DE8C-610E-BD3819B29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34F5-389E-B4B2-EFF5-D5DF022B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5F34-FBF0-D692-4260-5849D5B9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9B29-5BF9-EC0D-A397-6D1052BE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0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B3932-D2D1-59BC-9610-7307CA68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239F1-64F0-1496-010B-481CA0F2F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76A9-6D0A-4895-8F9C-2A398F2D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A295-2552-9F0D-622D-72023817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6FEC-D3AA-E08E-E7D3-56CFC5F1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7" y="0"/>
            <a:ext cx="5446800" cy="2736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67" y="789"/>
            <a:ext cx="3000484" cy="13924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94" y="789"/>
            <a:ext cx="3000484" cy="13924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11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376" y="5623803"/>
            <a:ext cx="3185424" cy="1234316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532" y="5407536"/>
            <a:ext cx="3727219" cy="1444411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478267" y="4550877"/>
            <a:ext cx="7148400" cy="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77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800" y="3079200"/>
            <a:ext cx="58492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922" y="5281487"/>
            <a:ext cx="3880193" cy="1576453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755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409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386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600" cy="1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600" cy="2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710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2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8"/>
          <p:cNvSpPr/>
          <p:nvPr/>
        </p:nvSpPr>
        <p:spPr>
          <a:xfrm flipH="1">
            <a:off x="4777613" y="2072151"/>
            <a:ext cx="7414000" cy="47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322" y="-158"/>
            <a:ext cx="3001796" cy="1391211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0"/>
            <a:ext cx="2124408" cy="822763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2" y="1657"/>
            <a:ext cx="4343273" cy="1682019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200" cy="3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9507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85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0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00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3AB8-702C-FE49-B49C-D824BBA0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204B-EC2A-6C40-F247-D72ADE59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78FE-735F-4D5E-1DB1-BCF8498F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E9F5-7D89-3F11-BD25-999C37A1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D4E8-0199-E61D-C941-410F8FC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9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30" y="5492769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4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400" cy="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ctr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030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8411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7" y="0"/>
            <a:ext cx="5446800" cy="2736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67" y="789"/>
            <a:ext cx="3000484" cy="13924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94" y="789"/>
            <a:ext cx="3000484" cy="13924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11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376" y="5623803"/>
            <a:ext cx="3185424" cy="1234316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532" y="5407536"/>
            <a:ext cx="3727219" cy="1444411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478267" y="4550877"/>
            <a:ext cx="7148400" cy="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1645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800" y="3079200"/>
            <a:ext cx="58492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922" y="5281487"/>
            <a:ext cx="3880193" cy="1576453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3658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6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120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8548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2656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600" cy="1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600" cy="2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020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2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8"/>
          <p:cNvSpPr/>
          <p:nvPr/>
        </p:nvSpPr>
        <p:spPr>
          <a:xfrm flipH="1">
            <a:off x="4777613" y="2072151"/>
            <a:ext cx="7414000" cy="47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322" y="-158"/>
            <a:ext cx="3001796" cy="1391211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0"/>
            <a:ext cx="2124408" cy="822763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2" y="1657"/>
            <a:ext cx="4343273" cy="1682019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200" cy="3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0962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531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C6DF-826B-1536-2517-EF1ACC1B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943C-28E9-B0EA-979A-99E6FB36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1DBB-9ABB-0807-CDDA-25771042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FBA4-BD4F-47D0-8155-665D348D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8F4C-411D-DEA4-E04F-3F912722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18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0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7445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30" y="5492769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4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400" cy="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ctr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8100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178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99C4-1443-0D88-2C9D-39CE70F2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B07B-DDF5-5A90-1451-02F04B5A9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B6DE0-8886-7FE5-D773-5B4988644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BF570-89B5-C99C-EC9A-898CF532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F27CC-A99B-E5AE-59D9-DA2B05BB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1D5B0-2F9C-A203-1288-4A7FB9A2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3362-3DB1-4BF1-97DF-7C8A84D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5EAEB-ADD2-5AC9-B1E9-6DC649644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D18FA-5BA7-198C-72B3-B600975A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93647-2FD2-05BD-D8DE-CFDFB9D2F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A9DDB-C1B7-2023-5BA4-187F7D30C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03896-8C2B-BA76-7496-859FEEB0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5F37-AF5B-5B24-5713-9B22C8DE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B3E6B-B4DC-700B-9A0C-925D3345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F409-3FD5-31A2-2644-28BE6EA0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9B582-6FD4-53FE-5EA2-EB3C7B5A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18FE-FD60-E3CE-CA7C-1D3B8E39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A5F6-22F7-DFB0-0560-0E5784D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6F12E-B877-9A3D-D2DF-A59780D2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62A6D-8140-26F8-FACC-3D3DBE1F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779C2-E7BE-8170-7201-C53F60BE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6A54-EAFE-66FA-5509-95BF6036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ED3C-DC03-E27F-5250-5A7658086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D4E7F-8BE6-5D1F-A3A6-E6B7734A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4F70-3AA9-7420-660A-AE56567E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EF1B2-22DC-42BA-0982-670C3FC3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CF91-C74C-52AC-0E79-F3C166B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3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C1AF-F5C3-81EC-0583-F02210E3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501E9-0711-5C5E-9035-8F578BB10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E55DD-B5F7-A930-6C37-1BA1325D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58A8-9301-EB10-67C9-FA10187F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A67DF-E07B-EDD7-653B-12A0D81C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D180-2B10-D784-0844-66046D83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D5EE5-1019-7671-EF82-B9AE6F9A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4E6DF-F21B-EDC7-A3C1-1AB6BB15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62D5-246E-1E7E-B6E4-504D2DB6B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7300-66FB-4C6C-A55A-973C72232D2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93CC-38D4-C94B-1501-3BEB91B7A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B13C-882A-38AA-144C-9369E8451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8795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0907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bea.gov/iTable/iTable.cfm?reqid=7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ncses.nsf.gov/indicators/states/indicator/bachelors-degree-holders-per-25-44-year-ol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AA0B543-86E1-DDCF-AB9B-358E0420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Education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vs Income by State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C2E6D8C-6401-96E9-E860-F1C5A32C0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Phil Faulkner, Elton Cummings,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Prak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Bagavatula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Christian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Tourteau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12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DFA-66BE-4652-8EBF-EACCBFD662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95350"/>
            <a:ext cx="8534400" cy="15065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we would like to add with further development and time.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673E-7CC1-4548-B21E-78DA8EB7E8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347913"/>
            <a:ext cx="8534400" cy="3614737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•1. Include more years to the data to see how the data might have changed over a larger time frame.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•2. Examine enrollment versus graduation.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•3. Examine countries similar to the United States and determine the same metrics and compare to the United States.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6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 idx="4294967295"/>
          </p:nvPr>
        </p:nvSpPr>
        <p:spPr>
          <a:xfrm>
            <a:off x="0" y="309563"/>
            <a:ext cx="10007600" cy="8620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Analysis Importance </a:t>
            </a:r>
            <a:endParaRPr b="1"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4294967295"/>
          </p:nvPr>
        </p:nvSpPr>
        <p:spPr>
          <a:xfrm>
            <a:off x="731838" y="1138238"/>
            <a:ext cx="11287442" cy="54752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" indent="0">
              <a:buClr>
                <a:srgbClr val="424242"/>
              </a:buClr>
              <a:buSzPts val="1800"/>
              <a:buNone/>
            </a:pPr>
            <a:r>
              <a:rPr lang="en" sz="2000" b="1" dirty="0">
                <a:solidFill>
                  <a:srgbClr val="424242"/>
                </a:solidFill>
                <a:latin typeface="+mn-lt"/>
                <a:ea typeface="Nunito"/>
                <a:cs typeface="Nunito"/>
                <a:sym typeface="Nunito"/>
              </a:rPr>
              <a:t>   Background: </a:t>
            </a:r>
            <a:endParaRPr sz="2000" b="1" dirty="0">
              <a:solidFill>
                <a:srgbClr val="424242"/>
              </a:solidFill>
              <a:latin typeface="+mn-lt"/>
              <a:ea typeface="Nunito"/>
              <a:cs typeface="Nunito"/>
              <a:sym typeface="Nunito"/>
            </a:endParaRPr>
          </a:p>
          <a:p>
            <a:pPr lvl="1" indent="-457189">
              <a:spcBef>
                <a:spcPts val="0"/>
              </a:spcBef>
              <a:buClr>
                <a:srgbClr val="424242"/>
              </a:buClr>
              <a:buSzPts val="1800"/>
              <a:buFont typeface="Nunito"/>
              <a:buChar char="○"/>
            </a:pPr>
            <a:r>
              <a:rPr lang="en" sz="2000" b="0" i="0" dirty="0">
                <a:solidFill>
                  <a:srgbClr val="424242"/>
                </a:solidFill>
                <a:effectLst/>
                <a:latin typeface="+mn-lt"/>
                <a:sym typeface="Nunito"/>
              </a:rPr>
              <a:t>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he relationship between income and </a:t>
            </a:r>
            <a:r>
              <a:rPr lang="en-US" sz="2000" dirty="0">
                <a:solidFill>
                  <a:srgbClr val="212121"/>
                </a:solidFill>
                <a:latin typeface="+mn-lt"/>
              </a:rPr>
              <a:t>Education level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 is well established but remains sometimes poorly understood</a:t>
            </a:r>
          </a:p>
          <a:p>
            <a:pPr lvl="1" indent="-457189">
              <a:spcBef>
                <a:spcPts val="0"/>
              </a:spcBef>
              <a:buClr>
                <a:srgbClr val="424242"/>
              </a:buClr>
              <a:buSzPts val="1800"/>
              <a:buFont typeface="Nunito"/>
              <a:buChar char="○"/>
            </a:pPr>
            <a:endParaRPr lang="en-US" sz="20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Goal:</a:t>
            </a: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   Use Machine Learning and analyze the relationship between income per Capita on the number of  Bachelors percentage and postsecondary degree holding by State in the US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endParaRPr lang="en-US" sz="20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Variables for Exploration: 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Per Capita Income (by State), Bachelor's degree Percentage and post secondary percentage (by State)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endParaRPr lang="en-US" sz="20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Period: </a:t>
            </a: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2012-2017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endParaRPr sz="2400" dirty="0">
              <a:solidFill>
                <a:srgbClr val="424242"/>
              </a:solidFill>
              <a:latin typeface="+mn-lt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 idx="4294967295"/>
          </p:nvPr>
        </p:nvSpPr>
        <p:spPr>
          <a:xfrm>
            <a:off x="0" y="269875"/>
            <a:ext cx="10007600" cy="8620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Sources and tools Used </a:t>
            </a:r>
            <a:endParaRPr b="1"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4294967295"/>
          </p:nvPr>
        </p:nvSpPr>
        <p:spPr>
          <a:xfrm>
            <a:off x="0" y="995680"/>
            <a:ext cx="10007600" cy="51917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2800"/>
              <a:buNone/>
            </a:pPr>
            <a:endParaRPr lang="en-US" sz="2000" dirty="0"/>
          </a:p>
          <a:p>
            <a:pPr marL="342900" indent="-342900">
              <a:buSzPts val="2800"/>
              <a:buFontTx/>
              <a:buChar char="-"/>
            </a:pPr>
            <a:r>
              <a:rPr lang="en-US" sz="2000" dirty="0">
                <a:hlinkClick r:id="rId3"/>
              </a:rPr>
              <a:t>https://apps.bea.gov/iTable/iTable.cfm?reqid=70</a:t>
            </a:r>
            <a:r>
              <a:rPr lang="en-US" sz="2000" dirty="0"/>
              <a:t> </a:t>
            </a:r>
          </a:p>
          <a:p>
            <a:pPr marL="342900" indent="-342900">
              <a:buSzPts val="2800"/>
              <a:buFontTx/>
              <a:buChar char="-"/>
            </a:pPr>
            <a:r>
              <a:rPr lang="en-US" sz="2000" dirty="0">
                <a:hlinkClick r:id="rId4"/>
              </a:rPr>
              <a:t>https://ncses.nsf.gov/indicators/states/indicator/bachelors-degree-holders-per-25-44-year-olds</a:t>
            </a:r>
            <a:r>
              <a:rPr lang="en-US" sz="2000" dirty="0"/>
              <a:t> </a:t>
            </a:r>
          </a:p>
          <a:p>
            <a:pPr marL="0" indent="0">
              <a:buSzPts val="2800"/>
              <a:buNone/>
            </a:pPr>
            <a:endParaRPr lang="en" sz="2000" dirty="0"/>
          </a:p>
          <a:p>
            <a:pPr indent="-541853">
              <a:buSzPts val="2800"/>
              <a:buChar char="❖"/>
            </a:pPr>
            <a:r>
              <a:rPr lang="en" sz="2800" dirty="0"/>
              <a:t>Pandas 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Matplotlib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Tableau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Scikit-Learn 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HTML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CSS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Bootstrap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 idx="4294967295"/>
          </p:nvPr>
        </p:nvSpPr>
        <p:spPr>
          <a:xfrm>
            <a:off x="0" y="344488"/>
            <a:ext cx="10007600" cy="88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Cleanup</a:t>
            </a:r>
            <a:endParaRPr b="1"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4294967295"/>
          </p:nvPr>
        </p:nvSpPr>
        <p:spPr>
          <a:xfrm>
            <a:off x="817563" y="1074738"/>
            <a:ext cx="11374437" cy="542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2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Extract raw data csv files and import to jupyter notebook using pandas to transform the data. </a:t>
            </a:r>
            <a:endParaRPr sz="24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189"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2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Selected 3 columns from each of the 2 datasets to use in our final dataset for this project. </a:t>
            </a:r>
            <a:endParaRPr sz="24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7FCD1B-BF75-2133-189F-447F61ED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783840"/>
            <a:ext cx="6837680" cy="3474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 idx="4294967295"/>
          </p:nvPr>
        </p:nvSpPr>
        <p:spPr>
          <a:xfrm>
            <a:off x="0" y="376238"/>
            <a:ext cx="10007600" cy="8429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Cleanup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4294967295"/>
          </p:nvPr>
        </p:nvSpPr>
        <p:spPr>
          <a:xfrm>
            <a:off x="836613" y="1331913"/>
            <a:ext cx="11233467" cy="48453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2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Once the datasets were transformed, we merged all datasets, and exported a merged_results csv file to use it for our analysis and predictions.</a:t>
            </a:r>
            <a:endParaRPr sz="24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9A08CF0-8B7C-E3EC-1E79-F713DD5E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550160"/>
            <a:ext cx="924560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7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10007600" cy="8905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Tableau Data</a:t>
            </a:r>
            <a:endParaRPr b="1"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4294967295"/>
          </p:nvPr>
        </p:nvSpPr>
        <p:spPr>
          <a:xfrm>
            <a:off x="808038" y="1022350"/>
            <a:ext cx="11383962" cy="9763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48722">
              <a:buSzPts val="1700"/>
              <a:buFont typeface="Nunito"/>
              <a:buChar char="❖"/>
            </a:pPr>
            <a:r>
              <a:rPr lang="en" sz="2267" dirty="0">
                <a:latin typeface="Nunito"/>
                <a:ea typeface="Nunito"/>
                <a:cs typeface="Nunito"/>
                <a:sym typeface="Nunito"/>
              </a:rPr>
              <a:t>Used cleanup data ‘merge_bi.csv’ to create Tableau Visualization with a drop down filter by state and year.</a:t>
            </a:r>
          </a:p>
          <a:p>
            <a:pPr indent="-448722">
              <a:buSzPts val="1700"/>
              <a:buFont typeface="Nunito"/>
              <a:buChar char="❖"/>
            </a:pPr>
            <a:endParaRPr lang="en" sz="2267" dirty="0">
              <a:latin typeface="Nunito"/>
              <a:ea typeface="Nunito"/>
              <a:cs typeface="Nunito"/>
              <a:sym typeface="Nunito"/>
            </a:endParaRPr>
          </a:p>
          <a:p>
            <a:pPr marL="8478" indent="0">
              <a:buSzPts val="1700"/>
              <a:buNone/>
            </a:pPr>
            <a:r>
              <a:rPr lang="en" sz="2267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(add your png here)</a:t>
            </a:r>
            <a:endParaRPr sz="2267"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133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66FF72E-6224-076E-89FD-4AAC23B77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1" y="2151504"/>
            <a:ext cx="4186346" cy="4206164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1AFA899-A593-ED01-5286-7DE4F0FB9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99" y="2261466"/>
            <a:ext cx="6141747" cy="35301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 idx="4294967295"/>
          </p:nvPr>
        </p:nvSpPr>
        <p:spPr>
          <a:xfrm>
            <a:off x="0" y="141288"/>
            <a:ext cx="10007600" cy="8334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Machine Learning</a:t>
            </a:r>
            <a:endParaRPr b="1"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4294967295"/>
          </p:nvPr>
        </p:nvSpPr>
        <p:spPr>
          <a:xfrm>
            <a:off x="0" y="1778000"/>
            <a:ext cx="11814175" cy="9159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buClr>
                <a:srgbClr val="000000"/>
              </a:buClr>
              <a:buSzPts val="1800"/>
              <a:buChar char="❖"/>
            </a:pPr>
            <a:r>
              <a:rPr lang="en" sz="2400" b="1" dirty="0">
                <a:solidFill>
                  <a:srgbClr val="000000"/>
                </a:solidFill>
              </a:rPr>
              <a:t>Prove: </a:t>
            </a:r>
            <a:r>
              <a:rPr lang="en" sz="2133" dirty="0">
                <a:solidFill>
                  <a:srgbClr val="000000"/>
                </a:solidFill>
              </a:rPr>
              <a:t> Bachelors percentage and postsecondary degre percentage are strongly correlated to the per capita income by State 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Aft>
                <a:spcPts val="2133"/>
              </a:spcAft>
              <a:buNone/>
            </a:pPr>
            <a:endParaRPr sz="1867" dirty="0"/>
          </a:p>
        </p:txBody>
      </p:sp>
      <p:sp>
        <p:nvSpPr>
          <p:cNvPr id="224" name="Google Shape;224;p27"/>
          <p:cNvSpPr txBox="1"/>
          <p:nvPr/>
        </p:nvSpPr>
        <p:spPr>
          <a:xfrm>
            <a:off x="101600" y="914400"/>
            <a:ext cx="116228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 defTabSz="1219170">
              <a:lnSpc>
                <a:spcPct val="115000"/>
              </a:lnSpc>
              <a:buClr>
                <a:srgbClr val="000000"/>
              </a:buClr>
              <a:buSzPts val="1800"/>
              <a:buFont typeface="Calibri"/>
              <a:buChar char="❖"/>
            </a:pPr>
            <a:r>
              <a:rPr lang="en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Cleanup of merged_results for Machine Learning purposes</a:t>
            </a: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E90EB5E-89F6-EEC7-EFE2-E38F10549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11" y="2865120"/>
            <a:ext cx="5445949" cy="385159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9D608CE-A487-1DB1-B57E-BB8A0FDA4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40" y="4582160"/>
            <a:ext cx="3698239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 idx="4294967295"/>
          </p:nvPr>
        </p:nvSpPr>
        <p:spPr>
          <a:xfrm>
            <a:off x="0" y="344488"/>
            <a:ext cx="10007600" cy="8334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Machine Learning </a:t>
            </a:r>
            <a:endParaRPr b="1" dirty="0"/>
          </a:p>
        </p:txBody>
      </p:sp>
      <p:sp>
        <p:nvSpPr>
          <p:cNvPr id="243" name="Google Shape;243;p29"/>
          <p:cNvSpPr txBox="1"/>
          <p:nvPr/>
        </p:nvSpPr>
        <p:spPr>
          <a:xfrm>
            <a:off x="1899920" y="4622800"/>
            <a:ext cx="3657600" cy="133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Bachelors percentage  vs Income</a:t>
            </a:r>
            <a:endParaRPr sz="1867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correlation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positive trend 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C97FE2F-D6CC-C8F4-A474-185D95EA7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56" y="1035811"/>
            <a:ext cx="5106563" cy="3373630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229A970-D5F5-E038-169C-3B0A5B59F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82" y="1089719"/>
            <a:ext cx="5187841" cy="3512761"/>
          </a:xfrm>
          <a:prstGeom prst="rect">
            <a:avLst/>
          </a:prstGeom>
        </p:spPr>
      </p:pic>
      <p:sp>
        <p:nvSpPr>
          <p:cNvPr id="6" name="Google Shape;243;p29">
            <a:extLst>
              <a:ext uri="{FF2B5EF4-FFF2-40B4-BE49-F238E27FC236}">
                <a16:creationId xmlns:a16="http://schemas.microsoft.com/office/drawing/2014/main" id="{58EA6664-8AB1-F23E-9B8B-2B8FE392FE01}"/>
              </a:ext>
            </a:extLst>
          </p:cNvPr>
          <p:cNvSpPr txBox="1"/>
          <p:nvPr/>
        </p:nvSpPr>
        <p:spPr>
          <a:xfrm flipH="1">
            <a:off x="6766560" y="4622800"/>
            <a:ext cx="4409440" cy="133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Postsecondary percentage  vs Income</a:t>
            </a:r>
            <a:endParaRPr sz="1867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correlation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positive trend 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 idx="4294967295"/>
          </p:nvPr>
        </p:nvSpPr>
        <p:spPr>
          <a:xfrm>
            <a:off x="0" y="293688"/>
            <a:ext cx="10007600" cy="8334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Machine Learning</a:t>
            </a:r>
            <a:endParaRPr b="1"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4379913" cy="55514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40256"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 explains about 80% of the variability of the data around the mean</a:t>
            </a:r>
            <a:endParaRPr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754" lvl="1" indent="-440256"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Char char="➢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Outliers skewed results</a:t>
            </a:r>
            <a:endParaRPr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0256"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mean scored error of .09, close to the desired 0 range</a:t>
            </a:r>
            <a:endParaRPr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0256"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Probabilities of a positive correlation between Bachelors Percentage, postsecondary degree and per capita income are relatively low high</a:t>
            </a:r>
            <a:endParaRPr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92AE9A7-4203-6C6E-357D-BED92E2AC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80" y="108470"/>
            <a:ext cx="6868160" cy="6332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413</Words>
  <Application>Microsoft Office PowerPoint</Application>
  <PresentationFormat>Widescreen</PresentationFormat>
  <Paragraphs>59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Nunito</vt:lpstr>
      <vt:lpstr>Slack-Lato</vt:lpstr>
      <vt:lpstr>Office Theme</vt:lpstr>
      <vt:lpstr>Shift</vt:lpstr>
      <vt:lpstr>1_Shift</vt:lpstr>
      <vt:lpstr>Education vs Income by State</vt:lpstr>
      <vt:lpstr>Analysis Importance </vt:lpstr>
      <vt:lpstr>Sources and tools Used </vt:lpstr>
      <vt:lpstr>Cleanup</vt:lpstr>
      <vt:lpstr>Cleanup</vt:lpstr>
      <vt:lpstr>Tableau Data</vt:lpstr>
      <vt:lpstr>Machine Learning</vt:lpstr>
      <vt:lpstr>Machine Learning </vt:lpstr>
      <vt:lpstr>Machine Learning</vt:lpstr>
      <vt:lpstr>What we would like to add with further development and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or Die?</dc:title>
  <dc:creator>Donnata St Juste</dc:creator>
  <cp:lastModifiedBy>prak bagavatula</cp:lastModifiedBy>
  <cp:revision>10</cp:revision>
  <dcterms:created xsi:type="dcterms:W3CDTF">2022-08-27T15:44:10Z</dcterms:created>
  <dcterms:modified xsi:type="dcterms:W3CDTF">2022-08-31T21:34:20Z</dcterms:modified>
</cp:coreProperties>
</file>