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5" r:id="rId3"/>
  </p:sldMasterIdLst>
  <p:notesMasterIdLst>
    <p:notesMasterId r:id="rId8"/>
  </p:notesMasterIdLst>
  <p:handoutMasterIdLst>
    <p:handoutMasterId r:id="rId13"/>
  </p:handoutMasterIdLst>
  <p:sldIdLst>
    <p:sldId id="589" r:id="rId4"/>
    <p:sldId id="611" r:id="rId5"/>
    <p:sldId id="613" r:id="rId6"/>
    <p:sldId id="617" r:id="rId7"/>
    <p:sldId id="618" r:id="rId9"/>
    <p:sldId id="633" r:id="rId10"/>
    <p:sldId id="616" r:id="rId11"/>
    <p:sldId id="635" r:id="rId12"/>
  </p:sldIdLst>
  <p:sldSz cx="12192000" cy="6858000"/>
  <p:notesSz cx="6858000" cy="9144000"/>
  <p:embeddedFontLst>
    <p:embeddedFont>
      <p:font typeface="Calibri" panose="020F0502020204030204" pitchFamily="34" charset="0"/>
      <p:regular r:id="rId17"/>
      <p:bold r:id="rId18"/>
      <p:italic r:id="rId19"/>
      <p:boldItalic r:id="rId2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DAD"/>
    <a:srgbClr val="B9B9B9"/>
    <a:srgbClr val="979797"/>
    <a:srgbClr val="585858"/>
    <a:srgbClr val="646464"/>
    <a:srgbClr val="D1D1D1"/>
    <a:srgbClr val="262626"/>
    <a:srgbClr val="C2C2C2"/>
    <a:srgbClr val="D0A4A5"/>
    <a:srgbClr val="DAB8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559" autoAdjust="0"/>
    <p:restoredTop sz="94660"/>
  </p:normalViewPr>
  <p:slideViewPr>
    <p:cSldViewPr snapToGrid="0" showGuides="1">
      <p:cViewPr varScale="1">
        <p:scale>
          <a:sx n="102" d="100"/>
          <a:sy n="102" d="100"/>
        </p:scale>
        <p:origin x="150" y="174"/>
      </p:cViewPr>
      <p:guideLst>
        <p:guide orient="horz" pos="2206"/>
        <p:guide pos="383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7FCF797E-0F98-4FBF-B001-2F886ADDD4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BDCD27B4-F875-477E-9EE1-9D4B0D1998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wo Conten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2818356" y="3870544"/>
            <a:ext cx="6538587" cy="2987457"/>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9273633" y="1798399"/>
            <a:ext cx="2411609" cy="3530840"/>
          </a:xfrm>
        </p:spPr>
        <p:txBody>
          <a:bodyPr/>
          <a:lstStyle/>
          <a:p>
            <a:endParaRPr lang="en-US"/>
          </a:p>
        </p:txBody>
      </p:sp>
      <p:sp>
        <p:nvSpPr>
          <p:cNvPr id="3" name="Picture Placeholder 2"/>
          <p:cNvSpPr>
            <a:spLocks noGrp="1"/>
          </p:cNvSpPr>
          <p:nvPr>
            <p:ph type="pic" sz="quarter" idx="11"/>
          </p:nvPr>
        </p:nvSpPr>
        <p:spPr>
          <a:xfrm>
            <a:off x="6372226" y="1798399"/>
            <a:ext cx="2411609" cy="3530840"/>
          </a:xfrm>
        </p:spPr>
        <p:txBody>
          <a:bodyPr/>
          <a:lstStyle/>
          <a:p>
            <a:endParaRPr lang="en-US"/>
          </a:p>
        </p:txBody>
      </p:sp>
      <p:sp>
        <p:nvSpPr>
          <p:cNvPr id="6" name="Picture Placeholder 2"/>
          <p:cNvSpPr>
            <a:spLocks noGrp="1"/>
          </p:cNvSpPr>
          <p:nvPr>
            <p:ph type="pic" sz="quarter" idx="12"/>
          </p:nvPr>
        </p:nvSpPr>
        <p:spPr>
          <a:xfrm>
            <a:off x="3470821" y="1798399"/>
            <a:ext cx="2411609" cy="3530840"/>
          </a:xfrm>
        </p:spPr>
        <p:txBody>
          <a:bodyPr/>
          <a:lstStyle/>
          <a:p>
            <a:endParaRPr lang="en-US"/>
          </a:p>
        </p:txBody>
      </p:sp>
      <p:sp>
        <p:nvSpPr>
          <p:cNvPr id="7" name="Picture Placeholder 2"/>
          <p:cNvSpPr>
            <a:spLocks noGrp="1"/>
          </p:cNvSpPr>
          <p:nvPr>
            <p:ph type="pic" sz="quarter" idx="13"/>
          </p:nvPr>
        </p:nvSpPr>
        <p:spPr>
          <a:xfrm>
            <a:off x="569414" y="1798399"/>
            <a:ext cx="2411609" cy="353084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4F4F4"/>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12192000" cy="6858000"/>
          </a:xfrm>
          <a:prstGeom prst="rect">
            <a:avLst/>
          </a:prstGeom>
        </p:spPr>
        <p:txBody>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97BF4A51-10B2-433A-ADB8-406F392DA8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8C253F59-1630-4D8F-A124-436A6BF89A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Arial" panose="020B0604020202020204" pitchFamily="34" charset="0"/>
          <a:ea typeface="Arial" panose="020B0604020202020204" pitchFamily="34" charset="0"/>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Arial" panose="020B0604020202020204" pitchFamily="34" charset="0"/>
          <a:ea typeface="Arial" panose="020B0604020202020204" pitchFamily="34" charset="0"/>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Arial" panose="020B0604020202020204" pitchFamily="34" charset="0"/>
          <a:ea typeface="Arial" panose="020B0604020202020204" pitchFamily="34" charset="0"/>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Arial" panose="020B0604020202020204" pitchFamily="34" charset="0"/>
          <a:ea typeface="Arial" panose="020B0604020202020204" pitchFamily="34" charset="0"/>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flipV="1">
            <a:off x="-56929" y="0"/>
            <a:ext cx="4802420" cy="6858000"/>
          </a:xfrm>
          <a:prstGeom prst="rect">
            <a:avLst/>
          </a:prstGeom>
        </p:spPr>
      </p:pic>
      <p:sp>
        <p:nvSpPr>
          <p:cNvPr id="6" name="TextBox 37"/>
          <p:cNvSpPr txBox="1"/>
          <p:nvPr/>
        </p:nvSpPr>
        <p:spPr>
          <a:xfrm>
            <a:off x="5962015" y="3114675"/>
            <a:ext cx="2855595" cy="628650"/>
          </a:xfrm>
          <a:prstGeom prst="rect">
            <a:avLst/>
          </a:prstGeom>
          <a:noFill/>
        </p:spPr>
        <p:txBody>
          <a:bodyPr wrap="square" lIns="91417" tIns="45709" rIns="91417" bIns="45709">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r">
              <a:spcBef>
                <a:spcPct val="50000"/>
              </a:spcBef>
            </a:pPr>
            <a:r>
              <a:rPr lang="en-US" altLang="zh-CN" sz="3500" spc="-200">
                <a:solidFill>
                  <a:schemeClr val="accent1"/>
                </a:solidFill>
                <a:effectLst>
                  <a:outerShdw blurRad="38100" dist="25400" dir="5400000" algn="ctr" rotWithShape="0">
                    <a:srgbClr val="6E747A">
                      <a:alpha val="43000"/>
                    </a:srgbClr>
                  </a:outerShdw>
                </a:effectLst>
                <a:latin typeface="+mn-lt"/>
                <a:cs typeface="+mn-ea"/>
                <a:sym typeface="+mn-lt"/>
              </a:rPr>
              <a:t>Public Safety</a:t>
            </a:r>
            <a:endParaRPr lang="en-US" altLang="zh-CN" sz="3500" spc="-200" dirty="0">
              <a:solidFill>
                <a:schemeClr val="accent1"/>
              </a:solidFill>
              <a:effectLst>
                <a:outerShdw blurRad="38100" dist="25400" dir="5400000" algn="ctr" rotWithShape="0">
                  <a:srgbClr val="6E747A">
                    <a:alpha val="43000"/>
                  </a:srgbClr>
                </a:outerShdw>
              </a:effectLst>
              <a:latin typeface="+mn-lt"/>
              <a:cs typeface="+mn-ea"/>
              <a:sym typeface="+mn-lt"/>
            </a:endParaRPr>
          </a:p>
        </p:txBody>
      </p:sp>
      <p:sp>
        <p:nvSpPr>
          <p:cNvPr id="7" name="文本框 6"/>
          <p:cNvSpPr txBox="1"/>
          <p:nvPr/>
        </p:nvSpPr>
        <p:spPr>
          <a:xfrm>
            <a:off x="7402591" y="4495888"/>
            <a:ext cx="4802420" cy="629920"/>
          </a:xfrm>
          <a:prstGeom prst="rect">
            <a:avLst/>
          </a:prstGeom>
          <a:noFill/>
        </p:spPr>
        <p:txBody>
          <a:bodyPr wrap="square" rtlCol="0" anchor="t">
            <a:spAutoFit/>
          </a:bodyPr>
          <a:lstStyle/>
          <a:p>
            <a:pPr lvl="0" algn="ctr">
              <a:lnSpc>
                <a:spcPct val="140000"/>
              </a:lnSpc>
              <a:defRPr/>
            </a:pPr>
            <a:r>
              <a:rPr lang="en-US" altLang="zh-CN" sz="2500">
                <a:solidFill>
                  <a:schemeClr val="tx1"/>
                </a:solidFill>
                <a:effectLst>
                  <a:outerShdw blurRad="38100" dist="19050" dir="2700000" algn="tl" rotWithShape="0">
                    <a:schemeClr val="dk1">
                      <a:alpha val="40000"/>
                    </a:schemeClr>
                  </a:outerShdw>
                </a:effectLst>
                <a:cs typeface="+mn-ea"/>
                <a:sym typeface="+mn-lt"/>
              </a:rPr>
              <a:t>Team Pixel</a:t>
            </a:r>
            <a:endParaRPr lang="en-US" altLang="zh-CN" sz="2500">
              <a:solidFill>
                <a:schemeClr val="tx1"/>
              </a:solidFill>
              <a:effectLst>
                <a:outerShdw blurRad="38100" dist="19050" dir="2700000" algn="tl" rotWithShape="0">
                  <a:schemeClr val="dk1">
                    <a:alpha val="40000"/>
                  </a:schemeClr>
                </a:outerShdw>
              </a:effectLst>
              <a:cs typeface="+mn-ea"/>
              <a:sym typeface="+mn-lt"/>
            </a:endParaRPr>
          </a:p>
        </p:txBody>
      </p:sp>
      <p:sp>
        <p:nvSpPr>
          <p:cNvPr id="8" name="文本框 7"/>
          <p:cNvSpPr txBox="1"/>
          <p:nvPr/>
        </p:nvSpPr>
        <p:spPr>
          <a:xfrm>
            <a:off x="8153400" y="5260340"/>
            <a:ext cx="3301365" cy="798830"/>
          </a:xfrm>
          <a:prstGeom prst="rect">
            <a:avLst/>
          </a:prstGeom>
          <a:noFill/>
        </p:spPr>
        <p:txBody>
          <a:bodyPr wrap="square" rtlCol="0">
            <a:spAutoFit/>
          </a:bodyPr>
          <a:lstStyle/>
          <a:p>
            <a:pPr algn="ctr"/>
            <a:r>
              <a:rPr kumimoji="1" lang="en-US" altLang="zh-CN" sz="1600" dirty="0">
                <a:solidFill>
                  <a:schemeClr val="tx1"/>
                </a:solidFill>
                <a:effectLst/>
                <a:cs typeface="+mn-ea"/>
                <a:sym typeface="+mn-lt"/>
              </a:rPr>
              <a:t>Prakhar Bhartiya</a:t>
            </a:r>
            <a:endParaRPr kumimoji="1" lang="en-US" altLang="zh-CN" sz="1600" dirty="0">
              <a:solidFill>
                <a:schemeClr val="tx1"/>
              </a:solidFill>
              <a:effectLst/>
              <a:cs typeface="+mn-ea"/>
              <a:sym typeface="+mn-lt"/>
            </a:endParaRPr>
          </a:p>
          <a:p>
            <a:pPr algn="ctr"/>
            <a:r>
              <a:rPr kumimoji="1" lang="en-US" altLang="zh-CN" sz="1600" dirty="0">
                <a:solidFill>
                  <a:schemeClr val="tx1"/>
                </a:solidFill>
                <a:effectLst/>
                <a:cs typeface="+mn-ea"/>
                <a:sym typeface="+mn-lt"/>
              </a:rPr>
              <a:t>PES-EC CSE</a:t>
            </a:r>
            <a:endParaRPr kumimoji="1" lang="en-US" altLang="zh-CN" sz="1400" dirty="0">
              <a:solidFill>
                <a:schemeClr val="tx1">
                  <a:lumMod val="65000"/>
                  <a:lumOff val="35000"/>
                </a:schemeClr>
              </a:solidFill>
              <a:cs typeface="+mn-ea"/>
              <a:sym typeface="+mn-lt"/>
            </a:endParaRPr>
          </a:p>
          <a:p>
            <a:pPr algn="ctr"/>
            <a:endParaRPr kumimoji="1" lang="en-US" altLang="zh-CN" sz="1400" dirty="0">
              <a:solidFill>
                <a:schemeClr val="tx1">
                  <a:lumMod val="65000"/>
                  <a:lumOff val="35000"/>
                </a:schemeClr>
              </a:solidFill>
              <a:cs typeface="+mn-ea"/>
              <a:sym typeface="+mn-lt"/>
            </a:endParaRPr>
          </a:p>
        </p:txBody>
      </p:sp>
      <p:sp>
        <p:nvSpPr>
          <p:cNvPr id="9" name="文本框 8"/>
          <p:cNvSpPr txBox="1"/>
          <p:nvPr/>
        </p:nvSpPr>
        <p:spPr>
          <a:xfrm>
            <a:off x="2816225" y="2215515"/>
            <a:ext cx="9147175" cy="782320"/>
          </a:xfrm>
          <a:prstGeom prst="rect">
            <a:avLst/>
          </a:prstGeom>
          <a:noFill/>
        </p:spPr>
        <p:txBody>
          <a:bodyPr wrap="square" lIns="91417" tIns="45709" rIns="91417" bIns="45709">
            <a:spAutoFit/>
          </a:bodyPr>
          <a:lstStyle/>
          <a:p>
            <a:pPr algn="r">
              <a:defRPr/>
            </a:pPr>
            <a:r>
              <a:rPr lang="en-US" altLang="zh-CN" sz="4500" dirty="0">
                <a:solidFill>
                  <a:schemeClr val="tx1"/>
                </a:solidFill>
                <a:effectLst>
                  <a:outerShdw blurRad="38100" dist="19050" dir="2700000" algn="tl" rotWithShape="0">
                    <a:schemeClr val="dk1">
                      <a:alpha val="40000"/>
                    </a:schemeClr>
                  </a:outerShdw>
                </a:effectLst>
                <a:latin typeface="Arial" panose="020B0604020202020204" pitchFamily="34" charset="0"/>
                <a:cs typeface="+mn-ea"/>
              </a:rPr>
              <a:t>Real Time Visual Crime Analysis</a:t>
            </a:r>
            <a:endParaRPr lang="en-US" altLang="zh-CN" sz="4500" dirty="0">
              <a:solidFill>
                <a:schemeClr val="tx1"/>
              </a:solidFill>
              <a:effectLst>
                <a:outerShdw blurRad="38100" dist="19050" dir="2700000" algn="tl" rotWithShape="0">
                  <a:schemeClr val="dk1">
                    <a:alpha val="40000"/>
                  </a:schemeClr>
                </a:outerShdw>
              </a:effectLst>
              <a:latin typeface="Arial" panose="020B0604020202020204" pitchFamily="34" charset="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par>
                          <p:cTn id="8" fill="hold">
                            <p:stCondLst>
                              <p:cond delay="10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by="(-#ppt_w*2)" calcmode="lin" valueType="num">
                                      <p:cBhvr rctx="PPT">
                                        <p:cTn id="11" dur="375" autoRev="1" fill="hold">
                                          <p:stCondLst>
                                            <p:cond delay="0"/>
                                          </p:stCondLst>
                                        </p:cTn>
                                        <p:tgtEl>
                                          <p:spTgt spid="6"/>
                                        </p:tgtEl>
                                        <p:attrNameLst>
                                          <p:attrName>ppt_w</p:attrName>
                                        </p:attrNameLst>
                                      </p:cBhvr>
                                    </p:anim>
                                    <p:anim by="(#ppt_w*0.50)" calcmode="lin" valueType="num">
                                      <p:cBhvr>
                                        <p:cTn id="12" dur="375" decel="50000" autoRev="1" fill="hold">
                                          <p:stCondLst>
                                            <p:cond delay="0"/>
                                          </p:stCondLst>
                                        </p:cTn>
                                        <p:tgtEl>
                                          <p:spTgt spid="6"/>
                                        </p:tgtEl>
                                        <p:attrNameLst>
                                          <p:attrName>ppt_x</p:attrName>
                                        </p:attrNameLst>
                                      </p:cBhvr>
                                    </p:anim>
                                    <p:anim from="(-#ppt_h/2)" to="(#ppt_y)" calcmode="lin" valueType="num">
                                      <p:cBhvr>
                                        <p:cTn id="13" dur="750" fill="hold">
                                          <p:stCondLst>
                                            <p:cond delay="0"/>
                                          </p:stCondLst>
                                        </p:cTn>
                                        <p:tgtEl>
                                          <p:spTgt spid="6"/>
                                        </p:tgtEl>
                                        <p:attrNameLst>
                                          <p:attrName>ppt_y</p:attrName>
                                        </p:attrNameLst>
                                      </p:cBhvr>
                                    </p:anim>
                                    <p:animRot by="21600000">
                                      <p:cBhvr>
                                        <p:cTn id="14" dur="750" fill="hold">
                                          <p:stCondLst>
                                            <p:cond delay="0"/>
                                          </p:stCondLst>
                                        </p:cTn>
                                        <p:tgtEl>
                                          <p:spTgt spid="6"/>
                                        </p:tgtEl>
                                        <p:attrNameLst>
                                          <p:attrName>r</p:attrName>
                                        </p:attrNameLst>
                                      </p:cBhvr>
                                    </p:animRot>
                                  </p:childTnLst>
                                </p:cTn>
                              </p:par>
                            </p:childTnLst>
                          </p:cTn>
                        </p:par>
                        <p:par>
                          <p:cTn id="15" fill="hold">
                            <p:stCondLst>
                              <p:cond delay="2400"/>
                            </p:stCondLst>
                            <p:childTnLst>
                              <p:par>
                                <p:cTn id="16" presetID="14" presetClass="entr" presetSubtype="1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718593" y="999593"/>
            <a:ext cx="3115856" cy="650313"/>
            <a:chOff x="6614683" y="1615543"/>
            <a:chExt cx="3115856" cy="650313"/>
          </a:xfrm>
        </p:grpSpPr>
        <p:sp>
          <p:nvSpPr>
            <p:cNvPr id="6" name="椭圆 1"/>
            <p:cNvSpPr>
              <a:spLocks noChangeArrowheads="1"/>
            </p:cNvSpPr>
            <p:nvPr/>
          </p:nvSpPr>
          <p:spPr bwMode="auto">
            <a:xfrm>
              <a:off x="6614683" y="1615543"/>
              <a:ext cx="610177" cy="610177"/>
            </a:xfrm>
            <a:prstGeom prst="rect">
              <a:avLst/>
            </a:prstGeom>
            <a:noFill/>
            <a:ln w="19050">
              <a:noFill/>
            </a:ln>
            <a:effectLst/>
          </p:spPr>
          <p:txBody>
            <a:bodyPr anchor="ct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tx1">
                    <a:lumMod val="85000"/>
                    <a:lumOff val="15000"/>
                  </a:schemeClr>
                </a:solidFill>
                <a:effectLst/>
                <a:uLnTx/>
                <a:uFillTx/>
                <a:latin typeface="+mn-lt"/>
                <a:ea typeface="+mn-ea"/>
                <a:cs typeface="+mn-ea"/>
                <a:sym typeface="+mn-lt"/>
              </a:endParaRPr>
            </a:p>
          </p:txBody>
        </p:sp>
        <p:sp>
          <p:nvSpPr>
            <p:cNvPr id="7" name="TextBox 32"/>
            <p:cNvSpPr txBox="1">
              <a:spLocks noChangeArrowheads="1"/>
            </p:cNvSpPr>
            <p:nvPr/>
          </p:nvSpPr>
          <p:spPr bwMode="auto">
            <a:xfrm>
              <a:off x="6667661" y="1681081"/>
              <a:ext cx="639919" cy="584775"/>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defTabSz="914400" eaLnBrk="1" hangingPunct="1"/>
              <a:r>
                <a:rPr lang="en-US" altLang="zh-CN" sz="3200" dirty="0">
                  <a:solidFill>
                    <a:schemeClr val="tx1">
                      <a:lumMod val="85000"/>
                      <a:lumOff val="15000"/>
                    </a:schemeClr>
                  </a:solidFill>
                  <a:latin typeface="+mn-lt"/>
                  <a:ea typeface="+mn-ea"/>
                  <a:cs typeface="+mn-ea"/>
                  <a:sym typeface="+mn-lt"/>
                </a:rPr>
                <a:t>01</a:t>
              </a:r>
              <a:endParaRPr lang="en-US" altLang="zh-CN" sz="3200" dirty="0">
                <a:solidFill>
                  <a:schemeClr val="tx1">
                    <a:lumMod val="85000"/>
                    <a:lumOff val="15000"/>
                  </a:schemeClr>
                </a:solidFill>
                <a:latin typeface="+mn-lt"/>
                <a:ea typeface="+mn-ea"/>
                <a:cs typeface="+mn-ea"/>
                <a:sym typeface="+mn-lt"/>
              </a:endParaRPr>
            </a:p>
          </p:txBody>
        </p:sp>
        <p:sp>
          <p:nvSpPr>
            <p:cNvPr id="8" name="矩形 7"/>
            <p:cNvSpPr/>
            <p:nvPr/>
          </p:nvSpPr>
          <p:spPr>
            <a:xfrm>
              <a:off x="7375959" y="1707159"/>
              <a:ext cx="2354580" cy="491490"/>
            </a:xfrm>
            <a:prstGeom prst="rect">
              <a:avLst/>
            </a:prstGeom>
            <a:effectLst/>
          </p:spPr>
          <p:txBody>
            <a:bodyPr wrap="none">
              <a:spAutoFit/>
            </a:bodyPr>
            <a:lstStyle/>
            <a:p>
              <a:pPr defTabSz="914400">
                <a:lnSpc>
                  <a:spcPct val="130000"/>
                </a:lnSpc>
              </a:pPr>
              <a:r>
                <a:rPr lang="en-US" altLang="zh-CN" sz="2000" dirty="0">
                  <a:solidFill>
                    <a:prstClr val="black">
                      <a:lumMod val="65000"/>
                      <a:lumOff val="35000"/>
                    </a:prstClr>
                  </a:solidFill>
                  <a:cs typeface="+mn-ea"/>
                  <a:sym typeface="+mn-lt"/>
                </a:rPr>
                <a:t>Problem Statement </a:t>
              </a:r>
              <a:endParaRPr lang="en-US" altLang="zh-CN" sz="2000" dirty="0">
                <a:solidFill>
                  <a:prstClr val="black">
                    <a:lumMod val="65000"/>
                    <a:lumOff val="35000"/>
                  </a:prstClr>
                </a:solidFill>
                <a:cs typeface="+mn-ea"/>
                <a:sym typeface="+mn-lt"/>
              </a:endParaRPr>
            </a:p>
          </p:txBody>
        </p:sp>
      </p:grpSp>
      <p:grpSp>
        <p:nvGrpSpPr>
          <p:cNvPr id="10" name="组合 9"/>
          <p:cNvGrpSpPr/>
          <p:nvPr/>
        </p:nvGrpSpPr>
        <p:grpSpPr>
          <a:xfrm>
            <a:off x="6771571" y="2102881"/>
            <a:ext cx="2964453" cy="586978"/>
            <a:chOff x="6667661" y="2718831"/>
            <a:chExt cx="2964453" cy="586978"/>
          </a:xfrm>
        </p:grpSpPr>
        <p:sp>
          <p:nvSpPr>
            <p:cNvPr id="11" name="TextBox 32"/>
            <p:cNvSpPr txBox="1">
              <a:spLocks noChangeArrowheads="1"/>
            </p:cNvSpPr>
            <p:nvPr/>
          </p:nvSpPr>
          <p:spPr bwMode="auto">
            <a:xfrm>
              <a:off x="6667661" y="2721034"/>
              <a:ext cx="639919" cy="584775"/>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defTabSz="914400" eaLnBrk="1" hangingPunct="1"/>
              <a:r>
                <a:rPr lang="en-US" altLang="zh-CN" sz="3200" dirty="0">
                  <a:solidFill>
                    <a:schemeClr val="tx1">
                      <a:lumMod val="85000"/>
                      <a:lumOff val="15000"/>
                    </a:schemeClr>
                  </a:solidFill>
                  <a:latin typeface="+mn-lt"/>
                  <a:ea typeface="+mn-ea"/>
                  <a:cs typeface="+mn-ea"/>
                  <a:sym typeface="+mn-lt"/>
                </a:rPr>
                <a:t>02</a:t>
              </a:r>
              <a:endParaRPr lang="en-US" altLang="zh-CN" sz="3200" dirty="0">
                <a:solidFill>
                  <a:schemeClr val="tx1">
                    <a:lumMod val="85000"/>
                    <a:lumOff val="15000"/>
                  </a:schemeClr>
                </a:solidFill>
                <a:latin typeface="+mn-lt"/>
                <a:ea typeface="+mn-ea"/>
                <a:cs typeface="+mn-ea"/>
                <a:sym typeface="+mn-lt"/>
              </a:endParaRPr>
            </a:p>
          </p:txBody>
        </p:sp>
        <p:sp>
          <p:nvSpPr>
            <p:cNvPr id="12" name="矩形 11"/>
            <p:cNvSpPr/>
            <p:nvPr/>
          </p:nvSpPr>
          <p:spPr>
            <a:xfrm>
              <a:off x="7375959" y="2718831"/>
              <a:ext cx="2256155" cy="491490"/>
            </a:xfrm>
            <a:prstGeom prst="rect">
              <a:avLst/>
            </a:prstGeom>
            <a:effectLst/>
          </p:spPr>
          <p:txBody>
            <a:bodyPr wrap="none">
              <a:spAutoFit/>
            </a:bodyPr>
            <a:lstStyle/>
            <a:p>
              <a:pPr defTabSz="914400">
                <a:lnSpc>
                  <a:spcPct val="130000"/>
                </a:lnSpc>
              </a:pPr>
              <a:r>
                <a:rPr lang="en-US" altLang="zh-CN" sz="2000" dirty="0">
                  <a:solidFill>
                    <a:prstClr val="black">
                      <a:lumMod val="65000"/>
                      <a:lumOff val="35000"/>
                    </a:prstClr>
                  </a:solidFill>
                  <a:cs typeface="+mn-ea"/>
                  <a:sym typeface="+mn-lt"/>
                </a:rPr>
                <a:t>Proposed Solution</a:t>
              </a:r>
              <a:endParaRPr lang="en-US" altLang="zh-CN" sz="2000" dirty="0">
                <a:solidFill>
                  <a:prstClr val="black">
                    <a:lumMod val="65000"/>
                    <a:lumOff val="35000"/>
                  </a:prstClr>
                </a:solidFill>
                <a:cs typeface="+mn-ea"/>
                <a:sym typeface="+mn-lt"/>
              </a:endParaRPr>
            </a:p>
          </p:txBody>
        </p:sp>
      </p:grpSp>
      <p:grpSp>
        <p:nvGrpSpPr>
          <p:cNvPr id="14" name="组合 13"/>
          <p:cNvGrpSpPr/>
          <p:nvPr/>
        </p:nvGrpSpPr>
        <p:grpSpPr>
          <a:xfrm>
            <a:off x="6718593" y="3118311"/>
            <a:ext cx="2899321" cy="650313"/>
            <a:chOff x="6614683" y="3734261"/>
            <a:chExt cx="2899321" cy="650313"/>
          </a:xfrm>
        </p:grpSpPr>
        <p:sp>
          <p:nvSpPr>
            <p:cNvPr id="15" name="椭圆 1"/>
            <p:cNvSpPr>
              <a:spLocks noChangeArrowheads="1"/>
            </p:cNvSpPr>
            <p:nvPr/>
          </p:nvSpPr>
          <p:spPr bwMode="auto">
            <a:xfrm>
              <a:off x="6614683" y="3734261"/>
              <a:ext cx="610177" cy="610177"/>
            </a:xfrm>
            <a:prstGeom prst="rect">
              <a:avLst/>
            </a:prstGeom>
            <a:noFill/>
            <a:ln w="19050">
              <a:noFill/>
            </a:ln>
            <a:effectLst/>
          </p:spPr>
          <p:txBody>
            <a:bodyPr anchor="ct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tx1">
                    <a:lumMod val="85000"/>
                    <a:lumOff val="15000"/>
                  </a:schemeClr>
                </a:solidFill>
                <a:effectLst/>
                <a:uLnTx/>
                <a:uFillTx/>
                <a:latin typeface="+mn-lt"/>
                <a:ea typeface="+mn-ea"/>
                <a:cs typeface="+mn-ea"/>
                <a:sym typeface="+mn-lt"/>
              </a:endParaRPr>
            </a:p>
          </p:txBody>
        </p:sp>
        <p:sp>
          <p:nvSpPr>
            <p:cNvPr id="16" name="TextBox 32"/>
            <p:cNvSpPr txBox="1">
              <a:spLocks noChangeArrowheads="1"/>
            </p:cNvSpPr>
            <p:nvPr/>
          </p:nvSpPr>
          <p:spPr bwMode="auto">
            <a:xfrm>
              <a:off x="6667661" y="3799799"/>
              <a:ext cx="639919" cy="584775"/>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defTabSz="914400" eaLnBrk="1" hangingPunct="1"/>
              <a:r>
                <a:rPr lang="en-US" altLang="zh-CN" sz="3200" dirty="0">
                  <a:solidFill>
                    <a:schemeClr val="tx1">
                      <a:lumMod val="85000"/>
                      <a:lumOff val="15000"/>
                    </a:schemeClr>
                  </a:solidFill>
                  <a:latin typeface="+mn-lt"/>
                  <a:ea typeface="+mn-ea"/>
                  <a:cs typeface="+mn-ea"/>
                  <a:sym typeface="+mn-lt"/>
                </a:rPr>
                <a:t>03</a:t>
              </a:r>
              <a:endParaRPr lang="en-US" altLang="zh-CN" sz="3200" dirty="0">
                <a:solidFill>
                  <a:schemeClr val="tx1">
                    <a:lumMod val="85000"/>
                    <a:lumOff val="15000"/>
                  </a:schemeClr>
                </a:solidFill>
                <a:latin typeface="+mn-lt"/>
                <a:ea typeface="+mn-ea"/>
                <a:cs typeface="+mn-ea"/>
                <a:sym typeface="+mn-lt"/>
              </a:endParaRPr>
            </a:p>
          </p:txBody>
        </p:sp>
        <p:sp>
          <p:nvSpPr>
            <p:cNvPr id="17" name="矩形 16"/>
            <p:cNvSpPr/>
            <p:nvPr/>
          </p:nvSpPr>
          <p:spPr>
            <a:xfrm>
              <a:off x="7375959" y="3807025"/>
              <a:ext cx="2138045" cy="491490"/>
            </a:xfrm>
            <a:prstGeom prst="rect">
              <a:avLst/>
            </a:prstGeom>
            <a:effectLst/>
          </p:spPr>
          <p:txBody>
            <a:bodyPr wrap="none">
              <a:spAutoFit/>
            </a:bodyPr>
            <a:lstStyle/>
            <a:p>
              <a:pPr defTabSz="914400">
                <a:lnSpc>
                  <a:spcPct val="130000"/>
                </a:lnSpc>
              </a:pPr>
              <a:r>
                <a:rPr lang="en-US" altLang="zh-CN" sz="2000" dirty="0">
                  <a:solidFill>
                    <a:prstClr val="black">
                      <a:lumMod val="65000"/>
                      <a:lumOff val="35000"/>
                    </a:prstClr>
                  </a:solidFill>
                  <a:cs typeface="+mn-ea"/>
                  <a:sym typeface="+mn-lt"/>
                </a:rPr>
                <a:t>Work Flow Model</a:t>
              </a:r>
              <a:endParaRPr lang="en-US" altLang="zh-CN" sz="2000" dirty="0">
                <a:solidFill>
                  <a:prstClr val="black">
                    <a:lumMod val="65000"/>
                    <a:lumOff val="35000"/>
                  </a:prstClr>
                </a:solidFill>
                <a:cs typeface="+mn-ea"/>
                <a:sym typeface="+mn-lt"/>
              </a:endParaRPr>
            </a:p>
          </p:txBody>
        </p:sp>
      </p:grpSp>
      <p:grpSp>
        <p:nvGrpSpPr>
          <p:cNvPr id="19" name="组合 18"/>
          <p:cNvGrpSpPr/>
          <p:nvPr/>
        </p:nvGrpSpPr>
        <p:grpSpPr>
          <a:xfrm>
            <a:off x="6718593" y="4158264"/>
            <a:ext cx="4003586" cy="650313"/>
            <a:chOff x="6614683" y="4774214"/>
            <a:chExt cx="4003586" cy="650313"/>
          </a:xfrm>
        </p:grpSpPr>
        <p:sp>
          <p:nvSpPr>
            <p:cNvPr id="20" name="椭圆 1"/>
            <p:cNvSpPr>
              <a:spLocks noChangeArrowheads="1"/>
            </p:cNvSpPr>
            <p:nvPr/>
          </p:nvSpPr>
          <p:spPr bwMode="auto">
            <a:xfrm>
              <a:off x="6614683" y="4774214"/>
              <a:ext cx="610177" cy="610177"/>
            </a:xfrm>
            <a:prstGeom prst="rect">
              <a:avLst/>
            </a:prstGeom>
            <a:noFill/>
            <a:ln w="19050">
              <a:noFill/>
            </a:ln>
            <a:effectLst/>
          </p:spPr>
          <p:txBody>
            <a:bodyPr anchor="ct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tx1">
                    <a:lumMod val="85000"/>
                    <a:lumOff val="15000"/>
                  </a:schemeClr>
                </a:solidFill>
                <a:effectLst/>
                <a:uLnTx/>
                <a:uFillTx/>
                <a:latin typeface="+mn-lt"/>
                <a:ea typeface="+mn-ea"/>
                <a:cs typeface="+mn-ea"/>
                <a:sym typeface="+mn-lt"/>
              </a:endParaRPr>
            </a:p>
          </p:txBody>
        </p:sp>
        <p:sp>
          <p:nvSpPr>
            <p:cNvPr id="21" name="TextBox 32"/>
            <p:cNvSpPr txBox="1">
              <a:spLocks noChangeArrowheads="1"/>
            </p:cNvSpPr>
            <p:nvPr/>
          </p:nvSpPr>
          <p:spPr bwMode="auto">
            <a:xfrm>
              <a:off x="6667661" y="4839752"/>
              <a:ext cx="639919" cy="584775"/>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defTabSz="914400" eaLnBrk="1" hangingPunct="1"/>
              <a:r>
                <a:rPr lang="en-US" altLang="zh-CN" sz="3200" dirty="0">
                  <a:solidFill>
                    <a:schemeClr val="tx1">
                      <a:lumMod val="85000"/>
                      <a:lumOff val="15000"/>
                    </a:schemeClr>
                  </a:solidFill>
                  <a:latin typeface="+mn-lt"/>
                  <a:ea typeface="+mn-ea"/>
                  <a:cs typeface="+mn-ea"/>
                  <a:sym typeface="+mn-lt"/>
                </a:rPr>
                <a:t>04</a:t>
              </a:r>
              <a:endParaRPr lang="en-US" altLang="zh-CN" sz="3200" dirty="0">
                <a:solidFill>
                  <a:schemeClr val="tx1">
                    <a:lumMod val="85000"/>
                    <a:lumOff val="15000"/>
                  </a:schemeClr>
                </a:solidFill>
                <a:latin typeface="+mn-lt"/>
                <a:ea typeface="+mn-ea"/>
                <a:cs typeface="+mn-ea"/>
                <a:sym typeface="+mn-lt"/>
              </a:endParaRPr>
            </a:p>
          </p:txBody>
        </p:sp>
        <p:sp>
          <p:nvSpPr>
            <p:cNvPr id="22" name="矩形 21"/>
            <p:cNvSpPr/>
            <p:nvPr/>
          </p:nvSpPr>
          <p:spPr>
            <a:xfrm>
              <a:off x="7375959" y="4856406"/>
              <a:ext cx="3242310" cy="491490"/>
            </a:xfrm>
            <a:prstGeom prst="rect">
              <a:avLst/>
            </a:prstGeom>
            <a:effectLst/>
          </p:spPr>
          <p:txBody>
            <a:bodyPr wrap="none">
              <a:spAutoFit/>
            </a:bodyPr>
            <a:lstStyle/>
            <a:p>
              <a:pPr defTabSz="914400">
                <a:lnSpc>
                  <a:spcPct val="130000"/>
                </a:lnSpc>
              </a:pPr>
              <a:r>
                <a:rPr lang="en-US" altLang="zh-CN" sz="2000" dirty="0">
                  <a:solidFill>
                    <a:prstClr val="black">
                      <a:lumMod val="65000"/>
                      <a:lumOff val="35000"/>
                    </a:prstClr>
                  </a:solidFill>
                  <a:cs typeface="+mn-ea"/>
                  <a:sym typeface="+mn-lt"/>
                </a:rPr>
                <a:t>Technologies &amp; Framework</a:t>
              </a:r>
              <a:endParaRPr lang="en-US" altLang="zh-CN" sz="2000" dirty="0">
                <a:solidFill>
                  <a:prstClr val="black">
                    <a:lumMod val="65000"/>
                    <a:lumOff val="35000"/>
                  </a:prstClr>
                </a:solidFill>
                <a:cs typeface="+mn-ea"/>
                <a:sym typeface="+mn-lt"/>
              </a:endParaRPr>
            </a:p>
          </p:txBody>
        </p:sp>
      </p:grpSp>
      <p:pic>
        <p:nvPicPr>
          <p:cNvPr id="25" name="图片 24"/>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flipV="1">
            <a:off x="-56929" y="0"/>
            <a:ext cx="4802420" cy="6858000"/>
          </a:xfrm>
          <a:prstGeom prst="rect">
            <a:avLst/>
          </a:prstGeom>
        </p:spPr>
      </p:pic>
      <p:grpSp>
        <p:nvGrpSpPr>
          <p:cNvPr id="28" name="组合 27"/>
          <p:cNvGrpSpPr/>
          <p:nvPr/>
        </p:nvGrpSpPr>
        <p:grpSpPr>
          <a:xfrm>
            <a:off x="4566611" y="999555"/>
            <a:ext cx="1162685" cy="4425315"/>
            <a:chOff x="4566611" y="999555"/>
            <a:chExt cx="1162685" cy="4425315"/>
          </a:xfrm>
        </p:grpSpPr>
        <p:sp>
          <p:nvSpPr>
            <p:cNvPr id="26" name="文本框 25"/>
            <p:cNvSpPr txBox="1"/>
            <p:nvPr/>
          </p:nvSpPr>
          <p:spPr>
            <a:xfrm>
              <a:off x="4566611" y="2655450"/>
              <a:ext cx="923330" cy="1950975"/>
            </a:xfrm>
            <a:prstGeom prst="rect">
              <a:avLst/>
            </a:prstGeom>
            <a:noFill/>
          </p:spPr>
          <p:txBody>
            <a:bodyPr vert="eaVert" wrap="square" rtlCol="0">
              <a:spAutoFit/>
            </a:bodyPr>
            <a:lstStyle/>
            <a:p>
              <a:pPr algn="dist"/>
              <a:endParaRPr lang="zh-CN" altLang="en-US" sz="4800">
                <a:cs typeface="+mn-ea"/>
                <a:sym typeface="+mn-lt"/>
              </a:endParaRPr>
            </a:p>
          </p:txBody>
        </p:sp>
        <p:sp>
          <p:nvSpPr>
            <p:cNvPr id="27" name="文本框 26"/>
            <p:cNvSpPr txBox="1"/>
            <p:nvPr/>
          </p:nvSpPr>
          <p:spPr>
            <a:xfrm>
              <a:off x="4623126" y="999555"/>
              <a:ext cx="1106170" cy="4425315"/>
            </a:xfrm>
            <a:prstGeom prst="rect">
              <a:avLst/>
            </a:prstGeom>
            <a:noFill/>
          </p:spPr>
          <p:txBody>
            <a:bodyPr vert="eaVert" wrap="square" rtlCol="0">
              <a:spAutoFit/>
            </a:bodyPr>
            <a:lstStyle/>
            <a:p>
              <a:pPr algn="ctr"/>
              <a:r>
                <a:rPr lang="en-US" altLang="zh-CN" sz="6000">
                  <a:solidFill>
                    <a:schemeClr val="tx1">
                      <a:lumMod val="65000"/>
                      <a:lumOff val="35000"/>
                    </a:schemeClr>
                  </a:solidFill>
                  <a:latin typeface="Arial" panose="020B0604020202020204" pitchFamily="34" charset="0"/>
                  <a:cs typeface="+mn-ea"/>
                  <a:sym typeface="+mn-lt"/>
                </a:rPr>
                <a:t>CONTENTS</a:t>
              </a:r>
              <a:endParaRPr lang="zh-CN" altLang="en-US" sz="6000">
                <a:solidFill>
                  <a:schemeClr val="tx1">
                    <a:lumMod val="65000"/>
                    <a:lumOff val="35000"/>
                  </a:schemeClr>
                </a:solidFill>
                <a:latin typeface="Arial" panose="020B0604020202020204" pitchFamily="34" charset="0"/>
                <a:cs typeface="+mn-ea"/>
                <a:sym typeface="+mn-lt"/>
              </a:endParaRPr>
            </a:p>
          </p:txBody>
        </p:sp>
      </p:grpSp>
      <p:grpSp>
        <p:nvGrpSpPr>
          <p:cNvPr id="2" name="组合 18"/>
          <p:cNvGrpSpPr/>
          <p:nvPr/>
        </p:nvGrpSpPr>
        <p:grpSpPr>
          <a:xfrm>
            <a:off x="6718593" y="5293009"/>
            <a:ext cx="2721521" cy="649103"/>
            <a:chOff x="6614683" y="4774214"/>
            <a:chExt cx="2721521" cy="649103"/>
          </a:xfrm>
        </p:grpSpPr>
        <p:sp>
          <p:nvSpPr>
            <p:cNvPr id="3" name="椭圆 1"/>
            <p:cNvSpPr>
              <a:spLocks noChangeArrowheads="1"/>
            </p:cNvSpPr>
            <p:nvPr/>
          </p:nvSpPr>
          <p:spPr bwMode="auto">
            <a:xfrm>
              <a:off x="6614683" y="4774214"/>
              <a:ext cx="610177" cy="610177"/>
            </a:xfrm>
            <a:prstGeom prst="rect">
              <a:avLst/>
            </a:prstGeom>
            <a:noFill/>
            <a:ln w="19050">
              <a:noFill/>
            </a:ln>
            <a:effectLst/>
          </p:spPr>
          <p:txBody>
            <a:bodyPr anchor="ct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tx1">
                    <a:lumMod val="85000"/>
                    <a:lumOff val="15000"/>
                  </a:schemeClr>
                </a:solidFill>
                <a:effectLst/>
                <a:uLnTx/>
                <a:uFillTx/>
                <a:latin typeface="+mn-lt"/>
                <a:ea typeface="+mn-ea"/>
                <a:cs typeface="+mn-ea"/>
                <a:sym typeface="+mn-lt"/>
              </a:endParaRPr>
            </a:p>
          </p:txBody>
        </p:sp>
        <p:sp>
          <p:nvSpPr>
            <p:cNvPr id="4" name="TextBox 32"/>
            <p:cNvSpPr txBox="1">
              <a:spLocks noChangeArrowheads="1"/>
            </p:cNvSpPr>
            <p:nvPr/>
          </p:nvSpPr>
          <p:spPr bwMode="auto">
            <a:xfrm>
              <a:off x="6667661" y="4839752"/>
              <a:ext cx="635000" cy="583565"/>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defTabSz="914400" eaLnBrk="1" hangingPunct="1"/>
              <a:r>
                <a:rPr lang="en-US" altLang="zh-CN" sz="3200" dirty="0">
                  <a:solidFill>
                    <a:schemeClr val="tx1">
                      <a:lumMod val="85000"/>
                      <a:lumOff val="15000"/>
                    </a:schemeClr>
                  </a:solidFill>
                  <a:latin typeface="+mn-lt"/>
                  <a:ea typeface="+mn-ea"/>
                  <a:cs typeface="+mn-ea"/>
                  <a:sym typeface="+mn-lt"/>
                </a:rPr>
                <a:t>05</a:t>
              </a:r>
              <a:endParaRPr lang="en-US" altLang="zh-CN" sz="3200" dirty="0">
                <a:solidFill>
                  <a:schemeClr val="tx1">
                    <a:lumMod val="85000"/>
                    <a:lumOff val="15000"/>
                  </a:schemeClr>
                </a:solidFill>
                <a:latin typeface="+mn-lt"/>
                <a:ea typeface="+mn-ea"/>
                <a:cs typeface="+mn-ea"/>
                <a:sym typeface="+mn-lt"/>
              </a:endParaRPr>
            </a:p>
          </p:txBody>
        </p:sp>
        <p:sp>
          <p:nvSpPr>
            <p:cNvPr id="9" name="矩形 21"/>
            <p:cNvSpPr/>
            <p:nvPr/>
          </p:nvSpPr>
          <p:spPr>
            <a:xfrm>
              <a:off x="7375959" y="4856406"/>
              <a:ext cx="1960245" cy="491490"/>
            </a:xfrm>
            <a:prstGeom prst="rect">
              <a:avLst/>
            </a:prstGeom>
            <a:effectLst/>
          </p:spPr>
          <p:txBody>
            <a:bodyPr wrap="none">
              <a:spAutoFit/>
            </a:bodyPr>
            <a:lstStyle/>
            <a:p>
              <a:pPr defTabSz="914400">
                <a:lnSpc>
                  <a:spcPct val="130000"/>
                </a:lnSpc>
              </a:pPr>
              <a:r>
                <a:rPr lang="en-US" altLang="zh-CN" sz="2000" dirty="0">
                  <a:solidFill>
                    <a:prstClr val="black">
                      <a:lumMod val="65000"/>
                      <a:lumOff val="35000"/>
                    </a:prstClr>
                  </a:solidFill>
                  <a:cs typeface="+mn-ea"/>
                  <a:sym typeface="+mn-lt"/>
                </a:rPr>
                <a:t>Sample Results</a:t>
              </a:r>
              <a:endParaRPr lang="en-US" altLang="zh-CN" sz="2000" dirty="0">
                <a:solidFill>
                  <a:prstClr val="black">
                    <a:lumMod val="65000"/>
                    <a:lumOff val="35000"/>
                  </a:prst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750"/>
                                        <p:tgtEl>
                                          <p:spTgt spid="25"/>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750"/>
                                        <p:tgtEl>
                                          <p:spTgt spid="28"/>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750"/>
                                        <p:tgtEl>
                                          <p:spTgt spid="5"/>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750"/>
                                        <p:tgtEl>
                                          <p:spTgt spid="14"/>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750"/>
                                        <p:tgtEl>
                                          <p:spTgt spid="19"/>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59"/>
          <p:cNvSpPr>
            <a:spLocks noChangeArrowheads="1"/>
          </p:cNvSpPr>
          <p:nvPr/>
        </p:nvSpPr>
        <p:spPr bwMode="auto">
          <a:xfrm>
            <a:off x="3566160" y="314325"/>
            <a:ext cx="5783580" cy="859155"/>
          </a:xfrm>
          <a:prstGeom prst="rect">
            <a:avLst/>
          </a:prstGeom>
          <a:noFill/>
        </p:spPr>
        <p:txBody>
          <a:bodyPr wrap="square" lIns="91417" tIns="45709" rIns="91417" bIns="45709">
            <a:spAutoFit/>
          </a:bodyPr>
          <a:lstStyle/>
          <a:p>
            <a:pPr algn="r"/>
            <a:r>
              <a:rPr lang="en-US" altLang="zh-CN" sz="5000">
                <a:solidFill>
                  <a:schemeClr val="tx1">
                    <a:lumMod val="65000"/>
                    <a:lumOff val="35000"/>
                  </a:schemeClr>
                </a:solidFill>
                <a:latin typeface="Arial" panose="020B0604020202020204" pitchFamily="34" charset="0"/>
                <a:cs typeface="+mn-ea"/>
                <a:sym typeface="+mn-lt"/>
              </a:rPr>
              <a:t>Problem Statement</a:t>
            </a:r>
            <a:endParaRPr lang="en-US" altLang="zh-CN" sz="5000" dirty="0">
              <a:solidFill>
                <a:schemeClr val="tx1">
                  <a:lumMod val="65000"/>
                  <a:lumOff val="35000"/>
                </a:schemeClr>
              </a:solidFill>
              <a:latin typeface="Arial" panose="020B0604020202020204" pitchFamily="34" charset="0"/>
              <a:cs typeface="+mn-ea"/>
              <a:sym typeface="+mn-lt"/>
            </a:endParaRPr>
          </a:p>
        </p:txBody>
      </p:sp>
      <p:sp>
        <p:nvSpPr>
          <p:cNvPr id="4" name="TextBox 10"/>
          <p:cNvSpPr txBox="1"/>
          <p:nvPr/>
        </p:nvSpPr>
        <p:spPr>
          <a:xfrm>
            <a:off x="3712210" y="1173480"/>
            <a:ext cx="4418330" cy="5621655"/>
          </a:xfrm>
          <a:prstGeom prst="rect">
            <a:avLst/>
          </a:prstGeom>
          <a:noFill/>
        </p:spPr>
        <p:txBody>
          <a:bodyPr wrap="square" rtlCol="0">
            <a:spAutoFit/>
          </a:bodyPr>
          <a:lstStyle/>
          <a:p>
            <a:pPr algn="l">
              <a:lnSpc>
                <a:spcPct val="120000"/>
              </a:lnSpc>
            </a:pPr>
            <a:r>
              <a:rPr lang="en-US" sz="1200" spc="198">
                <a:ln w="22225">
                  <a:solidFill>
                    <a:schemeClr val="accent2"/>
                  </a:solidFill>
                  <a:prstDash val="solid"/>
                </a:ln>
                <a:solidFill>
                  <a:schemeClr val="accent2">
                    <a:lumMod val="40000"/>
                    <a:lumOff val="60000"/>
                  </a:schemeClr>
                </a:solidFill>
                <a:effectLst/>
                <a:cs typeface="+mn-ea"/>
                <a:sym typeface="+mn-lt"/>
              </a:rPr>
              <a:t>Intoduction:</a:t>
            </a:r>
            <a:endParaRPr lang="en-US" sz="1200" spc="198">
              <a:ln w="22225">
                <a:solidFill>
                  <a:schemeClr val="accent2"/>
                </a:solidFill>
                <a:prstDash val="solid"/>
              </a:ln>
              <a:solidFill>
                <a:schemeClr val="accent2">
                  <a:lumMod val="40000"/>
                  <a:lumOff val="60000"/>
                </a:schemeClr>
              </a:solidFill>
              <a:effectLst/>
              <a:cs typeface="+mn-ea"/>
              <a:sym typeface="+mn-lt"/>
            </a:endParaRPr>
          </a:p>
          <a:p>
            <a:pPr algn="l">
              <a:lnSpc>
                <a:spcPct val="120000"/>
              </a:lnSpc>
            </a:pP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r>
              <a:rPr lang="en-US" sz="1200" spc="198">
                <a:solidFill>
                  <a:schemeClr val="tx1"/>
                </a:solidFill>
                <a:effectLst>
                  <a:outerShdw blurRad="38100" dist="19050" dir="2700000" algn="tl" rotWithShape="0">
                    <a:schemeClr val="dk1">
                      <a:alpha val="40000"/>
                    </a:schemeClr>
                  </a:outerShdw>
                </a:effectLst>
                <a:cs typeface="+mn-ea"/>
                <a:sym typeface="+mn-lt"/>
              </a:rPr>
              <a:t>“When a man is denied the right to live the life he believes in, he has no choice but to become an outlaw.”</a:t>
            </a: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r>
              <a:rPr lang="en-US" sz="1200" spc="198">
                <a:solidFill>
                  <a:schemeClr val="tx1"/>
                </a:solidFill>
                <a:effectLst>
                  <a:outerShdw blurRad="38100" dist="19050" dir="2700000" algn="tl" rotWithShape="0">
                    <a:schemeClr val="dk1">
                      <a:alpha val="40000"/>
                    </a:schemeClr>
                  </a:outerShdw>
                </a:effectLst>
                <a:cs typeface="+mn-ea"/>
                <a:sym typeface="+mn-lt"/>
              </a:rPr>
              <a:t>Crime rate in past decade has been increased in megacities mutliplefolds.Most common attack list according to United Nations Office on Drugs and Crime (UNODC) are:</a:t>
            </a: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r>
              <a:rPr lang="en-US" sz="1200" spc="198">
                <a:solidFill>
                  <a:schemeClr val="tx1"/>
                </a:solidFill>
                <a:effectLst>
                  <a:outerShdw blurRad="38100" dist="19050" dir="2700000" algn="tl" rotWithShape="0">
                    <a:schemeClr val="dk1">
                      <a:alpha val="40000"/>
                    </a:schemeClr>
                  </a:outerShdw>
                </a:effectLst>
                <a:cs typeface="+mn-ea"/>
                <a:sym typeface="+mn-lt"/>
              </a:rPr>
              <a:t>1.Public Assault</a:t>
            </a: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r>
              <a:rPr lang="en-US" sz="1200" spc="198">
                <a:solidFill>
                  <a:schemeClr val="tx1"/>
                </a:solidFill>
                <a:effectLst>
                  <a:outerShdw blurRad="38100" dist="19050" dir="2700000" algn="tl" rotWithShape="0">
                    <a:schemeClr val="dk1">
                      <a:alpha val="40000"/>
                    </a:schemeClr>
                  </a:outerShdw>
                </a:effectLst>
                <a:cs typeface="+mn-ea"/>
                <a:sym typeface="+mn-lt"/>
              </a:rPr>
              <a:t>2.</a:t>
            </a:r>
            <a:r>
              <a:rPr lang="en-US" sz="1200" spc="198">
                <a:solidFill>
                  <a:schemeClr val="tx1"/>
                </a:solidFill>
                <a:effectLst>
                  <a:outerShdw blurRad="38100" dist="19050" dir="2700000" algn="tl" rotWithShape="0">
                    <a:schemeClr val="dk1">
                      <a:alpha val="40000"/>
                    </a:schemeClr>
                  </a:outerShdw>
                </a:effectLst>
                <a:cs typeface="+mn-ea"/>
                <a:sym typeface="+mn-lt"/>
              </a:rPr>
              <a:t>Street Theft/Automobile Theft</a:t>
            </a: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r>
              <a:rPr lang="en-US" sz="1200" spc="198">
                <a:solidFill>
                  <a:schemeClr val="tx1"/>
                </a:solidFill>
                <a:effectLst>
                  <a:outerShdw blurRad="38100" dist="19050" dir="2700000" algn="tl" rotWithShape="0">
                    <a:schemeClr val="dk1">
                      <a:alpha val="40000"/>
                    </a:schemeClr>
                  </a:outerShdw>
                </a:effectLst>
                <a:cs typeface="+mn-ea"/>
                <a:sym typeface="+mn-lt"/>
              </a:rPr>
              <a:t>3.Rape</a:t>
            </a: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r>
              <a:rPr lang="en-US" sz="1200" spc="198">
                <a:solidFill>
                  <a:schemeClr val="tx1"/>
                </a:solidFill>
                <a:effectLst>
                  <a:outerShdw blurRad="38100" dist="19050" dir="2700000" algn="tl" rotWithShape="0">
                    <a:schemeClr val="dk1">
                      <a:alpha val="40000"/>
                    </a:schemeClr>
                  </a:outerShdw>
                </a:effectLst>
                <a:cs typeface="+mn-ea"/>
                <a:sym typeface="+mn-lt"/>
              </a:rPr>
              <a:t>4.Kidnapping</a:t>
            </a: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r>
              <a:rPr lang="en-US" sz="1200" spc="198">
                <a:solidFill>
                  <a:schemeClr val="tx1"/>
                </a:solidFill>
                <a:effectLst>
                  <a:outerShdw blurRad="38100" dist="19050" dir="2700000" algn="tl" rotWithShape="0">
                    <a:schemeClr val="dk1">
                      <a:alpha val="40000"/>
                    </a:schemeClr>
                  </a:outerShdw>
                </a:effectLst>
                <a:cs typeface="+mn-ea"/>
                <a:sym typeface="+mn-lt"/>
              </a:rPr>
              <a:t>Major crime occur in daylight at crowed place in daylight under surveillance.Passive method such as police patrolling,rescue force,surveilliance are slow-paced solution and often ineffictive.</a:t>
            </a: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endParaRPr lang="en-US" sz="1200" spc="198">
              <a:solidFill>
                <a:schemeClr val="tx1"/>
              </a:solidFill>
              <a:effectLst>
                <a:outerShdw blurRad="38100" dist="19050" dir="2700000" algn="tl" rotWithShape="0">
                  <a:schemeClr val="dk1">
                    <a:alpha val="40000"/>
                  </a:schemeClr>
                </a:outerShdw>
              </a:effectLst>
              <a:cs typeface="+mn-ea"/>
              <a:sym typeface="+mn-lt"/>
            </a:endParaRPr>
          </a:p>
          <a:p>
            <a:pPr algn="l">
              <a:lnSpc>
                <a:spcPct val="120000"/>
              </a:lnSpc>
            </a:pPr>
            <a:r>
              <a:rPr lang="en-US" sz="1200" spc="198">
                <a:solidFill>
                  <a:schemeClr val="tx1"/>
                </a:solidFill>
                <a:effectLst>
                  <a:outerShdw blurRad="38100" dist="19050" dir="2700000" algn="tl" rotWithShape="0">
                    <a:schemeClr val="dk1">
                      <a:alpha val="40000"/>
                    </a:schemeClr>
                  </a:outerShdw>
                </a:effectLst>
                <a:cs typeface="+mn-ea"/>
                <a:sym typeface="+mn-lt"/>
              </a:rPr>
              <a:t>Survelliance can be used to monitor all major city areas for crime detection but a manual human intervened monitoring forge it into unreliable method.           </a:t>
            </a:r>
            <a:endParaRPr lang="en-US" sz="1200" spc="198" dirty="0">
              <a:solidFill>
                <a:schemeClr val="tx1"/>
              </a:solidFill>
              <a:effectLst>
                <a:outerShdw blurRad="38100" dist="19050" dir="2700000" algn="tl" rotWithShape="0">
                  <a:schemeClr val="dk1">
                    <a:alpha val="40000"/>
                  </a:schemeClr>
                </a:outerShdw>
              </a:effectLst>
              <a:cs typeface="+mn-ea"/>
              <a:sym typeface="+mn-lt"/>
            </a:endParaRPr>
          </a:p>
        </p:txBody>
      </p:sp>
      <p:pic>
        <p:nvPicPr>
          <p:cNvPr id="5" name="图片 4"/>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flipV="1">
            <a:off x="-402369" y="0"/>
            <a:ext cx="4802420" cy="6858000"/>
          </a:xfrm>
          <a:prstGeom prst="rect">
            <a:avLst/>
          </a:prstGeom>
        </p:spPr>
      </p:pic>
      <p:pic>
        <p:nvPicPr>
          <p:cNvPr id="6" name="Picture 5" descr="avg_crime"/>
          <p:cNvPicPr>
            <a:picLocks noChangeAspect="1"/>
          </p:cNvPicPr>
          <p:nvPr/>
        </p:nvPicPr>
        <p:blipFill>
          <a:blip r:embed="rId2"/>
          <a:srcRect r="3112" b="90"/>
          <a:stretch>
            <a:fillRect/>
          </a:stretch>
        </p:blipFill>
        <p:spPr>
          <a:xfrm>
            <a:off x="8060055" y="1370965"/>
            <a:ext cx="3927475" cy="4220210"/>
          </a:xfrm>
          <a:prstGeom prst="rect">
            <a:avLst/>
          </a:prstGeom>
        </p:spPr>
      </p:pic>
      <p:sp>
        <p:nvSpPr>
          <p:cNvPr id="7" name="Text Box 6"/>
          <p:cNvSpPr txBox="1"/>
          <p:nvPr/>
        </p:nvSpPr>
        <p:spPr>
          <a:xfrm>
            <a:off x="9349740" y="5459730"/>
            <a:ext cx="3161030" cy="275590"/>
          </a:xfrm>
          <a:prstGeom prst="rect">
            <a:avLst/>
          </a:prstGeom>
          <a:noFill/>
        </p:spPr>
        <p:txBody>
          <a:bodyPr wrap="square" rtlCol="0">
            <a:spAutoFit/>
          </a:bodyPr>
          <a:p>
            <a:r>
              <a:rPr lang="en-US" sz="1200"/>
              <a:t>Source: UNODC</a:t>
            </a:r>
            <a:endParaRPr lang="en-US" sz="1200"/>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750"/>
                                        <p:tgtEl>
                                          <p:spTgt spid="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492457" y="440616"/>
            <a:ext cx="10836245" cy="1198880"/>
          </a:xfrm>
          <a:prstGeom prst="rect">
            <a:avLst/>
          </a:prstGeom>
          <a:noFill/>
        </p:spPr>
        <p:txBody>
          <a:bodyPr wrap="square" rtlCol="0">
            <a:spAutoFit/>
          </a:bodyPr>
          <a:lstStyle>
            <a:defPPr>
              <a:defRPr lang="en-US"/>
            </a:defPPr>
            <a:lvl1pPr>
              <a:lnSpc>
                <a:spcPct val="130000"/>
              </a:lnSpc>
              <a:defRPr sz="1050">
                <a:solidFill>
                  <a:schemeClr val="tx1">
                    <a:lumMod val="75000"/>
                    <a:lumOff val="25000"/>
                  </a:schemeClr>
                </a:solidFill>
                <a:cs typeface="+mn-ea"/>
              </a:defRPr>
            </a:lvl1pPr>
          </a:lstStyle>
          <a:p>
            <a:pPr algn="ctr" defTabSz="1219200">
              <a:lnSpc>
                <a:spcPct val="150000"/>
              </a:lnSpc>
            </a:pPr>
            <a:r>
              <a:rPr lang="en-US" altLang="zh-CN" sz="4800" dirty="0">
                <a:solidFill>
                  <a:schemeClr val="tx1"/>
                </a:solidFill>
                <a:effectLst>
                  <a:outerShdw blurRad="38100" dist="19050" dir="2700000" algn="tl" rotWithShape="0">
                    <a:schemeClr val="dk1">
                      <a:alpha val="40000"/>
                    </a:schemeClr>
                  </a:outerShdw>
                </a:effectLst>
                <a:sym typeface="+mn-lt"/>
              </a:rPr>
              <a:t>Proposed solution</a:t>
            </a:r>
            <a:endParaRPr lang="en-US" altLang="zh-CN" sz="4800" dirty="0">
              <a:solidFill>
                <a:schemeClr val="tx1"/>
              </a:solidFill>
              <a:effectLst>
                <a:outerShdw blurRad="38100" dist="19050" dir="2700000" algn="tl" rotWithShape="0">
                  <a:schemeClr val="dk1">
                    <a:alpha val="40000"/>
                  </a:schemeClr>
                </a:outerShdw>
              </a:effectLst>
              <a:sym typeface="+mn-lt"/>
            </a:endParaRPr>
          </a:p>
        </p:txBody>
      </p:sp>
      <p:sp>
        <p:nvSpPr>
          <p:cNvPr id="2" name="文本框 44"/>
          <p:cNvSpPr txBox="1"/>
          <p:nvPr/>
        </p:nvSpPr>
        <p:spPr>
          <a:xfrm>
            <a:off x="620092" y="2112571"/>
            <a:ext cx="10836245" cy="4292600"/>
          </a:xfrm>
          <a:prstGeom prst="rect">
            <a:avLst/>
          </a:prstGeom>
          <a:noFill/>
        </p:spPr>
        <p:txBody>
          <a:bodyPr wrap="square" rtlCol="0">
            <a:spAutoFit/>
          </a:bodyPr>
          <a:lstStyle>
            <a:defPPr>
              <a:defRPr lang="en-US"/>
            </a:defPPr>
            <a:lvl1pPr>
              <a:lnSpc>
                <a:spcPct val="130000"/>
              </a:lnSpc>
              <a:defRPr sz="1050">
                <a:solidFill>
                  <a:schemeClr val="tx1">
                    <a:lumMod val="75000"/>
                    <a:lumOff val="25000"/>
                  </a:schemeClr>
                </a:solidFill>
                <a:cs typeface="+mn-ea"/>
              </a:defRPr>
            </a:lvl1pPr>
          </a:lstStyle>
          <a:p>
            <a:pPr algn="l" defTabSz="1219200">
              <a:lnSpc>
                <a:spcPct val="150000"/>
              </a:lnSpc>
            </a:pPr>
            <a:r>
              <a:rPr lang="en-US" altLang="zh-CN" sz="1400" dirty="0">
                <a:solidFill>
                  <a:prstClr val="black">
                    <a:lumMod val="75000"/>
                    <a:lumOff val="25000"/>
                  </a:prstClr>
                </a:solidFill>
                <a:sym typeface="+mn-lt"/>
              </a:rPr>
              <a:t>Survelliance camera provide an appreciable amount of raw image data that can be utilised for building an effective real time crime detection model.Resulting an safe public ecosystem.</a:t>
            </a:r>
            <a:endParaRPr lang="en-US" altLang="zh-CN" sz="1400" dirty="0">
              <a:solidFill>
                <a:prstClr val="black">
                  <a:lumMod val="75000"/>
                  <a:lumOff val="25000"/>
                </a:prstClr>
              </a:solidFill>
              <a:sym typeface="+mn-lt"/>
            </a:endParaRPr>
          </a:p>
          <a:p>
            <a:pPr algn="l" defTabSz="1219200">
              <a:lnSpc>
                <a:spcPct val="150000"/>
              </a:lnSpc>
            </a:pPr>
            <a:endParaRPr lang="en-US" altLang="zh-CN" sz="1400" dirty="0">
              <a:solidFill>
                <a:prstClr val="black">
                  <a:lumMod val="75000"/>
                  <a:lumOff val="25000"/>
                </a:prstClr>
              </a:solidFill>
              <a:sym typeface="+mn-lt"/>
            </a:endParaRPr>
          </a:p>
          <a:p>
            <a:pPr algn="l" defTabSz="1219200">
              <a:lnSpc>
                <a:spcPct val="150000"/>
              </a:lnSpc>
            </a:pPr>
            <a:r>
              <a:rPr lang="en-US" altLang="zh-CN" sz="1400" dirty="0">
                <a:solidFill>
                  <a:prstClr val="black">
                    <a:lumMod val="75000"/>
                    <a:lumOff val="25000"/>
                  </a:prstClr>
                </a:solidFill>
                <a:sym typeface="+mn-lt"/>
              </a:rPr>
              <a:t>Our solution model is based on detection of human 2D pose mapping(including hand,finger and body) interaction combined with deep learning for classification of  public interaction with crime potential. Assaults,theft ,road accidents are some common crime sector which will be most effected by our solution.Our research is based on a research paper “Realtime Multi-Person 2D Pose Estimation using Part Affinity Fields”  proposed by Robotics Institute department, Carnegie Mellon University.Paper provide a method that efficiently detect the 2D pose of multiple people in an image.</a:t>
            </a:r>
            <a:endParaRPr lang="en-US" altLang="zh-CN" sz="1400" dirty="0">
              <a:solidFill>
                <a:prstClr val="black">
                  <a:lumMod val="75000"/>
                  <a:lumOff val="25000"/>
                </a:prstClr>
              </a:solidFill>
              <a:sym typeface="+mn-lt"/>
            </a:endParaRPr>
          </a:p>
          <a:p>
            <a:pPr algn="l" defTabSz="1219200">
              <a:lnSpc>
                <a:spcPct val="150000"/>
              </a:lnSpc>
            </a:pPr>
            <a:endParaRPr lang="en-US" altLang="zh-CN" sz="1400" dirty="0">
              <a:solidFill>
                <a:prstClr val="black">
                  <a:lumMod val="75000"/>
                  <a:lumOff val="25000"/>
                </a:prstClr>
              </a:solidFill>
              <a:sym typeface="+mn-lt"/>
            </a:endParaRPr>
          </a:p>
          <a:p>
            <a:pPr algn="l" defTabSz="1219200">
              <a:lnSpc>
                <a:spcPct val="150000"/>
              </a:lnSpc>
            </a:pPr>
            <a:r>
              <a:rPr lang="en-US" altLang="zh-CN" sz="1400" dirty="0">
                <a:solidFill>
                  <a:prstClr val="black">
                    <a:lumMod val="75000"/>
                    <a:lumOff val="25000"/>
                  </a:prstClr>
                </a:solidFill>
                <a:sym typeface="+mn-lt"/>
              </a:rPr>
              <a:t>Raw frames from surveillance camera are fed to 2D Pose estimation alogrithm.Deep learning model trained on dataset(includes the 2D human pose variation in crime scenes such as assault,theft,road accidents) are used to classify real time pre-processed survelliance camera frame.Difference in features from real time data and trained data are used to measure confidence level of classification. </a:t>
            </a:r>
            <a:endParaRPr lang="en-US" altLang="zh-CN" sz="1400" dirty="0">
              <a:solidFill>
                <a:prstClr val="black">
                  <a:lumMod val="75000"/>
                  <a:lumOff val="25000"/>
                </a:prstClr>
              </a:solidFill>
              <a:sym typeface="+mn-lt"/>
            </a:endParaRPr>
          </a:p>
          <a:p>
            <a:pPr algn="l" defTabSz="1219200">
              <a:lnSpc>
                <a:spcPct val="150000"/>
              </a:lnSpc>
            </a:pPr>
            <a:endParaRPr lang="en-US" altLang="zh-CN" sz="1400" dirty="0">
              <a:solidFill>
                <a:prstClr val="black">
                  <a:lumMod val="75000"/>
                  <a:lumOff val="25000"/>
                </a:prstClr>
              </a:solidFill>
              <a:sym typeface="+mn-lt"/>
            </a:endParaRPr>
          </a:p>
        </p:txBody>
      </p:sp>
      <p:pic>
        <p:nvPicPr>
          <p:cNvPr id="3" name="Content Placeholder 2" descr="Capture"/>
          <p:cNvPicPr>
            <a:picLocks noChangeAspect="1"/>
          </p:cNvPicPr>
          <p:nvPr>
            <p:ph sz="half" idx="2"/>
          </p:nvPr>
        </p:nvPicPr>
        <p:blipFill>
          <a:blip r:embed="rId1"/>
          <a:stretch>
            <a:fillRect/>
          </a:stretch>
        </p:blipFill>
        <p:spPr>
          <a:xfrm>
            <a:off x="310515" y="440690"/>
            <a:ext cx="2938145" cy="1583690"/>
          </a:xfrm>
          <a:prstGeom prst="rect">
            <a:avLst/>
          </a:prstGeom>
        </p:spPr>
      </p:pic>
      <p:pic>
        <p:nvPicPr>
          <p:cNvPr id="4" name="Content Placeholder 3" descr="street_pose"/>
          <p:cNvPicPr>
            <a:picLocks noChangeAspect="1"/>
          </p:cNvPicPr>
          <p:nvPr>
            <p:ph sz="half" idx="1"/>
          </p:nvPr>
        </p:nvPicPr>
        <p:blipFill>
          <a:blip r:embed="rId2"/>
          <a:stretch>
            <a:fillRect/>
          </a:stretch>
        </p:blipFill>
        <p:spPr>
          <a:xfrm>
            <a:off x="8776970" y="320040"/>
            <a:ext cx="3185795" cy="1792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imes-Square-From-Father-Duffy-Steps-Pedestrian-Spaces-NYC"/>
          <p:cNvPicPr>
            <a:picLocks noChangeAspect="1"/>
          </p:cNvPicPr>
          <p:nvPr/>
        </p:nvPicPr>
        <p:blipFill>
          <a:blip r:embed="rId1"/>
          <a:stretch>
            <a:fillRect/>
          </a:stretch>
        </p:blipFill>
        <p:spPr>
          <a:xfrm>
            <a:off x="200660" y="1945640"/>
            <a:ext cx="2397125" cy="1591945"/>
          </a:xfrm>
          <a:prstGeom prst="rect">
            <a:avLst/>
          </a:prstGeom>
        </p:spPr>
      </p:pic>
      <p:sp>
        <p:nvSpPr>
          <p:cNvPr id="15" name="Rounded Rectangle 14"/>
          <p:cNvSpPr/>
          <p:nvPr/>
        </p:nvSpPr>
        <p:spPr>
          <a:xfrm>
            <a:off x="349250" y="264160"/>
            <a:ext cx="1802130" cy="10306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en-US" sz="1600"/>
              <a:t>Survelliance Camera</a:t>
            </a:r>
            <a:endParaRPr lang="en-US" sz="1600"/>
          </a:p>
        </p:txBody>
      </p:sp>
      <p:cxnSp>
        <p:nvCxnSpPr>
          <p:cNvPr id="17" name="Straight Arrow Connector 16"/>
          <p:cNvCxnSpPr>
            <a:stCxn id="15" idx="2"/>
          </p:cNvCxnSpPr>
          <p:nvPr/>
        </p:nvCxnSpPr>
        <p:spPr>
          <a:xfrm flipH="1">
            <a:off x="1228725" y="1294765"/>
            <a:ext cx="0" cy="64800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99510" y="1784350"/>
            <a:ext cx="2052955" cy="19145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sz="1400">
                <a:solidFill>
                  <a:schemeClr val="tx1"/>
                </a:solidFill>
              </a:rPr>
              <a:t>Realtime Multi-Person 2D Pose Estimation Algorithm</a:t>
            </a:r>
            <a:endParaRPr lang="en-US" sz="1400">
              <a:solidFill>
                <a:schemeClr val="tx1"/>
              </a:solidFill>
            </a:endParaRPr>
          </a:p>
        </p:txBody>
      </p:sp>
      <p:pic>
        <p:nvPicPr>
          <p:cNvPr id="19" name="Picture 18" descr="street_pose"/>
          <p:cNvPicPr>
            <a:picLocks noChangeAspect="1"/>
          </p:cNvPicPr>
          <p:nvPr/>
        </p:nvPicPr>
        <p:blipFill>
          <a:blip r:embed="rId2"/>
          <a:stretch>
            <a:fillRect/>
          </a:stretch>
        </p:blipFill>
        <p:spPr>
          <a:xfrm>
            <a:off x="3019425" y="4345940"/>
            <a:ext cx="3412490" cy="1920240"/>
          </a:xfrm>
          <a:prstGeom prst="rect">
            <a:avLst/>
          </a:prstGeom>
        </p:spPr>
      </p:pic>
      <p:sp>
        <p:nvSpPr>
          <p:cNvPr id="20" name="7-Point Star 19"/>
          <p:cNvSpPr/>
          <p:nvPr/>
        </p:nvSpPr>
        <p:spPr>
          <a:xfrm>
            <a:off x="8077835" y="790575"/>
            <a:ext cx="2558415" cy="2233295"/>
          </a:xfrm>
          <a:prstGeom prst="star7">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t>Deep Learning Model</a:t>
            </a:r>
            <a:endParaRPr lang="en-US"/>
          </a:p>
        </p:txBody>
      </p:sp>
      <p:sp>
        <p:nvSpPr>
          <p:cNvPr id="22" name="Flowchart: Process 21"/>
          <p:cNvSpPr/>
          <p:nvPr/>
        </p:nvSpPr>
        <p:spPr>
          <a:xfrm>
            <a:off x="8104505" y="3706495"/>
            <a:ext cx="2531745" cy="162623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Classification Results</a:t>
            </a:r>
            <a:endParaRPr lang="en-US"/>
          </a:p>
        </p:txBody>
      </p:sp>
      <p:cxnSp>
        <p:nvCxnSpPr>
          <p:cNvPr id="30" name="Straight Arrow Connector 29"/>
          <p:cNvCxnSpPr>
            <a:stCxn id="18" idx="4"/>
            <a:endCxn id="19" idx="0"/>
          </p:cNvCxnSpPr>
          <p:nvPr/>
        </p:nvCxnSpPr>
        <p:spPr>
          <a:xfrm flipH="1">
            <a:off x="4725670" y="3698875"/>
            <a:ext cx="635" cy="64706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flipV="1">
            <a:off x="6442710" y="2522855"/>
            <a:ext cx="2197735" cy="222440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flipH="1">
            <a:off x="9311640" y="2778125"/>
            <a:ext cx="5715" cy="92837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a:stCxn id="10" idx="3"/>
            <a:endCxn id="18" idx="2"/>
          </p:cNvCxnSpPr>
          <p:nvPr/>
        </p:nvCxnSpPr>
        <p:spPr>
          <a:xfrm>
            <a:off x="2597785" y="2741930"/>
            <a:ext cx="1101725" cy="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34" name="Text Box 33"/>
          <p:cNvSpPr txBox="1"/>
          <p:nvPr/>
        </p:nvSpPr>
        <p:spPr>
          <a:xfrm>
            <a:off x="4372610" y="455930"/>
            <a:ext cx="4079875" cy="460375"/>
          </a:xfrm>
          <a:prstGeom prst="rect">
            <a:avLst/>
          </a:prstGeom>
          <a:noFill/>
        </p:spPr>
        <p:txBody>
          <a:bodyPr wrap="square" rtlCol="0">
            <a:spAutoFit/>
            <a:scene3d>
              <a:camera prst="orthographicFront"/>
              <a:lightRig rig="threePt" dir="t"/>
            </a:scene3d>
          </a:bodyPr>
          <a:p>
            <a:r>
              <a:rPr lang="en-US" sz="2400">
                <a:solidFill>
                  <a:schemeClr val="tx1"/>
                </a:solidFill>
                <a:effectLst>
                  <a:outerShdw blurRad="38100" dist="19050" dir="2700000" algn="tl" rotWithShape="0">
                    <a:schemeClr val="dk1">
                      <a:alpha val="40000"/>
                    </a:schemeClr>
                  </a:outerShdw>
                </a:effectLst>
              </a:rPr>
              <a:t>Work Flow Model</a:t>
            </a:r>
            <a:endParaRPr lang="en-US" sz="2400">
              <a:solidFill>
                <a:schemeClr val="tx1"/>
              </a:solidFill>
              <a:effectLst>
                <a:outerShdw blurRad="38100" dist="19050" dir="2700000" algn="tl" rotWithShape="0">
                  <a:schemeClr val="dk1">
                    <a:alpha val="40000"/>
                  </a:schemeClr>
                </a:outerShdw>
              </a:effectLst>
            </a:endParaRPr>
          </a:p>
        </p:txBody>
      </p:sp>
      <p:sp>
        <p:nvSpPr>
          <p:cNvPr id="2" name="Text Box 1"/>
          <p:cNvSpPr txBox="1"/>
          <p:nvPr/>
        </p:nvSpPr>
        <p:spPr>
          <a:xfrm>
            <a:off x="7612380" y="5876290"/>
            <a:ext cx="4329430" cy="645160"/>
          </a:xfrm>
          <a:prstGeom prst="rect">
            <a:avLst/>
          </a:prstGeom>
          <a:noFill/>
        </p:spPr>
        <p:txBody>
          <a:bodyPr wrap="square" rtlCol="0">
            <a:spAutoFit/>
          </a:bodyPr>
          <a:p>
            <a:r>
              <a:rPr lang="en-US"/>
              <a:t>Classification result can be used to lock face tracking on culprict.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84541" y="360045"/>
            <a:ext cx="8708734" cy="6540978"/>
            <a:chOff x="6897883" y="185087"/>
            <a:chExt cx="6368630" cy="6541508"/>
          </a:xfrm>
        </p:grpSpPr>
        <p:sp>
          <p:nvSpPr>
            <p:cNvPr id="14" name="文本框 13"/>
            <p:cNvSpPr txBox="1"/>
            <p:nvPr/>
          </p:nvSpPr>
          <p:spPr>
            <a:xfrm>
              <a:off x="6973111" y="185087"/>
              <a:ext cx="5627707" cy="830012"/>
            </a:xfrm>
            <a:prstGeom prst="rect">
              <a:avLst/>
            </a:prstGeom>
            <a:noFill/>
          </p:spPr>
          <p:txBody>
            <a:bodyPr wrap="square" rtlCol="0">
              <a:spAutoFit/>
            </a:bodyPr>
            <a:lstStyle/>
            <a:p>
              <a:r>
                <a:rPr lang="en-US" altLang="zh-CN" sz="4800" dirty="0">
                  <a:solidFill>
                    <a:prstClr val="black">
                      <a:lumMod val="85000"/>
                      <a:lumOff val="15000"/>
                    </a:prstClr>
                  </a:solidFill>
                  <a:cs typeface="+mn-ea"/>
                  <a:sym typeface="+mn-lt"/>
                </a:rPr>
                <a:t>Technologies &amp; Framework</a:t>
              </a:r>
              <a:endParaRPr lang="en-US" altLang="zh-CN" sz="4800" dirty="0">
                <a:solidFill>
                  <a:prstClr val="black">
                    <a:lumMod val="85000"/>
                    <a:lumOff val="15000"/>
                  </a:prstClr>
                </a:solidFill>
                <a:cs typeface="+mn-ea"/>
                <a:sym typeface="+mn-lt"/>
              </a:endParaRPr>
            </a:p>
          </p:txBody>
        </p:sp>
        <p:sp>
          <p:nvSpPr>
            <p:cNvPr id="15" name="文本框 14"/>
            <p:cNvSpPr txBox="1"/>
            <p:nvPr/>
          </p:nvSpPr>
          <p:spPr>
            <a:xfrm>
              <a:off x="6897883" y="1648724"/>
              <a:ext cx="6368630" cy="5077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solidFill>
                    <a:prstClr val="black">
                      <a:lumMod val="65000"/>
                      <a:lumOff val="35000"/>
                    </a:prstClr>
                  </a:solidFill>
                  <a:cs typeface="+mn-ea"/>
                  <a:sym typeface="+mn-lt"/>
                </a:rPr>
                <a:t>OpenCV - python</a:t>
              </a:r>
              <a:endParaRPr lang="en-US" altLang="zh-CN" dirty="0">
                <a:solidFill>
                  <a:prstClr val="black">
                    <a:lumMod val="65000"/>
                    <a:lumOff val="35000"/>
                  </a:prstClr>
                </a:solidFill>
                <a:cs typeface="+mn-ea"/>
                <a:sym typeface="+mn-lt"/>
              </a:endParaRPr>
            </a:p>
            <a:p>
              <a:pPr marL="285750" indent="-285750">
                <a:lnSpc>
                  <a:spcPct val="150000"/>
                </a:lnSpc>
                <a:buFont typeface="Arial" panose="020B0604020202020204" pitchFamily="34" charset="0"/>
                <a:buChar char="•"/>
              </a:pPr>
              <a:r>
                <a:rPr lang="en-US" altLang="zh-CN" dirty="0">
                  <a:solidFill>
                    <a:prstClr val="black">
                      <a:lumMod val="65000"/>
                      <a:lumOff val="35000"/>
                    </a:prstClr>
                  </a:solidFill>
                  <a:cs typeface="+mn-ea"/>
                  <a:sym typeface="+mn-lt"/>
                </a:rPr>
                <a:t>OpenPose</a:t>
              </a:r>
              <a:endParaRPr lang="en-US" altLang="zh-CN" dirty="0">
                <a:solidFill>
                  <a:prstClr val="black">
                    <a:lumMod val="65000"/>
                    <a:lumOff val="35000"/>
                  </a:prstClr>
                </a:solidFill>
                <a:cs typeface="+mn-ea"/>
                <a:sym typeface="+mn-lt"/>
              </a:endParaRPr>
            </a:p>
            <a:p>
              <a:pPr marL="285750" indent="-285750">
                <a:lnSpc>
                  <a:spcPct val="150000"/>
                </a:lnSpc>
                <a:buFont typeface="Arial" panose="020B0604020202020204" pitchFamily="34" charset="0"/>
                <a:buChar char="•"/>
              </a:pPr>
              <a:r>
                <a:rPr lang="en-US" altLang="zh-CN" dirty="0">
                  <a:solidFill>
                    <a:prstClr val="black">
                      <a:lumMod val="65000"/>
                      <a:lumOff val="35000"/>
                    </a:prstClr>
                  </a:solidFill>
                  <a:cs typeface="+mn-ea"/>
                  <a:sym typeface="+mn-lt"/>
                </a:rPr>
                <a:t>Tensorflow (tf =1.14)</a:t>
              </a:r>
              <a:endParaRPr lang="en-US" altLang="zh-CN" dirty="0">
                <a:solidFill>
                  <a:prstClr val="black">
                    <a:lumMod val="65000"/>
                    <a:lumOff val="35000"/>
                  </a:prstClr>
                </a:solidFill>
                <a:cs typeface="+mn-ea"/>
                <a:sym typeface="+mn-lt"/>
              </a:endParaRPr>
            </a:p>
            <a:p>
              <a:pPr marL="285750" indent="-285750">
                <a:lnSpc>
                  <a:spcPct val="150000"/>
                </a:lnSpc>
                <a:buFont typeface="Arial" panose="020B0604020202020204" pitchFamily="34" charset="0"/>
                <a:buChar char="•"/>
              </a:pPr>
              <a:r>
                <a:rPr lang="en-US" altLang="zh-CN" dirty="0">
                  <a:solidFill>
                    <a:prstClr val="black">
                      <a:lumMod val="65000"/>
                      <a:lumOff val="35000"/>
                    </a:prstClr>
                  </a:solidFill>
                  <a:cs typeface="+mn-ea"/>
                  <a:sym typeface="+mn-lt"/>
                </a:rPr>
                <a:t>Keras</a:t>
              </a:r>
              <a:endParaRPr lang="en-US" altLang="zh-CN" dirty="0">
                <a:solidFill>
                  <a:prstClr val="black">
                    <a:lumMod val="65000"/>
                    <a:lumOff val="35000"/>
                  </a:prstClr>
                </a:solidFill>
                <a:cs typeface="+mn-ea"/>
                <a:sym typeface="+mn-lt"/>
              </a:endParaRPr>
            </a:p>
            <a:p>
              <a:pPr marL="285750" indent="-285750">
                <a:lnSpc>
                  <a:spcPct val="150000"/>
                </a:lnSpc>
                <a:buFont typeface="Arial" panose="020B0604020202020204" pitchFamily="34" charset="0"/>
                <a:buChar char="•"/>
              </a:pPr>
              <a:r>
                <a:rPr lang="en-US" altLang="zh-CN" dirty="0">
                  <a:solidFill>
                    <a:prstClr val="black">
                      <a:lumMod val="65000"/>
                      <a:lumOff val="35000"/>
                    </a:prstClr>
                  </a:solidFill>
                  <a:cs typeface="+mn-ea"/>
                  <a:sym typeface="+mn-lt"/>
                </a:rPr>
                <a:t>NEC Bigdata Solutions(Solution area:Enhancing information control to prevent crime and fraud)</a:t>
              </a:r>
              <a:endParaRPr lang="en-US" altLang="zh-CN" dirty="0">
                <a:solidFill>
                  <a:prstClr val="black">
                    <a:lumMod val="65000"/>
                    <a:lumOff val="35000"/>
                  </a:prstClr>
                </a:solidFill>
                <a:cs typeface="+mn-ea"/>
                <a:sym typeface="+mn-lt"/>
              </a:endParaRPr>
            </a:p>
            <a:p>
              <a:pPr marL="285750" indent="-285750">
                <a:lnSpc>
                  <a:spcPct val="150000"/>
                </a:lnSpc>
                <a:buFont typeface="Arial" panose="020B0604020202020204" pitchFamily="34" charset="0"/>
                <a:buChar char="•"/>
              </a:pPr>
              <a:r>
                <a:rPr lang="en-US" altLang="zh-CN" dirty="0">
                  <a:solidFill>
                    <a:prstClr val="black">
                      <a:lumMod val="65000"/>
                      <a:lumOff val="35000"/>
                    </a:prstClr>
                  </a:solidFill>
                  <a:cs typeface="+mn-ea"/>
                  <a:sym typeface="+mn-lt"/>
                </a:rPr>
                <a:t>Public Safety and Biometric (NEC Solutions)</a:t>
              </a:r>
              <a:endParaRPr lang="en-US" altLang="zh-CN" dirty="0">
                <a:solidFill>
                  <a:prstClr val="black">
                    <a:lumMod val="65000"/>
                    <a:lumOff val="35000"/>
                  </a:prstClr>
                </a:solidFill>
                <a:cs typeface="+mn-ea"/>
                <a:sym typeface="+mn-lt"/>
              </a:endParaRPr>
            </a:p>
            <a:p>
              <a:pPr marL="285750" indent="-285750">
                <a:lnSpc>
                  <a:spcPct val="150000"/>
                </a:lnSpc>
                <a:buFont typeface="Arial" panose="020B0604020202020204" pitchFamily="34" charset="0"/>
                <a:buChar char="•"/>
              </a:pPr>
              <a:r>
                <a:rPr lang="en-US" altLang="zh-CN" dirty="0">
                  <a:solidFill>
                    <a:prstClr val="black">
                      <a:lumMod val="65000"/>
                      <a:lumOff val="35000"/>
                    </a:prstClr>
                  </a:solidFill>
                  <a:cs typeface="+mn-ea"/>
                  <a:sym typeface="+mn-lt"/>
                </a:rPr>
                <a:t>Libraries(Python : argparse,dill,fire,matplotlib,numba,psutil,requests,scikit-image,scipy,slidingwindow,tqdm)</a:t>
              </a:r>
              <a:endParaRPr lang="en-US" altLang="zh-CN" dirty="0">
                <a:solidFill>
                  <a:prstClr val="black">
                    <a:lumMod val="65000"/>
                    <a:lumOff val="35000"/>
                  </a:prstClr>
                </a:solidFill>
                <a:cs typeface="+mn-ea"/>
                <a:sym typeface="+mn-lt"/>
              </a:endParaRPr>
            </a:p>
            <a:p>
              <a:pPr marL="285750" indent="-285750">
                <a:lnSpc>
                  <a:spcPct val="150000"/>
                </a:lnSpc>
                <a:buFont typeface="Arial" panose="020B0604020202020204" pitchFamily="34" charset="0"/>
                <a:buChar char="•"/>
              </a:pPr>
              <a:r>
                <a:rPr lang="en-US" altLang="zh-CN" dirty="0">
                  <a:solidFill>
                    <a:prstClr val="black">
                      <a:lumMod val="65000"/>
                      <a:lumOff val="35000"/>
                    </a:prstClr>
                  </a:solidFill>
                  <a:cs typeface="+mn-ea"/>
                  <a:sym typeface="+mn-lt"/>
                </a:rPr>
                <a:t>Nvidia GPU Support(CUDA,CudNN Toolkit support)</a:t>
              </a:r>
              <a:endParaRPr lang="en-US" altLang="zh-CN" dirty="0">
                <a:solidFill>
                  <a:prstClr val="black">
                    <a:lumMod val="65000"/>
                    <a:lumOff val="35000"/>
                  </a:prstClr>
                </a:solidFill>
                <a:cs typeface="+mn-ea"/>
                <a:sym typeface="+mn-lt"/>
              </a:endParaRPr>
            </a:p>
            <a:p>
              <a:pPr marL="285750" indent="-285750">
                <a:lnSpc>
                  <a:spcPct val="150000"/>
                </a:lnSpc>
                <a:buFont typeface="Arial" panose="020B0604020202020204" pitchFamily="34" charset="0"/>
                <a:buChar char="•"/>
              </a:pPr>
              <a:endParaRPr lang="en-US" altLang="zh-CN" dirty="0">
                <a:solidFill>
                  <a:prstClr val="black">
                    <a:lumMod val="65000"/>
                    <a:lumOff val="35000"/>
                  </a:prstClr>
                </a:solidFill>
                <a:cs typeface="+mn-ea"/>
                <a:sym typeface="+mn-lt"/>
              </a:endParaRPr>
            </a:p>
            <a:p>
              <a:pPr marL="285750" indent="-285750">
                <a:lnSpc>
                  <a:spcPct val="150000"/>
                </a:lnSpc>
                <a:buFont typeface="Arial" panose="020B0604020202020204" pitchFamily="34" charset="0"/>
                <a:buChar char="•"/>
              </a:pPr>
              <a:endParaRPr lang="en-US" altLang="zh-CN" dirty="0">
                <a:solidFill>
                  <a:prstClr val="black">
                    <a:lumMod val="65000"/>
                    <a:lumOff val="35000"/>
                  </a:prst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ose_test"/>
          <p:cNvPicPr>
            <a:picLocks noChangeAspect="1"/>
          </p:cNvPicPr>
          <p:nvPr>
            <p:ph sz="half" idx="2"/>
          </p:nvPr>
        </p:nvPicPr>
        <p:blipFill>
          <a:blip r:embed="rId1"/>
          <a:stretch>
            <a:fillRect/>
          </a:stretch>
        </p:blipFill>
        <p:spPr>
          <a:xfrm>
            <a:off x="316230" y="1935480"/>
            <a:ext cx="5277485" cy="3220085"/>
          </a:xfrm>
          <a:prstGeom prst="rect">
            <a:avLst/>
          </a:prstGeom>
        </p:spPr>
      </p:pic>
      <p:sp>
        <p:nvSpPr>
          <p:cNvPr id="3" name="Text Box 2"/>
          <p:cNvSpPr txBox="1"/>
          <p:nvPr/>
        </p:nvSpPr>
        <p:spPr>
          <a:xfrm>
            <a:off x="719455" y="5488305"/>
            <a:ext cx="3763010" cy="1168400"/>
          </a:xfrm>
          <a:prstGeom prst="rect">
            <a:avLst/>
          </a:prstGeom>
          <a:noFill/>
        </p:spPr>
        <p:txBody>
          <a:bodyPr wrap="square" rtlCol="0">
            <a:spAutoFit/>
          </a:bodyPr>
          <a:p>
            <a:r>
              <a:rPr lang="en-US" sz="1400">
                <a:ln w="22225">
                  <a:solidFill>
                    <a:schemeClr val="accent2"/>
                  </a:solidFill>
                  <a:prstDash val="solid"/>
                </a:ln>
                <a:solidFill>
                  <a:schemeClr val="accent2">
                    <a:lumMod val="40000"/>
                    <a:lumOff val="60000"/>
                  </a:schemeClr>
                </a:solidFill>
                <a:effectLst/>
              </a:rPr>
              <a:t>Hardware used: </a:t>
            </a:r>
            <a:endParaRPr lang="en-US" sz="1400"/>
          </a:p>
          <a:p>
            <a:endParaRPr lang="en-US" sz="1400"/>
          </a:p>
          <a:p>
            <a:r>
              <a:rPr lang="en-US" sz="1400">
                <a:ln/>
                <a:solidFill>
                  <a:schemeClr val="accent1"/>
                </a:solidFill>
                <a:effectLst>
                  <a:outerShdw blurRad="38100" dist="25400" dir="5400000" algn="ctr" rotWithShape="0">
                    <a:srgbClr val="6E747A">
                      <a:alpha val="43000"/>
                    </a:srgbClr>
                  </a:outerShdw>
                </a:effectLst>
              </a:rPr>
              <a:t>Webcam = 640×480 (0.307MP)</a:t>
            </a:r>
            <a:endParaRPr lang="en-US" sz="1400">
              <a:ln/>
              <a:solidFill>
                <a:schemeClr val="accent1"/>
              </a:solidFill>
              <a:effectLst>
                <a:outerShdw blurRad="38100" dist="25400" dir="5400000" algn="ctr" rotWithShape="0">
                  <a:srgbClr val="6E747A">
                    <a:alpha val="43000"/>
                  </a:srgbClr>
                </a:outerShdw>
              </a:effectLst>
            </a:endParaRPr>
          </a:p>
          <a:p>
            <a:r>
              <a:rPr lang="en-US" sz="1400">
                <a:ln/>
                <a:solidFill>
                  <a:schemeClr val="accent1"/>
                </a:solidFill>
                <a:effectLst>
                  <a:outerShdw blurRad="38100" dist="25400" dir="5400000" algn="ctr" rotWithShape="0">
                    <a:srgbClr val="6E747A">
                      <a:alpha val="43000"/>
                    </a:srgbClr>
                  </a:outerShdw>
                </a:effectLst>
              </a:rPr>
              <a:t>CPU = (Intel i5)</a:t>
            </a:r>
            <a:endParaRPr lang="en-US" sz="1400">
              <a:ln/>
              <a:solidFill>
                <a:schemeClr val="accent1"/>
              </a:solidFill>
              <a:effectLst>
                <a:outerShdw blurRad="38100" dist="25400" dir="5400000" algn="ctr" rotWithShape="0">
                  <a:srgbClr val="6E747A">
                    <a:alpha val="43000"/>
                  </a:srgbClr>
                </a:outerShdw>
              </a:effectLst>
            </a:endParaRPr>
          </a:p>
          <a:p>
            <a:r>
              <a:rPr lang="en-US" sz="1400">
                <a:ln/>
                <a:solidFill>
                  <a:schemeClr val="accent1"/>
                </a:solidFill>
                <a:effectLst>
                  <a:outerShdw blurRad="38100" dist="25400" dir="5400000" algn="ctr" rotWithShape="0">
                    <a:srgbClr val="6E747A">
                      <a:alpha val="43000"/>
                    </a:srgbClr>
                  </a:outerShdw>
                </a:effectLst>
              </a:rPr>
              <a:t>GPU = (Notebook 1050ti)</a:t>
            </a:r>
            <a:endParaRPr lang="en-US" sz="1400">
              <a:ln/>
              <a:solidFill>
                <a:schemeClr val="accent1"/>
              </a:solidFill>
              <a:effectLst>
                <a:outerShdw blurRad="38100" dist="25400" dir="5400000" algn="ctr" rotWithShape="0">
                  <a:srgbClr val="6E747A">
                    <a:alpha val="43000"/>
                  </a:srgbClr>
                </a:outerShdw>
              </a:effectLst>
            </a:endParaRPr>
          </a:p>
        </p:txBody>
      </p:sp>
      <p:pic>
        <p:nvPicPr>
          <p:cNvPr id="7" name="Content Placeholder 6" descr="dark_pose2"/>
          <p:cNvPicPr>
            <a:picLocks noChangeAspect="1"/>
          </p:cNvPicPr>
          <p:nvPr>
            <p:ph sz="half" idx="1"/>
          </p:nvPr>
        </p:nvPicPr>
        <p:blipFill>
          <a:blip r:embed="rId2"/>
          <a:srcRect t="9938" r="1281"/>
          <a:stretch>
            <a:fillRect/>
          </a:stretch>
        </p:blipFill>
        <p:spPr>
          <a:xfrm>
            <a:off x="6459855" y="1935480"/>
            <a:ext cx="5290185" cy="3220085"/>
          </a:xfrm>
          <a:prstGeom prst="rect">
            <a:avLst/>
          </a:prstGeom>
        </p:spPr>
      </p:pic>
      <p:sp>
        <p:nvSpPr>
          <p:cNvPr id="9" name="Text Box 8"/>
          <p:cNvSpPr txBox="1"/>
          <p:nvPr/>
        </p:nvSpPr>
        <p:spPr>
          <a:xfrm>
            <a:off x="6614160" y="5212715"/>
            <a:ext cx="5692775" cy="275590"/>
          </a:xfrm>
          <a:prstGeom prst="rect">
            <a:avLst/>
          </a:prstGeom>
          <a:noFill/>
        </p:spPr>
        <p:txBody>
          <a:bodyPr wrap="square" rtlCol="0">
            <a:spAutoFit/>
          </a:bodyPr>
          <a:p>
            <a:r>
              <a:rPr lang="en-US" sz="1200"/>
              <a:t>Detected 2D pose even in very low light environment</a:t>
            </a:r>
            <a:endParaRPr lang="en-US" sz="1200"/>
          </a:p>
        </p:txBody>
      </p:sp>
      <p:sp>
        <p:nvSpPr>
          <p:cNvPr id="10" name="Text Box 9"/>
          <p:cNvSpPr txBox="1"/>
          <p:nvPr/>
        </p:nvSpPr>
        <p:spPr>
          <a:xfrm>
            <a:off x="2966085" y="196215"/>
            <a:ext cx="6259195" cy="860425"/>
          </a:xfrm>
          <a:prstGeom prst="rect">
            <a:avLst/>
          </a:prstGeom>
          <a:noFill/>
        </p:spPr>
        <p:txBody>
          <a:bodyPr wrap="square" rtlCol="0">
            <a:spAutoFit/>
            <a:scene3d>
              <a:camera prst="orthographicFront"/>
              <a:lightRig rig="threePt" dir="t"/>
            </a:scene3d>
          </a:bodyPr>
          <a:p>
            <a:pPr algn="ctr"/>
            <a:r>
              <a:rPr lang="en-US" sz="5000">
                <a:ln/>
                <a:solidFill>
                  <a:schemeClr val="tx1"/>
                </a:solidFill>
                <a:effectLst>
                  <a:outerShdw blurRad="38100" dist="19050" dir="2700000" algn="tl" rotWithShape="0">
                    <a:schemeClr val="dk1">
                      <a:alpha val="40000"/>
                    </a:schemeClr>
                  </a:outerShdw>
                </a:effectLst>
              </a:rPr>
              <a:t>Sample Results</a:t>
            </a:r>
            <a:endParaRPr lang="en-US" sz="5000">
              <a:ln/>
              <a:solidFill>
                <a:schemeClr val="tx1"/>
              </a:solidFill>
              <a:effectLst>
                <a:outerShdw blurRad="38100" dist="19050" dir="2700000" algn="tl" rotWithShape="0">
                  <a:schemeClr val="dk1">
                    <a:alpha val="40000"/>
                  </a:schemeClr>
                </a:outerShdw>
              </a:effectLst>
            </a:endParaRPr>
          </a:p>
        </p:txBody>
      </p:sp>
      <p:sp>
        <p:nvSpPr>
          <p:cNvPr id="11" name="Text Box 10"/>
          <p:cNvSpPr txBox="1"/>
          <p:nvPr/>
        </p:nvSpPr>
        <p:spPr>
          <a:xfrm>
            <a:off x="1826895" y="1492885"/>
            <a:ext cx="2256155" cy="368300"/>
          </a:xfrm>
          <a:prstGeom prst="rect">
            <a:avLst/>
          </a:prstGeom>
          <a:noFill/>
        </p:spPr>
        <p:txBody>
          <a:bodyPr wrap="square" rtlCol="0">
            <a:spAutoFit/>
          </a:bodyPr>
          <a:p>
            <a:pPr algn="ctr"/>
            <a:r>
              <a:rPr lang="en-US"/>
              <a:t>Daylight</a:t>
            </a:r>
            <a:endParaRPr lang="en-US"/>
          </a:p>
        </p:txBody>
      </p:sp>
      <p:sp>
        <p:nvSpPr>
          <p:cNvPr id="12" name="Text Box 11"/>
          <p:cNvSpPr txBox="1"/>
          <p:nvPr/>
        </p:nvSpPr>
        <p:spPr>
          <a:xfrm>
            <a:off x="7976870" y="1492885"/>
            <a:ext cx="2256155" cy="368300"/>
          </a:xfrm>
          <a:prstGeom prst="rect">
            <a:avLst/>
          </a:prstGeom>
          <a:noFill/>
        </p:spPr>
        <p:txBody>
          <a:bodyPr wrap="square" rtlCol="0">
            <a:spAutoFit/>
          </a:bodyPr>
          <a:p>
            <a:pPr algn="ctr"/>
            <a:r>
              <a:rPr lang="en-US"/>
              <a:t>Low Light</a:t>
            </a:r>
            <a:endParaRPr 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59"/>
          <p:cNvSpPr>
            <a:spLocks noChangeArrowheads="1"/>
          </p:cNvSpPr>
          <p:nvPr/>
        </p:nvSpPr>
        <p:spPr bwMode="auto">
          <a:xfrm>
            <a:off x="3928745" y="1120775"/>
            <a:ext cx="7099300" cy="1443990"/>
          </a:xfrm>
          <a:prstGeom prst="rect">
            <a:avLst/>
          </a:prstGeom>
          <a:noFill/>
        </p:spPr>
        <p:txBody>
          <a:bodyPr wrap="square" lIns="91417" tIns="45709" rIns="91417" bIns="45709">
            <a:spAutoFit/>
          </a:bodyPr>
          <a:lstStyle/>
          <a:p>
            <a:pPr algn="r"/>
            <a:r>
              <a:rPr lang="en-US" altLang="zh-CN" sz="8800" dirty="0">
                <a:solidFill>
                  <a:schemeClr val="tx1">
                    <a:lumMod val="65000"/>
                    <a:lumOff val="35000"/>
                  </a:schemeClr>
                </a:solidFill>
                <a:latin typeface="Arial" panose="020B0604020202020204" pitchFamily="34" charset="0"/>
                <a:cs typeface="+mn-ea"/>
                <a:sym typeface="+mn-lt"/>
              </a:rPr>
              <a:t>Thank You</a:t>
            </a:r>
            <a:endParaRPr lang="en-US" altLang="zh-CN" sz="8800" dirty="0">
              <a:solidFill>
                <a:schemeClr val="tx1">
                  <a:lumMod val="65000"/>
                  <a:lumOff val="35000"/>
                </a:schemeClr>
              </a:solidFill>
              <a:latin typeface="Arial" panose="020B0604020202020204" pitchFamily="34" charset="0"/>
              <a:cs typeface="+mn-ea"/>
              <a:sym typeface="+mn-lt"/>
            </a:endParaRPr>
          </a:p>
        </p:txBody>
      </p:sp>
      <p:pic>
        <p:nvPicPr>
          <p:cNvPr id="5" name="图片 4"/>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flipV="1">
            <a:off x="-56929" y="0"/>
            <a:ext cx="4802420" cy="6858000"/>
          </a:xfrm>
          <a:prstGeom prst="rect">
            <a:avLst/>
          </a:prstGeom>
        </p:spPr>
      </p:pic>
      <p:sp>
        <p:nvSpPr>
          <p:cNvPr id="2" name="Text Box 1"/>
          <p:cNvSpPr txBox="1"/>
          <p:nvPr/>
        </p:nvSpPr>
        <p:spPr>
          <a:xfrm>
            <a:off x="5814695" y="2823845"/>
            <a:ext cx="5529580" cy="4631055"/>
          </a:xfrm>
          <a:prstGeom prst="rect">
            <a:avLst/>
          </a:prstGeom>
          <a:noFill/>
        </p:spPr>
        <p:txBody>
          <a:bodyPr wrap="square" rtlCol="0">
            <a:spAutoFit/>
          </a:bodyPr>
          <a:p>
            <a:r>
              <a:rPr lang="en-US" sz="2500">
                <a:ln w="22225">
                  <a:solidFill>
                    <a:schemeClr val="accent2"/>
                  </a:solidFill>
                  <a:prstDash val="solid"/>
                </a:ln>
                <a:solidFill>
                  <a:schemeClr val="accent2">
                    <a:lumMod val="40000"/>
                    <a:lumOff val="60000"/>
                  </a:schemeClr>
                </a:solidFill>
                <a:effectLst/>
              </a:rPr>
              <a:t>References:</a:t>
            </a:r>
            <a:endParaRPr lang="en-US"/>
          </a:p>
          <a:p>
            <a:endParaRPr lang="en-US"/>
          </a:p>
          <a:p>
            <a:r>
              <a:rPr lang="en-US">
                <a:ln/>
                <a:solidFill>
                  <a:schemeClr val="accent1"/>
                </a:solidFill>
                <a:effectLst>
                  <a:outerShdw blurRad="38100" dist="25400" dir="5400000" algn="ctr" rotWithShape="0">
                    <a:srgbClr val="6E747A">
                      <a:alpha val="43000"/>
                    </a:srgbClr>
                  </a:outerShdw>
                </a:effectLst>
              </a:rPr>
              <a:t>Research Paper:</a:t>
            </a:r>
            <a:endParaRPr lang="en-US">
              <a:ln/>
              <a:solidFill>
                <a:schemeClr val="accent1"/>
              </a:solidFill>
              <a:effectLst>
                <a:outerShdw blurRad="38100" dist="25400" dir="5400000" algn="ctr" rotWithShape="0">
                  <a:srgbClr val="6E747A">
                    <a:alpha val="43000"/>
                  </a:srgbClr>
                </a:outerShdw>
              </a:effectLst>
            </a:endParaRPr>
          </a:p>
          <a:p>
            <a:r>
              <a:rPr lang="en-US"/>
              <a:t>https://arxiv.org/pdf/1611.08050.pdf</a:t>
            </a:r>
            <a:endParaRPr lang="en-US"/>
          </a:p>
          <a:p>
            <a:r>
              <a:rPr lang="en-US"/>
              <a:t>https://arxiv.org/pdf/1901.03798.pdf</a:t>
            </a:r>
            <a:endParaRPr lang="en-US"/>
          </a:p>
          <a:p>
            <a:endParaRPr lang="en-US"/>
          </a:p>
          <a:p>
            <a:r>
              <a:rPr lang="en-US">
                <a:ln/>
                <a:solidFill>
                  <a:schemeClr val="accent1"/>
                </a:solidFill>
                <a:effectLst>
                  <a:outerShdw blurRad="38100" dist="25400" dir="5400000" algn="ctr" rotWithShape="0">
                    <a:srgbClr val="6E747A">
                      <a:alpha val="43000"/>
                    </a:srgbClr>
                  </a:outerShdw>
                </a:effectLst>
              </a:rPr>
              <a:t>GitHub Repo:</a:t>
            </a:r>
            <a:endParaRPr lang="en-US"/>
          </a:p>
          <a:p>
            <a:r>
              <a:rPr lang="en-US"/>
              <a:t>https://github.com/CMU-Perceptual-Computing-Lab/openpose</a:t>
            </a:r>
            <a:endParaRPr lang="en-US"/>
          </a:p>
          <a:p>
            <a:endParaRPr lang="en-US"/>
          </a:p>
          <a:p>
            <a:r>
              <a:rPr lang="en-US">
                <a:ln/>
                <a:solidFill>
                  <a:schemeClr val="accent1"/>
                </a:solidFill>
                <a:effectLst>
                  <a:outerShdw blurRad="38100" dist="25400" dir="5400000" algn="ctr" rotWithShape="0">
                    <a:srgbClr val="6E747A">
                      <a:alpha val="43000"/>
                    </a:srgbClr>
                  </a:outerShdw>
                </a:effectLst>
              </a:rPr>
              <a:t>Reference Video</a:t>
            </a:r>
            <a:r>
              <a:rPr lang="en-US"/>
              <a:t>(Concept understanding):</a:t>
            </a:r>
            <a:endParaRPr lang="en-US"/>
          </a:p>
          <a:p>
            <a:r>
              <a:rPr lang="en-US"/>
              <a:t>https://youtu.be/F84jaIR5Uxc</a:t>
            </a:r>
            <a:endParaRPr lang="en-US"/>
          </a:p>
          <a:p>
            <a:endParaRPr lang="en-US"/>
          </a:p>
          <a:p>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rnhnqlj">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rnhnqlj">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3048</Words>
  <Application>WPS Presentation</Application>
  <PresentationFormat>宽屏</PresentationFormat>
  <Paragraphs>116</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vt:i4>
      </vt:variant>
    </vt:vector>
  </HeadingPairs>
  <TitlesOfParts>
    <vt:vector size="16" baseType="lpstr">
      <vt:lpstr>Arial</vt:lpstr>
      <vt:lpstr>SimSun</vt:lpstr>
      <vt:lpstr>Wingdings</vt:lpstr>
      <vt:lpstr>Calibri</vt:lpstr>
      <vt:lpstr>Microsoft YaHei</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91740</cp:lastModifiedBy>
  <cp:revision>491</cp:revision>
  <dcterms:created xsi:type="dcterms:W3CDTF">2018-08-24T08:38:00Z</dcterms:created>
  <dcterms:modified xsi:type="dcterms:W3CDTF">2020-03-01T20:05:48Z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