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8" r:id="rId4"/>
    <p:sldId id="259"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97"/>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90B8-8F87-A157-8815-EA19A6B6122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A48783F-0C45-88F2-DAF1-E9C83C840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C621453-7BFA-23D2-924C-A9373C66DD8F}"/>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5" name="Footer Placeholder 4">
            <a:extLst>
              <a:ext uri="{FF2B5EF4-FFF2-40B4-BE49-F238E27FC236}">
                <a16:creationId xmlns:a16="http://schemas.microsoft.com/office/drawing/2014/main" id="{E9503249-B88E-FE9B-532F-725A627F3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20536-C5CB-D3BC-E7FB-6D4779319989}"/>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101722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880-6E7A-2A15-9018-42C7F06C9BF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7972CB-8CEB-448A-0B86-21CD6219FED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79144-19F2-6551-87B3-96F926DC9847}"/>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5" name="Footer Placeholder 4">
            <a:extLst>
              <a:ext uri="{FF2B5EF4-FFF2-40B4-BE49-F238E27FC236}">
                <a16:creationId xmlns:a16="http://schemas.microsoft.com/office/drawing/2014/main" id="{092899EA-728A-3C64-6BEF-708D9C26F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6857D-76CE-060C-B561-F8DB05CCCF49}"/>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30711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7B8DEB-475A-6FEC-FB09-2D61E589B6A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E0EDDF-1657-EB10-6789-05B661FB70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808AF9-4F4B-FD57-6CE7-1C22D4DFBE4C}"/>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5" name="Footer Placeholder 4">
            <a:extLst>
              <a:ext uri="{FF2B5EF4-FFF2-40B4-BE49-F238E27FC236}">
                <a16:creationId xmlns:a16="http://schemas.microsoft.com/office/drawing/2014/main" id="{DD2BB72E-5C3A-EF7A-B9A3-B338A14E2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F0695-40F0-F3C0-921D-CDC7D8B1963C}"/>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262522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DBF4-F500-A76A-726A-501F3490DA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3B3CB3-4C05-658A-13F8-0114CF78E4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EFBCB1-3F76-BFA7-1D8A-C5BB7191C9F3}"/>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5" name="Footer Placeholder 4">
            <a:extLst>
              <a:ext uri="{FF2B5EF4-FFF2-40B4-BE49-F238E27FC236}">
                <a16:creationId xmlns:a16="http://schemas.microsoft.com/office/drawing/2014/main" id="{6BCBE05D-0947-EC84-DB36-94FB48F37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64D34-11C1-F9FB-0F29-4E16611618CD}"/>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17740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48D1-C242-6E69-4388-C44DF6F6F0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E56875-3F25-E0F4-8A1E-46FFA60AEC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85150B-C3A7-2BC8-3B6B-4E1184F231C3}"/>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5" name="Footer Placeholder 4">
            <a:extLst>
              <a:ext uri="{FF2B5EF4-FFF2-40B4-BE49-F238E27FC236}">
                <a16:creationId xmlns:a16="http://schemas.microsoft.com/office/drawing/2014/main" id="{7CA13200-2D8D-39D4-19CC-919986DD1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9A8F2-FA48-7993-A7BC-679E89963C1C}"/>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288753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1916-10A8-533A-5BDF-284B5EACD19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6BAB6D-0893-EA39-6AA0-A75E637D75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084F2C-4ECF-AACA-5C4D-A1A7BD6587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684EE2D-EF8B-4D1B-DB3E-C10E3F1DE32A}"/>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6" name="Footer Placeholder 5">
            <a:extLst>
              <a:ext uri="{FF2B5EF4-FFF2-40B4-BE49-F238E27FC236}">
                <a16:creationId xmlns:a16="http://schemas.microsoft.com/office/drawing/2014/main" id="{07769B2C-B884-2526-C17A-1A10491B5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35EFF-9850-9B6C-C039-49B71ECA0703}"/>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348812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AB17-AC94-FBBA-D40C-2823C881C84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44B74B-3779-449C-36F1-B61D670C8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36AD8E9-4667-FE34-6BEE-7DFFFAF69D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06D770-AE36-2377-C28E-EBA964AC3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B659004-F78A-14A0-AC9B-B904815351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6EA253E-4970-2BAB-6059-859FD48C22B2}"/>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8" name="Footer Placeholder 7">
            <a:extLst>
              <a:ext uri="{FF2B5EF4-FFF2-40B4-BE49-F238E27FC236}">
                <a16:creationId xmlns:a16="http://schemas.microsoft.com/office/drawing/2014/main" id="{862E12FA-4C6D-552C-6D1D-0AACEC2BDE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7D99DC-070A-F475-2E89-B7E8EB462337}"/>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80876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D364-96FF-0EFD-0A61-59F6C6F4FC3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DCE6F0F-7472-F2D8-7861-5C6F22DC0DD6}"/>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4" name="Footer Placeholder 3">
            <a:extLst>
              <a:ext uri="{FF2B5EF4-FFF2-40B4-BE49-F238E27FC236}">
                <a16:creationId xmlns:a16="http://schemas.microsoft.com/office/drawing/2014/main" id="{83E58BD5-AA29-B086-3360-DEB2ABD76E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0D3DD2-CD6B-4AE7-A865-8E9C3A6563CF}"/>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274924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EDCDB-0E1E-00E0-4AA5-E13C99BFF219}"/>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3" name="Footer Placeholder 2">
            <a:extLst>
              <a:ext uri="{FF2B5EF4-FFF2-40B4-BE49-F238E27FC236}">
                <a16:creationId xmlns:a16="http://schemas.microsoft.com/office/drawing/2014/main" id="{97F4C824-EC57-E1FF-CB14-AFE572265C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4EA3FA-A239-FB87-DD2D-6E724ED6D575}"/>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366572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AA12-107B-87E7-EA63-318EA2B38F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AF38629-F331-D2A0-952D-4CACD9280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3CCA082-C2A0-9327-E7F0-B85411BB0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B6FC2E-8C26-935D-9C25-0F7030EBB97B}"/>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6" name="Footer Placeholder 5">
            <a:extLst>
              <a:ext uri="{FF2B5EF4-FFF2-40B4-BE49-F238E27FC236}">
                <a16:creationId xmlns:a16="http://schemas.microsoft.com/office/drawing/2014/main" id="{B8019A47-EB70-D04E-6B91-62739E969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BAB87-BE3C-363F-BA9B-C7641383513F}"/>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35018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9F38-E283-4B53-F9B1-FE4F3970B2C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C8A639-680C-219F-0211-8CA11F801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D35F11-381F-5F9E-8CCD-C29E3E181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58DAF7-EE5B-98D0-8F9F-22FB173E8D37}"/>
              </a:ext>
            </a:extLst>
          </p:cNvPr>
          <p:cNvSpPr>
            <a:spLocks noGrp="1"/>
          </p:cNvSpPr>
          <p:nvPr>
            <p:ph type="dt" sz="half" idx="10"/>
          </p:nvPr>
        </p:nvSpPr>
        <p:spPr/>
        <p:txBody>
          <a:bodyPr/>
          <a:lstStyle/>
          <a:p>
            <a:fld id="{A51AFEFB-0214-1D4E-AED6-7223CE727812}" type="datetimeFigureOut">
              <a:rPr lang="en-US" smtClean="0"/>
              <a:t>1/8/24</a:t>
            </a:fld>
            <a:endParaRPr lang="en-US"/>
          </a:p>
        </p:txBody>
      </p:sp>
      <p:sp>
        <p:nvSpPr>
          <p:cNvPr id="6" name="Footer Placeholder 5">
            <a:extLst>
              <a:ext uri="{FF2B5EF4-FFF2-40B4-BE49-F238E27FC236}">
                <a16:creationId xmlns:a16="http://schemas.microsoft.com/office/drawing/2014/main" id="{EF1FE6FC-B6DC-A838-A6C6-7E380BE62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53595-2A22-94CE-853F-1FBAF09BD0E4}"/>
              </a:ext>
            </a:extLst>
          </p:cNvPr>
          <p:cNvSpPr>
            <a:spLocks noGrp="1"/>
          </p:cNvSpPr>
          <p:nvPr>
            <p:ph type="sldNum" sz="quarter" idx="12"/>
          </p:nvPr>
        </p:nvSpPr>
        <p:spPr/>
        <p:txBody>
          <a:bodyPr/>
          <a:lstStyle/>
          <a:p>
            <a:fld id="{046CD494-03E6-C543-B46A-F69D1330C39A}" type="slidenum">
              <a:rPr lang="en-US" smtClean="0"/>
              <a:t>‹#›</a:t>
            </a:fld>
            <a:endParaRPr lang="en-US"/>
          </a:p>
        </p:txBody>
      </p:sp>
    </p:spTree>
    <p:extLst>
      <p:ext uri="{BB962C8B-B14F-4D97-AF65-F5344CB8AC3E}">
        <p14:creationId xmlns:p14="http://schemas.microsoft.com/office/powerpoint/2010/main" val="182798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21CD7-C675-76ED-82C9-F838F056D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9E209D-5962-5BD4-D356-68AC61887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A04539-678C-1A96-B8AE-2A2705E36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1AFEFB-0214-1D4E-AED6-7223CE727812}" type="datetimeFigureOut">
              <a:rPr lang="en-US" smtClean="0"/>
              <a:t>1/8/24</a:t>
            </a:fld>
            <a:endParaRPr lang="en-US"/>
          </a:p>
        </p:txBody>
      </p:sp>
      <p:sp>
        <p:nvSpPr>
          <p:cNvPr id="5" name="Footer Placeholder 4">
            <a:extLst>
              <a:ext uri="{FF2B5EF4-FFF2-40B4-BE49-F238E27FC236}">
                <a16:creationId xmlns:a16="http://schemas.microsoft.com/office/drawing/2014/main" id="{BAEF346A-2263-FADC-BB2D-AB576810C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8CFB78-DEA1-5690-4D52-49AE02CC0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6CD494-03E6-C543-B46A-F69D1330C39A}" type="slidenum">
              <a:rPr lang="en-US" smtClean="0"/>
              <a:t>‹#›</a:t>
            </a:fld>
            <a:endParaRPr lang="en-US"/>
          </a:p>
        </p:txBody>
      </p:sp>
    </p:spTree>
    <p:extLst>
      <p:ext uri="{BB962C8B-B14F-4D97-AF65-F5344CB8AC3E}">
        <p14:creationId xmlns:p14="http://schemas.microsoft.com/office/powerpoint/2010/main" val="3967996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EFAA-A426-4DB8-380C-5286B808A491}"/>
              </a:ext>
            </a:extLst>
          </p:cNvPr>
          <p:cNvSpPr>
            <a:spLocks noGrp="1"/>
          </p:cNvSpPr>
          <p:nvPr>
            <p:ph type="ctrTitle"/>
          </p:nvPr>
        </p:nvSpPr>
        <p:spPr/>
        <p:txBody>
          <a:bodyPr/>
          <a:lstStyle/>
          <a:p>
            <a:r>
              <a:rPr lang="en-US" dirty="0"/>
              <a:t>Methods, Methodology and Philosophy of Science</a:t>
            </a:r>
          </a:p>
        </p:txBody>
      </p:sp>
      <p:sp>
        <p:nvSpPr>
          <p:cNvPr id="3" name="Subtitle 2">
            <a:extLst>
              <a:ext uri="{FF2B5EF4-FFF2-40B4-BE49-F238E27FC236}">
                <a16:creationId xmlns:a16="http://schemas.microsoft.com/office/drawing/2014/main" id="{2247DE3D-DCAE-CF68-95C2-715398AF91A2}"/>
              </a:ext>
            </a:extLst>
          </p:cNvPr>
          <p:cNvSpPr>
            <a:spLocks noGrp="1"/>
          </p:cNvSpPr>
          <p:nvPr>
            <p:ph type="subTitle" idx="1"/>
          </p:nvPr>
        </p:nvSpPr>
        <p:spPr/>
        <p:txBody>
          <a:bodyPr>
            <a:normAutofit/>
          </a:bodyPr>
          <a:lstStyle/>
          <a:p>
            <a:r>
              <a:rPr lang="en-US" sz="3600" dirty="0"/>
              <a:t>Clarifying the Connections</a:t>
            </a:r>
          </a:p>
        </p:txBody>
      </p:sp>
    </p:spTree>
    <p:extLst>
      <p:ext uri="{BB962C8B-B14F-4D97-AF65-F5344CB8AC3E}">
        <p14:creationId xmlns:p14="http://schemas.microsoft.com/office/powerpoint/2010/main" val="336553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48CA-C763-3F5B-AC07-E04FE587A718}"/>
              </a:ext>
            </a:extLst>
          </p:cNvPr>
          <p:cNvSpPr>
            <a:spLocks noGrp="1"/>
          </p:cNvSpPr>
          <p:nvPr>
            <p:ph type="title"/>
          </p:nvPr>
        </p:nvSpPr>
        <p:spPr/>
        <p:txBody>
          <a:bodyPr/>
          <a:lstStyle/>
          <a:p>
            <a:r>
              <a:rPr lang="en-US" dirty="0"/>
              <a:t>Grading Scheme</a:t>
            </a:r>
          </a:p>
        </p:txBody>
      </p:sp>
      <p:sp>
        <p:nvSpPr>
          <p:cNvPr id="3" name="Content Placeholder 2">
            <a:extLst>
              <a:ext uri="{FF2B5EF4-FFF2-40B4-BE49-F238E27FC236}">
                <a16:creationId xmlns:a16="http://schemas.microsoft.com/office/drawing/2014/main" id="{20F3C7A1-86B8-F6A8-C116-DE7387D9FD73}"/>
              </a:ext>
            </a:extLst>
          </p:cNvPr>
          <p:cNvSpPr>
            <a:spLocks noGrp="1"/>
          </p:cNvSpPr>
          <p:nvPr>
            <p:ph idx="1"/>
          </p:nvPr>
        </p:nvSpPr>
        <p:spPr/>
        <p:txBody>
          <a:bodyPr/>
          <a:lstStyle/>
          <a:p>
            <a:r>
              <a:rPr lang="en-US" dirty="0"/>
              <a:t>Mid-</a:t>
            </a:r>
            <a:r>
              <a:rPr lang="en-US" dirty="0" err="1"/>
              <a:t>sem</a:t>
            </a:r>
            <a:r>
              <a:rPr lang="en-US" dirty="0"/>
              <a:t> exam 30 %</a:t>
            </a:r>
          </a:p>
          <a:p>
            <a:r>
              <a:rPr lang="en-US" dirty="0"/>
              <a:t>Research Project ( due end of semester) 40%</a:t>
            </a:r>
          </a:p>
          <a:p>
            <a:r>
              <a:rPr lang="en-US" dirty="0"/>
              <a:t> Two response papers ( written + presentation) 30%</a:t>
            </a:r>
          </a:p>
        </p:txBody>
      </p:sp>
    </p:spTree>
    <p:extLst>
      <p:ext uri="{BB962C8B-B14F-4D97-AF65-F5344CB8AC3E}">
        <p14:creationId xmlns:p14="http://schemas.microsoft.com/office/powerpoint/2010/main" val="15066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20B7-248B-900B-6AAC-3C7306D98DB6}"/>
              </a:ext>
            </a:extLst>
          </p:cNvPr>
          <p:cNvSpPr>
            <a:spLocks noGrp="1"/>
          </p:cNvSpPr>
          <p:nvPr>
            <p:ph type="title"/>
          </p:nvPr>
        </p:nvSpPr>
        <p:spPr>
          <a:xfrm>
            <a:off x="657921" y="223024"/>
            <a:ext cx="11039707" cy="892098"/>
          </a:xfrm>
        </p:spPr>
        <p:txBody>
          <a:bodyPr>
            <a:noAutofit/>
          </a:bodyPr>
          <a:lstStyle/>
          <a:p>
            <a:r>
              <a:rPr lang="en-US" sz="3400" dirty="0"/>
              <a:t>The fundamental distinction between methods and methodology</a:t>
            </a:r>
          </a:p>
        </p:txBody>
      </p:sp>
      <p:sp>
        <p:nvSpPr>
          <p:cNvPr id="3" name="Content Placeholder 2">
            <a:extLst>
              <a:ext uri="{FF2B5EF4-FFF2-40B4-BE49-F238E27FC236}">
                <a16:creationId xmlns:a16="http://schemas.microsoft.com/office/drawing/2014/main" id="{14298C03-6CD9-A275-9D57-8E0E5D7DD7D4}"/>
              </a:ext>
            </a:extLst>
          </p:cNvPr>
          <p:cNvSpPr>
            <a:spLocks noGrp="1"/>
          </p:cNvSpPr>
          <p:nvPr>
            <p:ph idx="1"/>
          </p:nvPr>
        </p:nvSpPr>
        <p:spPr>
          <a:xfrm>
            <a:off x="838200" y="1483111"/>
            <a:ext cx="10515600" cy="4693851"/>
          </a:xfrm>
        </p:spPr>
        <p:txBody>
          <a:bodyPr>
            <a:normAutofit fontScale="85000" lnSpcReduction="10000"/>
          </a:bodyPr>
          <a:lstStyle/>
          <a:p>
            <a:r>
              <a:rPr lang="en-US" dirty="0"/>
              <a:t>Methods as a research ‘tool-box’ to pick and choose out of </a:t>
            </a:r>
          </a:p>
          <a:p>
            <a:pPr marL="0" indent="0">
              <a:buNone/>
            </a:pPr>
            <a:r>
              <a:rPr lang="en-US" dirty="0"/>
              <a:t> - depends on research question to be answered, available evidence </a:t>
            </a:r>
            <a:r>
              <a:rPr lang="en-US" dirty="0" err="1"/>
              <a:t>etc</a:t>
            </a:r>
            <a:endParaRPr lang="en-US" dirty="0"/>
          </a:p>
          <a:p>
            <a:pPr marL="0" indent="0">
              <a:buNone/>
            </a:pPr>
            <a:r>
              <a:rPr lang="en-US" dirty="0"/>
              <a:t> - tools for both generating or collecting information as well as analyzing data</a:t>
            </a:r>
          </a:p>
          <a:p>
            <a:pPr marL="0" indent="0">
              <a:buNone/>
            </a:pPr>
            <a:r>
              <a:rPr lang="en-US" dirty="0"/>
              <a:t>- e.g. interview, survey, focus-group discussion, systematic  observation, life history (collection devises) </a:t>
            </a:r>
          </a:p>
          <a:p>
            <a:pPr marL="0" indent="0">
              <a:buNone/>
            </a:pPr>
            <a:r>
              <a:rPr lang="en-US" dirty="0"/>
              <a:t>e.g. triangulation, descriptive statistics, regression, principal component analysis (techniques for analysis) </a:t>
            </a:r>
          </a:p>
          <a:p>
            <a:r>
              <a:rPr lang="en-US" dirty="0"/>
              <a:t>Methodology is  a reflexive process of being conscious about “….the logical structure and procedure of scientific enquiry” or “thinking about thinking”. </a:t>
            </a:r>
          </a:p>
          <a:p>
            <a:r>
              <a:rPr lang="en-US" dirty="0"/>
              <a:t>In this sense research methodology is much broader than specific methods being chosen for research</a:t>
            </a:r>
          </a:p>
          <a:p>
            <a:r>
              <a:rPr lang="en-US"/>
              <a:t>Any example ?</a:t>
            </a:r>
            <a:endParaRPr lang="en-US" dirty="0"/>
          </a:p>
        </p:txBody>
      </p:sp>
    </p:spTree>
    <p:extLst>
      <p:ext uri="{BB962C8B-B14F-4D97-AF65-F5344CB8AC3E}">
        <p14:creationId xmlns:p14="http://schemas.microsoft.com/office/powerpoint/2010/main" val="266962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3E0-0DCF-20EF-D71D-6A1ECB0861DB}"/>
              </a:ext>
            </a:extLst>
          </p:cNvPr>
          <p:cNvSpPr>
            <a:spLocks noGrp="1"/>
          </p:cNvSpPr>
          <p:nvPr>
            <p:ph type="title"/>
          </p:nvPr>
        </p:nvSpPr>
        <p:spPr>
          <a:xfrm>
            <a:off x="838200" y="365125"/>
            <a:ext cx="10515600" cy="805753"/>
          </a:xfrm>
        </p:spPr>
        <p:txBody>
          <a:bodyPr/>
          <a:lstStyle/>
          <a:p>
            <a:r>
              <a:rPr lang="en-US" dirty="0"/>
              <a:t>Philosophy of Science </a:t>
            </a:r>
          </a:p>
        </p:txBody>
      </p:sp>
      <p:sp>
        <p:nvSpPr>
          <p:cNvPr id="3" name="Content Placeholder 2">
            <a:extLst>
              <a:ext uri="{FF2B5EF4-FFF2-40B4-BE49-F238E27FC236}">
                <a16:creationId xmlns:a16="http://schemas.microsoft.com/office/drawing/2014/main" id="{D4B14ABC-0B74-E940-0433-9C0732A66EAE}"/>
              </a:ext>
            </a:extLst>
          </p:cNvPr>
          <p:cNvSpPr>
            <a:spLocks noGrp="1"/>
          </p:cNvSpPr>
          <p:nvPr>
            <p:ph idx="1"/>
          </p:nvPr>
        </p:nvSpPr>
        <p:spPr>
          <a:xfrm>
            <a:off x="838200" y="1338146"/>
            <a:ext cx="10515600" cy="4838817"/>
          </a:xfrm>
        </p:spPr>
        <p:txBody>
          <a:bodyPr>
            <a:normAutofit fontScale="85000" lnSpcReduction="10000"/>
          </a:bodyPr>
          <a:lstStyle/>
          <a:p>
            <a:r>
              <a:rPr lang="en-US" dirty="0"/>
              <a:t>Deliberation on the nature of valid scientific enquiry and proposing both criteria for how scientific research should be conducted ( prescriptive) and how scientific practices are carried out ( descriptive).</a:t>
            </a:r>
          </a:p>
          <a:p>
            <a:r>
              <a:rPr lang="en-US" dirty="0"/>
              <a:t>Therefore, intimately connected to questions of methodology </a:t>
            </a:r>
          </a:p>
          <a:p>
            <a:r>
              <a:rPr lang="en-US" dirty="0"/>
              <a:t>What is science for us? </a:t>
            </a:r>
          </a:p>
          <a:p>
            <a:r>
              <a:rPr lang="en-US" altLang="en-US" sz="2800" dirty="0">
                <a:ea typeface="ＭＳ Ｐゴシック" panose="020B0600070205080204" pitchFamily="34" charset="-128"/>
              </a:rPr>
              <a:t>“ (Scientific theories are)……derived in some rigorous way from the facts of experience acquired by observation and experiment. Science is based on what we can see, hear and touch, etc. Personal opinion or preferences and speculative imaginings have no place in science. Science is objective” </a:t>
            </a:r>
            <a:r>
              <a:rPr lang="pt-BR" altLang="en-US" sz="2800" dirty="0">
                <a:ea typeface="ＭＳ Ｐゴシック" panose="020B0600070205080204" pitchFamily="34" charset="-128"/>
              </a:rPr>
              <a:t>(</a:t>
            </a:r>
            <a:r>
              <a:rPr lang="pt-BR" altLang="en-US" sz="2800" dirty="0" err="1">
                <a:ea typeface="ＭＳ Ｐゴシック" panose="020B0600070205080204" pitchFamily="34" charset="-128"/>
              </a:rPr>
              <a:t>Chalmers</a:t>
            </a:r>
            <a:r>
              <a:rPr lang="pt-BR" altLang="en-US" sz="2800" dirty="0">
                <a:ea typeface="ＭＳ Ｐゴシック" panose="020B0600070205080204" pitchFamily="34" charset="-128"/>
              </a:rPr>
              <a:t> 1982:1).</a:t>
            </a:r>
            <a:endParaRPr lang="en-US" dirty="0"/>
          </a:p>
          <a:p>
            <a:r>
              <a:rPr lang="en-US" dirty="0"/>
              <a:t>“Man's respect for knowledge is one of his most peculiar characteristics. Knowledge in Latin is </a:t>
            </a:r>
            <a:r>
              <a:rPr lang="en-US" i="1" dirty="0" err="1"/>
              <a:t>scientia</a:t>
            </a:r>
            <a:r>
              <a:rPr lang="en-US" dirty="0"/>
              <a:t>, and </a:t>
            </a:r>
            <a:r>
              <a:rPr lang="en-US" b="1" dirty="0"/>
              <a:t>science came to be the name of the most respectable kind of knowledge</a:t>
            </a:r>
            <a:r>
              <a:rPr lang="en-US" dirty="0"/>
              <a:t>.” (Lakatos, 1973)</a:t>
            </a:r>
          </a:p>
          <a:p>
            <a:r>
              <a:rPr lang="en-US" dirty="0"/>
              <a:t>Science as </a:t>
            </a:r>
            <a:r>
              <a:rPr lang="en-US" b="1" i="1" dirty="0"/>
              <a:t>valid</a:t>
            </a:r>
            <a:r>
              <a:rPr lang="en-US" dirty="0"/>
              <a:t> knowledge</a:t>
            </a:r>
          </a:p>
          <a:p>
            <a:endParaRPr lang="en-US" dirty="0"/>
          </a:p>
          <a:p>
            <a:endParaRPr lang="en-US" dirty="0"/>
          </a:p>
        </p:txBody>
      </p:sp>
    </p:spTree>
    <p:extLst>
      <p:ext uri="{BB962C8B-B14F-4D97-AF65-F5344CB8AC3E}">
        <p14:creationId xmlns:p14="http://schemas.microsoft.com/office/powerpoint/2010/main" val="42604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96E7-F8ED-A98B-A6A1-42A7DF38B28D}"/>
              </a:ext>
            </a:extLst>
          </p:cNvPr>
          <p:cNvSpPr>
            <a:spLocks noGrp="1"/>
          </p:cNvSpPr>
          <p:nvPr>
            <p:ph type="title"/>
          </p:nvPr>
        </p:nvSpPr>
        <p:spPr/>
        <p:txBody>
          <a:bodyPr/>
          <a:lstStyle/>
          <a:p>
            <a:r>
              <a:rPr lang="en-US" dirty="0"/>
              <a:t>Readings for next class</a:t>
            </a:r>
          </a:p>
        </p:txBody>
      </p:sp>
      <p:sp>
        <p:nvSpPr>
          <p:cNvPr id="3" name="Content Placeholder 2">
            <a:extLst>
              <a:ext uri="{FF2B5EF4-FFF2-40B4-BE49-F238E27FC236}">
                <a16:creationId xmlns:a16="http://schemas.microsoft.com/office/drawing/2014/main" id="{677BD77C-9D78-1299-A046-1968C2EAE424}"/>
              </a:ext>
            </a:extLst>
          </p:cNvPr>
          <p:cNvSpPr>
            <a:spLocks noGrp="1"/>
          </p:cNvSpPr>
          <p:nvPr>
            <p:ph idx="1"/>
          </p:nvPr>
        </p:nvSpPr>
        <p:spPr/>
        <p:txBody>
          <a:bodyPr/>
          <a:lstStyle/>
          <a:p>
            <a:r>
              <a:rPr lang="en-US" dirty="0"/>
              <a:t>Chapter 1( Introduction to the 1</a:t>
            </a:r>
            <a:r>
              <a:rPr lang="en-US" baseline="30000" dirty="0"/>
              <a:t>st</a:t>
            </a:r>
            <a:r>
              <a:rPr lang="en-US" dirty="0"/>
              <a:t> edition) from Ten Benton and Ian </a:t>
            </a:r>
            <a:r>
              <a:rPr lang="en-US" dirty="0" err="1"/>
              <a:t>Craib</a:t>
            </a:r>
            <a:r>
              <a:rPr lang="en-US" dirty="0"/>
              <a:t> (2010) Philosophy of Social Science. Palgrave</a:t>
            </a:r>
          </a:p>
          <a:p>
            <a:r>
              <a:rPr lang="en-US" dirty="0"/>
              <a:t>Giovanni Sartori (1970) Concept </a:t>
            </a:r>
            <a:r>
              <a:rPr lang="en-US" dirty="0" err="1"/>
              <a:t>Misformation</a:t>
            </a:r>
            <a:r>
              <a:rPr lang="en-US" dirty="0"/>
              <a:t> in Comparative Politics. </a:t>
            </a:r>
            <a:r>
              <a:rPr lang="en-US" i="1" dirty="0"/>
              <a:t>American Political Science Review</a:t>
            </a:r>
          </a:p>
        </p:txBody>
      </p:sp>
    </p:spTree>
    <p:extLst>
      <p:ext uri="{BB962C8B-B14F-4D97-AF65-F5344CB8AC3E}">
        <p14:creationId xmlns:p14="http://schemas.microsoft.com/office/powerpoint/2010/main" val="212336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C0FD-69C9-912D-C53D-493C12E55BB5}"/>
              </a:ext>
            </a:extLst>
          </p:cNvPr>
          <p:cNvSpPr>
            <a:spLocks noGrp="1"/>
          </p:cNvSpPr>
          <p:nvPr>
            <p:ph type="title"/>
          </p:nvPr>
        </p:nvSpPr>
        <p:spPr>
          <a:xfrm>
            <a:off x="838200" y="365125"/>
            <a:ext cx="10515600" cy="729897"/>
          </a:xfrm>
        </p:spPr>
        <p:txBody>
          <a:bodyPr>
            <a:normAutofit/>
          </a:bodyPr>
          <a:lstStyle/>
          <a:p>
            <a:r>
              <a:rPr lang="en-US" sz="3600" dirty="0"/>
              <a:t>Tenets of Empiricism ( Benton and </a:t>
            </a:r>
            <a:r>
              <a:rPr lang="en-US" sz="3600" dirty="0" err="1"/>
              <a:t>Craib</a:t>
            </a:r>
            <a:r>
              <a:rPr lang="en-US" sz="3600" dirty="0"/>
              <a:t>, 2010 )</a:t>
            </a:r>
          </a:p>
        </p:txBody>
      </p:sp>
      <p:sp>
        <p:nvSpPr>
          <p:cNvPr id="3" name="Content Placeholder 2">
            <a:extLst>
              <a:ext uri="{FF2B5EF4-FFF2-40B4-BE49-F238E27FC236}">
                <a16:creationId xmlns:a16="http://schemas.microsoft.com/office/drawing/2014/main" id="{59CC1A03-4CB7-4EE5-A1C0-B8D40BE98096}"/>
              </a:ext>
            </a:extLst>
          </p:cNvPr>
          <p:cNvSpPr>
            <a:spLocks noGrp="1"/>
          </p:cNvSpPr>
          <p:nvPr>
            <p:ph idx="1"/>
          </p:nvPr>
        </p:nvSpPr>
        <p:spPr>
          <a:xfrm>
            <a:off x="838200" y="1253068"/>
            <a:ext cx="10515600" cy="4923896"/>
          </a:xfrm>
        </p:spPr>
        <p:txBody>
          <a:bodyPr>
            <a:normAutofit fontScale="85000" lnSpcReduction="20000"/>
          </a:bodyPr>
          <a:lstStyle/>
          <a:p>
            <a:endParaRPr lang="en-IN" dirty="0">
              <a:effectLst/>
              <a:latin typeface="Times" pitchFamily="2" charset="0"/>
            </a:endParaRPr>
          </a:p>
          <a:p>
            <a:r>
              <a:rPr lang="en-IN" dirty="0">
                <a:effectLst/>
                <a:latin typeface="Times" pitchFamily="2" charset="0"/>
              </a:rPr>
              <a:t>The individual human mind starts out as a ‘blank sheet’. We acquire our</a:t>
            </a:r>
            <a:r>
              <a:rPr lang="en-IN" dirty="0">
                <a:latin typeface="Times" pitchFamily="2" charset="0"/>
              </a:rPr>
              <a:t> </a:t>
            </a:r>
            <a:r>
              <a:rPr lang="en-IN" dirty="0">
                <a:effectLst/>
                <a:latin typeface="Times" pitchFamily="2" charset="0"/>
              </a:rPr>
              <a:t>knowledge from our sensory experience of the world and our interaction with it</a:t>
            </a:r>
          </a:p>
          <a:p>
            <a:r>
              <a:rPr lang="en-IN" dirty="0">
                <a:effectLst/>
                <a:latin typeface="Times" pitchFamily="2" charset="0"/>
              </a:rPr>
              <a:t>Any genuine knowledge-claim is testable by experience (observation or</a:t>
            </a:r>
            <a:r>
              <a:rPr lang="en-IN" dirty="0">
                <a:latin typeface="Times" pitchFamily="2" charset="0"/>
              </a:rPr>
              <a:t> </a:t>
            </a:r>
            <a:r>
              <a:rPr lang="en-IN" dirty="0">
                <a:effectLst/>
                <a:latin typeface="Times" pitchFamily="2" charset="0"/>
              </a:rPr>
              <a:t>experiment). This rules out knowledge-claims about beings or entities which cannot be observed</a:t>
            </a:r>
          </a:p>
          <a:p>
            <a:r>
              <a:rPr lang="en-IN" dirty="0">
                <a:effectLst/>
                <a:latin typeface="Times" pitchFamily="2" charset="0"/>
              </a:rPr>
              <a:t>Scientific laws are statements about general, recurring patterns of experience.</a:t>
            </a:r>
            <a:r>
              <a:rPr lang="en-IN" dirty="0">
                <a:latin typeface="Times" pitchFamily="2" charset="0"/>
              </a:rPr>
              <a:t> </a:t>
            </a:r>
            <a:r>
              <a:rPr lang="en-IN" dirty="0">
                <a:effectLst/>
                <a:latin typeface="Times" pitchFamily="2" charset="0"/>
              </a:rPr>
              <a:t>To explain a phenomenon scientifically is to show that it is an instance of a</a:t>
            </a:r>
            <a:r>
              <a:rPr lang="en-IN" dirty="0">
                <a:latin typeface="Times" pitchFamily="2" charset="0"/>
              </a:rPr>
              <a:t> </a:t>
            </a:r>
            <a:r>
              <a:rPr lang="en-IN" dirty="0">
                <a:effectLst/>
                <a:latin typeface="Times" pitchFamily="2" charset="0"/>
              </a:rPr>
              <a:t>scientific law</a:t>
            </a:r>
          </a:p>
          <a:p>
            <a:r>
              <a:rPr lang="en-IN" dirty="0">
                <a:effectLst/>
                <a:latin typeface="Times" pitchFamily="2" charset="0"/>
              </a:rPr>
              <a:t>If explaining a phenomenon is a matter of showing that it is an example or</a:t>
            </a:r>
            <a:r>
              <a:rPr lang="en-IN" dirty="0">
                <a:latin typeface="Times" pitchFamily="2" charset="0"/>
              </a:rPr>
              <a:t> </a:t>
            </a:r>
            <a:r>
              <a:rPr lang="en-IN" dirty="0">
                <a:effectLst/>
                <a:latin typeface="Times" pitchFamily="2" charset="0"/>
              </a:rPr>
              <a:t>‘instance’ of a general law, then knowing the law should enable us to predict future occurrences of phenomena of that type. The logic of prediction and explanation is the same. This is sometimes known as the thesis of the ‘symmetry of explanation and prediction’</a:t>
            </a:r>
          </a:p>
          <a:p>
            <a:r>
              <a:rPr lang="en-IN" dirty="0">
                <a:effectLst/>
                <a:latin typeface="Times" pitchFamily="2" charset="0"/>
              </a:rPr>
              <a:t>Scientific objectivity rests on a clear separation of (testable) factual statements from (subjective) value judgements</a:t>
            </a:r>
          </a:p>
          <a:p>
            <a:endParaRPr lang="en-US" dirty="0"/>
          </a:p>
        </p:txBody>
      </p:sp>
    </p:spTree>
    <p:extLst>
      <p:ext uri="{BB962C8B-B14F-4D97-AF65-F5344CB8AC3E}">
        <p14:creationId xmlns:p14="http://schemas.microsoft.com/office/powerpoint/2010/main" val="329313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FCC9-7143-587A-6FE0-ED927B604D11}"/>
              </a:ext>
            </a:extLst>
          </p:cNvPr>
          <p:cNvSpPr>
            <a:spLocks noGrp="1"/>
          </p:cNvSpPr>
          <p:nvPr>
            <p:ph type="title"/>
          </p:nvPr>
        </p:nvSpPr>
        <p:spPr>
          <a:xfrm>
            <a:off x="838200" y="365125"/>
            <a:ext cx="10515600" cy="899231"/>
          </a:xfrm>
        </p:spPr>
        <p:txBody>
          <a:bodyPr>
            <a:normAutofit/>
          </a:bodyPr>
          <a:lstStyle/>
          <a:p>
            <a:r>
              <a:rPr lang="en-US" sz="3600" dirty="0"/>
              <a:t>..and Positivism in Social and Human Sciences </a:t>
            </a:r>
          </a:p>
        </p:txBody>
      </p:sp>
      <p:sp>
        <p:nvSpPr>
          <p:cNvPr id="3" name="Content Placeholder 2">
            <a:extLst>
              <a:ext uri="{FF2B5EF4-FFF2-40B4-BE49-F238E27FC236}">
                <a16:creationId xmlns:a16="http://schemas.microsoft.com/office/drawing/2014/main" id="{ADBE628E-0FCA-DD1E-BDC5-C275E847ED1B}"/>
              </a:ext>
            </a:extLst>
          </p:cNvPr>
          <p:cNvSpPr>
            <a:spLocks noGrp="1"/>
          </p:cNvSpPr>
          <p:nvPr>
            <p:ph idx="1"/>
          </p:nvPr>
        </p:nvSpPr>
        <p:spPr>
          <a:xfrm>
            <a:off x="838200" y="1478844"/>
            <a:ext cx="10515600" cy="4698119"/>
          </a:xfrm>
        </p:spPr>
        <p:txBody>
          <a:bodyPr>
            <a:normAutofit fontScale="92500" lnSpcReduction="20000"/>
          </a:bodyPr>
          <a:lstStyle/>
          <a:p>
            <a:r>
              <a:rPr lang="en-IN" dirty="0">
                <a:effectLst/>
                <a:latin typeface="Times" pitchFamily="2" charset="0"/>
              </a:rPr>
              <a:t>The empiricist account of the natural sciences is accepted.</a:t>
            </a:r>
          </a:p>
          <a:p>
            <a:r>
              <a:rPr lang="en-IN" dirty="0">
                <a:effectLst/>
                <a:latin typeface="Times" pitchFamily="2" charset="0"/>
              </a:rPr>
              <a:t>Science is valued as the highest or even the only genuine form of knowledge</a:t>
            </a:r>
          </a:p>
          <a:p>
            <a:r>
              <a:rPr lang="en-IN" dirty="0">
                <a:effectLst/>
                <a:latin typeface="Times" pitchFamily="2" charset="0"/>
              </a:rPr>
              <a:t>Scientific method, as represented by the empiricists, can and should be extended</a:t>
            </a:r>
            <a:r>
              <a:rPr lang="en-IN" dirty="0">
                <a:latin typeface="Times" pitchFamily="2" charset="0"/>
              </a:rPr>
              <a:t> </a:t>
            </a:r>
            <a:r>
              <a:rPr lang="en-IN" dirty="0">
                <a:effectLst/>
                <a:latin typeface="Times" pitchFamily="2" charset="0"/>
              </a:rPr>
              <a:t>to the study of human mental and social life, to establish these disciplines as social sciences</a:t>
            </a:r>
          </a:p>
          <a:p>
            <a:r>
              <a:rPr lang="en-IN" dirty="0">
                <a:effectLst/>
                <a:latin typeface="Times" pitchFamily="2" charset="0"/>
              </a:rPr>
              <a:t>Once reliable social scientific knowledge has been established, it will be possible</a:t>
            </a:r>
            <a:r>
              <a:rPr lang="en-IN" dirty="0">
                <a:latin typeface="Times" pitchFamily="2" charset="0"/>
              </a:rPr>
              <a:t> </a:t>
            </a:r>
            <a:r>
              <a:rPr lang="en-IN" dirty="0">
                <a:effectLst/>
                <a:latin typeface="Times" pitchFamily="2" charset="0"/>
              </a:rPr>
              <a:t>to apply it to control, or regulate the behaviour of individuals or groups in</a:t>
            </a:r>
            <a:r>
              <a:rPr lang="en-IN" dirty="0">
                <a:latin typeface="Times" pitchFamily="2" charset="0"/>
              </a:rPr>
              <a:t> </a:t>
            </a:r>
            <a:r>
              <a:rPr lang="en-IN" dirty="0">
                <a:effectLst/>
                <a:latin typeface="Times" pitchFamily="2" charset="0"/>
              </a:rPr>
              <a:t>society. Social problems and conflicts can be identified and resolved one by</a:t>
            </a:r>
            <a:r>
              <a:rPr lang="en-IN" dirty="0">
                <a:latin typeface="Times" pitchFamily="2" charset="0"/>
              </a:rPr>
              <a:t> </a:t>
            </a:r>
            <a:r>
              <a:rPr lang="en-IN" dirty="0">
                <a:effectLst/>
                <a:latin typeface="Times" pitchFamily="2" charset="0"/>
              </a:rPr>
              <a:t>one on the basis of expert knowledge offered by social scientists, in much the same way as natural scientific expertise is involved in solving practical problems</a:t>
            </a:r>
            <a:r>
              <a:rPr lang="en-IN" dirty="0">
                <a:latin typeface="Times" pitchFamily="2" charset="0"/>
              </a:rPr>
              <a:t> </a:t>
            </a:r>
            <a:r>
              <a:rPr lang="en-IN" dirty="0">
                <a:effectLst/>
                <a:latin typeface="Times" pitchFamily="2" charset="0"/>
              </a:rPr>
              <a:t>in engineering and technology. This approach to the role of social science in</a:t>
            </a:r>
            <a:r>
              <a:rPr lang="en-IN" dirty="0">
                <a:latin typeface="Times" pitchFamily="2" charset="0"/>
              </a:rPr>
              <a:t> </a:t>
            </a:r>
            <a:r>
              <a:rPr lang="en-IN" dirty="0">
                <a:effectLst/>
                <a:latin typeface="Times" pitchFamily="2" charset="0"/>
              </a:rPr>
              <a:t>projects for social reform is sometimes called ‘social engineering’</a:t>
            </a:r>
          </a:p>
          <a:p>
            <a:endParaRPr lang="en-US" dirty="0"/>
          </a:p>
        </p:txBody>
      </p:sp>
    </p:spTree>
    <p:extLst>
      <p:ext uri="{BB962C8B-B14F-4D97-AF65-F5344CB8AC3E}">
        <p14:creationId xmlns:p14="http://schemas.microsoft.com/office/powerpoint/2010/main" val="54151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2303</TotalTime>
  <Words>692</Words>
  <Application>Microsoft Macintosh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Aptos</vt:lpstr>
      <vt:lpstr>Aptos Display</vt:lpstr>
      <vt:lpstr>Arial</vt:lpstr>
      <vt:lpstr>Times</vt:lpstr>
      <vt:lpstr>Office Theme</vt:lpstr>
      <vt:lpstr>Methods, Methodology and Philosophy of Science</vt:lpstr>
      <vt:lpstr>Grading Scheme</vt:lpstr>
      <vt:lpstr>The fundamental distinction between methods and methodology</vt:lpstr>
      <vt:lpstr>Philosophy of Science </vt:lpstr>
      <vt:lpstr>Readings for next class</vt:lpstr>
      <vt:lpstr>Tenets of Empiricism ( Benton and Craib, 2010 )</vt:lpstr>
      <vt:lpstr>..and Positivism in Social and Human Sciences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Methodology and Philosophy of Science</dc:title>
  <dc:creator>6878</dc:creator>
  <cp:lastModifiedBy>6878</cp:lastModifiedBy>
  <cp:revision>3</cp:revision>
  <dcterms:created xsi:type="dcterms:W3CDTF">2024-01-03T06:07:20Z</dcterms:created>
  <dcterms:modified xsi:type="dcterms:W3CDTF">2024-01-09T02:14:33Z</dcterms:modified>
</cp:coreProperties>
</file>