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4" r:id="rId7"/>
    <p:sldId id="263"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9499"/>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accent1"/>
                </a:solidFill>
              </a:rPr>
              <a:t>Next word prediction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87DA58-B655-4BCD-8701-F7AD6C74E1E0}"/>
              </a:ext>
            </a:extLst>
          </p:cNvPr>
          <p:cNvSpPr txBox="1"/>
          <p:nvPr/>
        </p:nvSpPr>
        <p:spPr>
          <a:xfrm>
            <a:off x="967409" y="583095"/>
            <a:ext cx="10270434" cy="2369880"/>
          </a:xfrm>
          <a:prstGeom prst="rect">
            <a:avLst/>
          </a:prstGeom>
          <a:noFill/>
        </p:spPr>
        <p:txBody>
          <a:bodyPr wrap="square">
            <a:spAutoFit/>
          </a:bodyPr>
          <a:lstStyle/>
          <a:p>
            <a:r>
              <a:rPr lang="en-IN" sz="2800" b="1" dirty="0"/>
              <a:t>INTRODUCTION</a:t>
            </a:r>
          </a:p>
          <a:p>
            <a:r>
              <a:rPr lang="en-IN" sz="2400" i="1" dirty="0"/>
              <a:t>Language prediction is a Natural Language Processing - NLP application concerned with predicting the text given in the preceding text. Auto-complete or suggested responses are popular types of language prediction. The first step towards language prediction is the selection of a language model.</a:t>
            </a:r>
          </a:p>
        </p:txBody>
      </p:sp>
      <p:sp>
        <p:nvSpPr>
          <p:cNvPr id="5" name="TextBox 4">
            <a:extLst>
              <a:ext uri="{FF2B5EF4-FFF2-40B4-BE49-F238E27FC236}">
                <a16:creationId xmlns:a16="http://schemas.microsoft.com/office/drawing/2014/main" id="{20EC7DF8-07D2-403A-85D6-DAC324976EAE}"/>
              </a:ext>
            </a:extLst>
          </p:cNvPr>
          <p:cNvSpPr txBox="1"/>
          <p:nvPr/>
        </p:nvSpPr>
        <p:spPr>
          <a:xfrm>
            <a:off x="967409" y="3429000"/>
            <a:ext cx="10111408" cy="1569660"/>
          </a:xfrm>
          <a:prstGeom prst="rect">
            <a:avLst/>
          </a:prstGeom>
          <a:noFill/>
        </p:spPr>
        <p:txBody>
          <a:bodyPr wrap="square">
            <a:spAutoFit/>
          </a:bodyPr>
          <a:lstStyle/>
          <a:p>
            <a:r>
              <a:rPr lang="en-IN" sz="2400" i="1" dirty="0"/>
              <a:t>There are generally two models you can use to develop Next Word Suggester/Predictor: </a:t>
            </a:r>
          </a:p>
          <a:p>
            <a:r>
              <a:rPr lang="en-IN" sz="2400" i="1" dirty="0"/>
              <a:t>1) N-grams model </a:t>
            </a:r>
          </a:p>
          <a:p>
            <a:r>
              <a:rPr lang="en-IN" sz="2400" i="1" dirty="0"/>
              <a:t>2) Long Short Term Memory (LSTM).</a:t>
            </a:r>
          </a:p>
        </p:txBody>
      </p:sp>
    </p:spTree>
    <p:extLst>
      <p:ext uri="{BB962C8B-B14F-4D97-AF65-F5344CB8AC3E}">
        <p14:creationId xmlns:p14="http://schemas.microsoft.com/office/powerpoint/2010/main" val="1673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FCCE56-1D84-4B13-90D4-2A4560260F37}"/>
              </a:ext>
            </a:extLst>
          </p:cNvPr>
          <p:cNvPicPr>
            <a:picLocks noChangeAspect="1"/>
          </p:cNvPicPr>
          <p:nvPr/>
        </p:nvPicPr>
        <p:blipFill>
          <a:blip r:embed="rId2"/>
          <a:stretch>
            <a:fillRect/>
          </a:stretch>
        </p:blipFill>
        <p:spPr>
          <a:xfrm>
            <a:off x="869675" y="1338470"/>
            <a:ext cx="10195890" cy="4078356"/>
          </a:xfrm>
          <a:prstGeom prst="rect">
            <a:avLst/>
          </a:prstGeom>
        </p:spPr>
      </p:pic>
    </p:spTree>
    <p:extLst>
      <p:ext uri="{BB962C8B-B14F-4D97-AF65-F5344CB8AC3E}">
        <p14:creationId xmlns:p14="http://schemas.microsoft.com/office/powerpoint/2010/main" val="336387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11D857-6D80-4DBF-A56F-865198FE3B63}"/>
              </a:ext>
            </a:extLst>
          </p:cNvPr>
          <p:cNvSpPr txBox="1"/>
          <p:nvPr/>
        </p:nvSpPr>
        <p:spPr>
          <a:xfrm>
            <a:off x="914399" y="715617"/>
            <a:ext cx="10151165" cy="1692771"/>
          </a:xfrm>
          <a:prstGeom prst="rect">
            <a:avLst/>
          </a:prstGeom>
          <a:noFill/>
        </p:spPr>
        <p:txBody>
          <a:bodyPr wrap="square">
            <a:spAutoFit/>
          </a:bodyPr>
          <a:lstStyle/>
          <a:p>
            <a:r>
              <a:rPr lang="en-IN" sz="3200" b="1" dirty="0"/>
              <a:t>N-grams approach</a:t>
            </a:r>
          </a:p>
          <a:p>
            <a:r>
              <a:rPr lang="en-IN" sz="2400" i="1" dirty="0"/>
              <a:t>If you’re going down the n-grams path, you’ll need to focus on the ‘Markov Chains’ to predict the likelihood of each following word or character based on the training corpus.</a:t>
            </a:r>
          </a:p>
        </p:txBody>
      </p:sp>
      <p:sp>
        <p:nvSpPr>
          <p:cNvPr id="5" name="TextBox 4">
            <a:extLst>
              <a:ext uri="{FF2B5EF4-FFF2-40B4-BE49-F238E27FC236}">
                <a16:creationId xmlns:a16="http://schemas.microsoft.com/office/drawing/2014/main" id="{C99A099A-908E-4F52-A98C-CF3CBFA43466}"/>
              </a:ext>
            </a:extLst>
          </p:cNvPr>
          <p:cNvSpPr txBox="1"/>
          <p:nvPr/>
        </p:nvSpPr>
        <p:spPr>
          <a:xfrm rot="10800000" flipV="1">
            <a:off x="1033670" y="3192129"/>
            <a:ext cx="10031894" cy="2800767"/>
          </a:xfrm>
          <a:prstGeom prst="rect">
            <a:avLst/>
          </a:prstGeom>
          <a:noFill/>
        </p:spPr>
        <p:txBody>
          <a:bodyPr wrap="square">
            <a:spAutoFit/>
          </a:bodyPr>
          <a:lstStyle/>
          <a:p>
            <a:r>
              <a:rPr lang="en-IN" sz="3200" b="1" dirty="0"/>
              <a:t>Limitations:</a:t>
            </a:r>
          </a:p>
          <a:p>
            <a:r>
              <a:rPr lang="en-IN" sz="2400" i="1" dirty="0"/>
              <a:t>Markov chains do not have memory. There are many limitations to adopting this approach. Take an example, “I ate so many grilled …” next word “sandwiches” will be predicted based on how many times “grilled sandwiches” have appeared together in the training data. As we are getting suggestions based only on the frequency, there are many scenarios where this approach could fail.</a:t>
            </a:r>
          </a:p>
        </p:txBody>
      </p:sp>
    </p:spTree>
    <p:extLst>
      <p:ext uri="{BB962C8B-B14F-4D97-AF65-F5344CB8AC3E}">
        <p14:creationId xmlns:p14="http://schemas.microsoft.com/office/powerpoint/2010/main" val="367457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95B319-C847-4375-B47E-5F2D381AC4FF}"/>
              </a:ext>
            </a:extLst>
          </p:cNvPr>
          <p:cNvSpPr txBox="1"/>
          <p:nvPr/>
        </p:nvSpPr>
        <p:spPr>
          <a:xfrm>
            <a:off x="927652" y="707121"/>
            <a:ext cx="10098156" cy="2431435"/>
          </a:xfrm>
          <a:prstGeom prst="rect">
            <a:avLst/>
          </a:prstGeom>
          <a:noFill/>
        </p:spPr>
        <p:txBody>
          <a:bodyPr wrap="square">
            <a:spAutoFit/>
          </a:bodyPr>
          <a:lstStyle/>
          <a:p>
            <a:r>
              <a:rPr lang="en-IN" sz="3200" b="1" dirty="0"/>
              <a:t>Long Short Term Memory (LSTM) approach:</a:t>
            </a:r>
          </a:p>
          <a:p>
            <a:r>
              <a:rPr lang="en-IN" sz="2400" i="1" dirty="0"/>
              <a:t>A more advanced approach, using a neural language model, is to use Long Short Term Memory (LSTM). LSTM model uses Deep learning with a network of artificial “cells” that manage memory, making them better suited for text prediction than traditional neural networks and other models.</a:t>
            </a:r>
          </a:p>
        </p:txBody>
      </p:sp>
      <p:sp>
        <p:nvSpPr>
          <p:cNvPr id="5" name="TextBox 4">
            <a:extLst>
              <a:ext uri="{FF2B5EF4-FFF2-40B4-BE49-F238E27FC236}">
                <a16:creationId xmlns:a16="http://schemas.microsoft.com/office/drawing/2014/main" id="{B7C1FD85-1F2F-4078-B7CA-25F3CFB605EB}"/>
              </a:ext>
            </a:extLst>
          </p:cNvPr>
          <p:cNvSpPr txBox="1"/>
          <p:nvPr/>
        </p:nvSpPr>
        <p:spPr>
          <a:xfrm>
            <a:off x="927652" y="3719445"/>
            <a:ext cx="10098156" cy="1938992"/>
          </a:xfrm>
          <a:prstGeom prst="rect">
            <a:avLst/>
          </a:prstGeom>
          <a:noFill/>
        </p:spPr>
        <p:txBody>
          <a:bodyPr wrap="square">
            <a:spAutoFit/>
          </a:bodyPr>
          <a:lstStyle/>
          <a:p>
            <a:r>
              <a:rPr lang="en-IN" sz="2400" dirty="0"/>
              <a:t>Standard RNNs and other language models become less accurate when the gap between the context and the word to be predicted increases. Here’s when LSTM comes in use to tackle the long-term dependency problem because it has memory cells to remember the previous context. </a:t>
            </a:r>
          </a:p>
        </p:txBody>
      </p:sp>
    </p:spTree>
    <p:extLst>
      <p:ext uri="{BB962C8B-B14F-4D97-AF65-F5344CB8AC3E}">
        <p14:creationId xmlns:p14="http://schemas.microsoft.com/office/powerpoint/2010/main" val="214888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DC1218-EC49-48F9-A46B-141A9E1743CE}"/>
              </a:ext>
            </a:extLst>
          </p:cNvPr>
          <p:cNvSpPr txBox="1"/>
          <p:nvPr/>
        </p:nvSpPr>
        <p:spPr>
          <a:xfrm>
            <a:off x="742122" y="663473"/>
            <a:ext cx="6096000" cy="523220"/>
          </a:xfrm>
          <a:prstGeom prst="rect">
            <a:avLst/>
          </a:prstGeom>
          <a:noFill/>
        </p:spPr>
        <p:txBody>
          <a:bodyPr wrap="square">
            <a:spAutoFit/>
          </a:bodyPr>
          <a:lstStyle/>
          <a:p>
            <a:r>
              <a:rPr lang="en-IN" sz="2800" b="1" dirty="0"/>
              <a:t>Recurrent Neural Networks:</a:t>
            </a:r>
          </a:p>
        </p:txBody>
      </p:sp>
      <p:sp>
        <p:nvSpPr>
          <p:cNvPr id="5" name="TextBox 4">
            <a:extLst>
              <a:ext uri="{FF2B5EF4-FFF2-40B4-BE49-F238E27FC236}">
                <a16:creationId xmlns:a16="http://schemas.microsoft.com/office/drawing/2014/main" id="{B1C76A3B-27E0-46C3-B443-B7C299565C4C}"/>
              </a:ext>
            </a:extLst>
          </p:cNvPr>
          <p:cNvSpPr txBox="1"/>
          <p:nvPr/>
        </p:nvSpPr>
        <p:spPr>
          <a:xfrm>
            <a:off x="742121" y="1364974"/>
            <a:ext cx="10800521" cy="1323439"/>
          </a:xfrm>
          <a:prstGeom prst="rect">
            <a:avLst/>
          </a:prstGeom>
          <a:noFill/>
        </p:spPr>
        <p:txBody>
          <a:bodyPr wrap="square">
            <a:spAutoFit/>
          </a:bodyPr>
          <a:lstStyle/>
          <a:p>
            <a:r>
              <a:rPr lang="en-IN" sz="2000" i="1" dirty="0"/>
              <a:t>Humans don’t start their thinking from scratch every second. As you read this essay, you understand each word based on your understanding of previous words. You don’t throw everything away and start thinking from scratch again. Your thoughts have persistence.</a:t>
            </a:r>
          </a:p>
        </p:txBody>
      </p:sp>
      <p:sp>
        <p:nvSpPr>
          <p:cNvPr id="7" name="TextBox 6">
            <a:extLst>
              <a:ext uri="{FF2B5EF4-FFF2-40B4-BE49-F238E27FC236}">
                <a16:creationId xmlns:a16="http://schemas.microsoft.com/office/drawing/2014/main" id="{9F734E55-36AB-4D10-BE02-3BAF6967F810}"/>
              </a:ext>
            </a:extLst>
          </p:cNvPr>
          <p:cNvSpPr txBox="1"/>
          <p:nvPr/>
        </p:nvSpPr>
        <p:spPr>
          <a:xfrm>
            <a:off x="848139" y="3020582"/>
            <a:ext cx="7368209" cy="1938992"/>
          </a:xfrm>
          <a:prstGeom prst="rect">
            <a:avLst/>
          </a:prstGeom>
          <a:noFill/>
        </p:spPr>
        <p:txBody>
          <a:bodyPr wrap="square">
            <a:spAutoFit/>
          </a:bodyPr>
          <a:lstStyle/>
          <a:p>
            <a:r>
              <a:rPr lang="en-IN" sz="2000" i="1" dirty="0"/>
              <a:t>Traditional neural networks can’t do this, and it seems like a major shortcoming. For example, imagine you want to classify what kind of event is happening at every point in a movie. It’s unclear how a traditional neural network could use its reasoning about previous events in the film to inform later ones.</a:t>
            </a:r>
          </a:p>
        </p:txBody>
      </p:sp>
      <p:pic>
        <p:nvPicPr>
          <p:cNvPr id="9" name="Picture 8">
            <a:extLst>
              <a:ext uri="{FF2B5EF4-FFF2-40B4-BE49-F238E27FC236}">
                <a16:creationId xmlns:a16="http://schemas.microsoft.com/office/drawing/2014/main" id="{BBFB55B7-761D-4BBB-A8F4-57DF51AD37AE}"/>
              </a:ext>
            </a:extLst>
          </p:cNvPr>
          <p:cNvPicPr>
            <a:picLocks noChangeAspect="1"/>
          </p:cNvPicPr>
          <p:nvPr/>
        </p:nvPicPr>
        <p:blipFill>
          <a:blip r:embed="rId2"/>
          <a:stretch>
            <a:fillRect/>
          </a:stretch>
        </p:blipFill>
        <p:spPr>
          <a:xfrm>
            <a:off x="9051166" y="2688413"/>
            <a:ext cx="2093980" cy="3250698"/>
          </a:xfrm>
          <a:prstGeom prst="rect">
            <a:avLst/>
          </a:prstGeom>
        </p:spPr>
      </p:pic>
    </p:spTree>
    <p:extLst>
      <p:ext uri="{BB962C8B-B14F-4D97-AF65-F5344CB8AC3E}">
        <p14:creationId xmlns:p14="http://schemas.microsoft.com/office/powerpoint/2010/main" val="302806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620982-1DF7-46B2-A10D-D8DFA58179C4}"/>
              </a:ext>
            </a:extLst>
          </p:cNvPr>
          <p:cNvSpPr txBox="1"/>
          <p:nvPr/>
        </p:nvSpPr>
        <p:spPr>
          <a:xfrm>
            <a:off x="874643" y="887896"/>
            <a:ext cx="10668000" cy="3600986"/>
          </a:xfrm>
          <a:prstGeom prst="rect">
            <a:avLst/>
          </a:prstGeom>
          <a:noFill/>
        </p:spPr>
        <p:txBody>
          <a:bodyPr wrap="square">
            <a:spAutoFit/>
          </a:bodyPr>
          <a:lstStyle/>
          <a:p>
            <a:r>
              <a:rPr lang="en-IN" sz="2800" b="1" dirty="0"/>
              <a:t>The Problem of Long-Term Dependencies</a:t>
            </a:r>
          </a:p>
          <a:p>
            <a:r>
              <a:rPr lang="en-IN" sz="2000" i="1" dirty="0"/>
              <a:t>One of the appeals of RNNs is the idea that they might be able to connect previous information to the present task, such as using previous video frames might inform the understanding of the present frame. If RNNs could do this, they’d be extremely useful. But can they? It depends.</a:t>
            </a:r>
          </a:p>
          <a:p>
            <a:r>
              <a:rPr lang="en-IN" sz="2000" i="1" dirty="0"/>
              <a:t>Sometimes, we only need to look at recent information to perform the present task. For example, consider a language model trying to predict the next word based on the previous ones. If we are trying to predict the last word in “the clouds are in the sky,” we don’t need any further context – it’s pretty obvious the next word is going to be sky. In such cases, where the gap between the relevant information and the place that it’s needed is small, RNNs can learn to use the past information.</a:t>
            </a:r>
          </a:p>
        </p:txBody>
      </p:sp>
    </p:spTree>
    <p:extLst>
      <p:ext uri="{BB962C8B-B14F-4D97-AF65-F5344CB8AC3E}">
        <p14:creationId xmlns:p14="http://schemas.microsoft.com/office/powerpoint/2010/main" val="11218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1611699-D77C-4D0B-B1A3-8FF11000C49D}"/>
              </a:ext>
            </a:extLst>
          </p:cNvPr>
          <p:cNvSpPr txBox="1"/>
          <p:nvPr/>
        </p:nvSpPr>
        <p:spPr>
          <a:xfrm>
            <a:off x="874643" y="808383"/>
            <a:ext cx="10575235" cy="2985433"/>
          </a:xfrm>
          <a:prstGeom prst="rect">
            <a:avLst/>
          </a:prstGeom>
          <a:noFill/>
        </p:spPr>
        <p:txBody>
          <a:bodyPr wrap="square">
            <a:spAutoFit/>
          </a:bodyPr>
          <a:lstStyle/>
          <a:p>
            <a:r>
              <a:rPr lang="en-IN" sz="2800" b="1" i="1" dirty="0"/>
              <a:t>Limitations</a:t>
            </a:r>
          </a:p>
          <a:p>
            <a:r>
              <a:rPr lang="en-IN" sz="2000" i="1" dirty="0"/>
              <a:t>But there are also cases where we need more context. Consider trying to predict the last word in the text “I grew up in France… I speak fluent French.” Recent information suggests that the next word is probably the name of a language, but if we want to narrow down which language, we need the context of France, from further back. It’s entirely possible for the gap between the relevant information and the point where it is needed to become very large.</a:t>
            </a:r>
          </a:p>
          <a:p>
            <a:r>
              <a:rPr lang="en-IN" sz="2000" i="1" dirty="0"/>
              <a:t>Unfortunately, as that gap grows, RNNs become unable to learn to connect the information.</a:t>
            </a:r>
          </a:p>
        </p:txBody>
      </p:sp>
      <p:pic>
        <p:nvPicPr>
          <p:cNvPr id="9" name="Picture 8">
            <a:extLst>
              <a:ext uri="{FF2B5EF4-FFF2-40B4-BE49-F238E27FC236}">
                <a16:creationId xmlns:a16="http://schemas.microsoft.com/office/drawing/2014/main" id="{A5A4A363-FAE5-4D03-8179-04B41F2EE16E}"/>
              </a:ext>
            </a:extLst>
          </p:cNvPr>
          <p:cNvPicPr>
            <a:picLocks noChangeAspect="1"/>
          </p:cNvPicPr>
          <p:nvPr/>
        </p:nvPicPr>
        <p:blipFill>
          <a:blip r:embed="rId2"/>
          <a:stretch>
            <a:fillRect/>
          </a:stretch>
        </p:blipFill>
        <p:spPr>
          <a:xfrm>
            <a:off x="2501767" y="4492596"/>
            <a:ext cx="4963027" cy="1709422"/>
          </a:xfrm>
          <a:prstGeom prst="rect">
            <a:avLst/>
          </a:prstGeom>
        </p:spPr>
      </p:pic>
    </p:spTree>
    <p:extLst>
      <p:ext uri="{BB962C8B-B14F-4D97-AF65-F5344CB8AC3E}">
        <p14:creationId xmlns:p14="http://schemas.microsoft.com/office/powerpoint/2010/main" val="3498964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453C17-4E69-4D64-91DC-21BF8E50BE89}"/>
              </a:ext>
            </a:extLst>
          </p:cNvPr>
          <p:cNvSpPr txBox="1"/>
          <p:nvPr/>
        </p:nvSpPr>
        <p:spPr>
          <a:xfrm>
            <a:off x="821635" y="650221"/>
            <a:ext cx="6096000" cy="461665"/>
          </a:xfrm>
          <a:prstGeom prst="rect">
            <a:avLst/>
          </a:prstGeom>
          <a:noFill/>
        </p:spPr>
        <p:txBody>
          <a:bodyPr wrap="square">
            <a:spAutoFit/>
          </a:bodyPr>
          <a:lstStyle/>
          <a:p>
            <a:r>
              <a:rPr lang="en-IN" sz="2400" b="1" dirty="0"/>
              <a:t>LSTM Networks</a:t>
            </a:r>
          </a:p>
        </p:txBody>
      </p:sp>
      <p:sp>
        <p:nvSpPr>
          <p:cNvPr id="5" name="TextBox 4">
            <a:extLst>
              <a:ext uri="{FF2B5EF4-FFF2-40B4-BE49-F238E27FC236}">
                <a16:creationId xmlns:a16="http://schemas.microsoft.com/office/drawing/2014/main" id="{56DC788A-2D1A-4736-A2CE-771188A97EE5}"/>
              </a:ext>
            </a:extLst>
          </p:cNvPr>
          <p:cNvSpPr txBox="1"/>
          <p:nvPr/>
        </p:nvSpPr>
        <p:spPr>
          <a:xfrm>
            <a:off x="821635" y="1111886"/>
            <a:ext cx="10548730" cy="646331"/>
          </a:xfrm>
          <a:prstGeom prst="rect">
            <a:avLst/>
          </a:prstGeom>
          <a:noFill/>
        </p:spPr>
        <p:txBody>
          <a:bodyPr wrap="square">
            <a:spAutoFit/>
          </a:bodyPr>
          <a:lstStyle/>
          <a:p>
            <a:r>
              <a:rPr lang="en-IN" i="1" dirty="0"/>
              <a:t>Long Short Term Memory networks – usually just called “LSTMs” – are a special kind of RNN, capable of learning long-term dependencies.</a:t>
            </a:r>
          </a:p>
        </p:txBody>
      </p:sp>
      <p:sp>
        <p:nvSpPr>
          <p:cNvPr id="7" name="TextBox 6">
            <a:extLst>
              <a:ext uri="{FF2B5EF4-FFF2-40B4-BE49-F238E27FC236}">
                <a16:creationId xmlns:a16="http://schemas.microsoft.com/office/drawing/2014/main" id="{94D58604-5DB0-4D78-B467-D3143D43B031}"/>
              </a:ext>
            </a:extLst>
          </p:cNvPr>
          <p:cNvSpPr txBox="1"/>
          <p:nvPr/>
        </p:nvSpPr>
        <p:spPr>
          <a:xfrm>
            <a:off x="821635" y="1758217"/>
            <a:ext cx="10548730" cy="923330"/>
          </a:xfrm>
          <a:prstGeom prst="rect">
            <a:avLst/>
          </a:prstGeom>
          <a:noFill/>
        </p:spPr>
        <p:txBody>
          <a:bodyPr wrap="square">
            <a:spAutoFit/>
          </a:bodyPr>
          <a:lstStyle/>
          <a:p>
            <a:r>
              <a:rPr lang="en-IN" i="1" dirty="0"/>
              <a:t>LSTMs are explicitly designed to avoid the long-term dependency problem. Remembering information for long periods of time is practically their default </a:t>
            </a:r>
            <a:r>
              <a:rPr lang="en-IN" i="1" dirty="0" err="1"/>
              <a:t>behavior</a:t>
            </a:r>
            <a:r>
              <a:rPr lang="en-IN" i="1" dirty="0"/>
              <a:t>, not something they struggle to learn!</a:t>
            </a:r>
          </a:p>
        </p:txBody>
      </p:sp>
      <p:pic>
        <p:nvPicPr>
          <p:cNvPr id="11" name="Picture 10">
            <a:extLst>
              <a:ext uri="{FF2B5EF4-FFF2-40B4-BE49-F238E27FC236}">
                <a16:creationId xmlns:a16="http://schemas.microsoft.com/office/drawing/2014/main" id="{1928A087-7B1F-487D-8489-3229275461BE}"/>
              </a:ext>
            </a:extLst>
          </p:cNvPr>
          <p:cNvPicPr>
            <a:picLocks noChangeAspect="1"/>
          </p:cNvPicPr>
          <p:nvPr/>
        </p:nvPicPr>
        <p:blipFill>
          <a:blip r:embed="rId2"/>
          <a:stretch>
            <a:fillRect/>
          </a:stretch>
        </p:blipFill>
        <p:spPr>
          <a:xfrm>
            <a:off x="1998518" y="3429000"/>
            <a:ext cx="7093998" cy="2665412"/>
          </a:xfrm>
          <a:prstGeom prst="rect">
            <a:avLst/>
          </a:prstGeom>
        </p:spPr>
      </p:pic>
    </p:spTree>
    <p:extLst>
      <p:ext uri="{BB962C8B-B14F-4D97-AF65-F5344CB8AC3E}">
        <p14:creationId xmlns:p14="http://schemas.microsoft.com/office/powerpoint/2010/main" val="2018118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{6C45AD86-28DF-428B-BF36-0BE565667139}tf78438558_win32</Template>
  <TotalTime>135</TotalTime>
  <Words>735</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Garamond</vt:lpstr>
      <vt:lpstr>SavonVTI</vt:lpstr>
      <vt:lpstr>Next word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dc:title>
  <dc:creator>Sanjay Gupta</dc:creator>
  <cp:lastModifiedBy>Sanjay Gupta</cp:lastModifiedBy>
  <cp:revision>9</cp:revision>
  <dcterms:created xsi:type="dcterms:W3CDTF">2020-10-14T07:31:00Z</dcterms:created>
  <dcterms:modified xsi:type="dcterms:W3CDTF">2020-10-15T18:30:46Z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