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Open Sauce" panose="020B0604020202020204" charset="0"/>
      <p:regular r:id="rId13"/>
    </p:embeddedFont>
    <p:embeddedFont>
      <p:font typeface="Oswald Bold" panose="020B0604020202020204" charset="0"/>
      <p:regular r:id="rId14"/>
    </p:embeddedFont>
    <p:embeddedFont>
      <p:font typeface="Times New Roman Bold" panose="02020803070505020304" pitchFamily="18"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124496"/>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3128878" y="1860777"/>
            <a:ext cx="12497842" cy="7745638"/>
            <a:chOff x="0" y="-164007"/>
            <a:chExt cx="2413537" cy="1495809"/>
          </a:xfrm>
        </p:grpSpPr>
        <p:sp>
          <p:nvSpPr>
            <p:cNvPr id="6" name="Freeform 6"/>
            <p:cNvSpPr/>
            <p:nvPr/>
          </p:nvSpPr>
          <p:spPr>
            <a:xfrm>
              <a:off x="0" y="0"/>
              <a:ext cx="2413537" cy="1229109"/>
            </a:xfrm>
            <a:custGeom>
              <a:avLst/>
              <a:gdLst/>
              <a:ahLst/>
              <a:cxnLst/>
              <a:rect l="l" t="t" r="r" b="b"/>
              <a:pathLst>
                <a:path w="2413537" h="1229109">
                  <a:moveTo>
                    <a:pt x="0" y="0"/>
                  </a:moveTo>
                  <a:lnTo>
                    <a:pt x="2413537" y="0"/>
                  </a:lnTo>
                  <a:lnTo>
                    <a:pt x="2413537" y="1229109"/>
                  </a:lnTo>
                  <a:lnTo>
                    <a:pt x="0" y="1229109"/>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64007"/>
              <a:ext cx="2413537" cy="1495809"/>
            </a:xfrm>
            <a:prstGeom prst="rect">
              <a:avLst/>
            </a:prstGeom>
          </p:spPr>
          <p:txBody>
            <a:bodyPr lIns="50800" tIns="50800" rIns="50800" bIns="50800" rtlCol="0" anchor="ctr"/>
            <a:lstStyle/>
            <a:p>
              <a:pPr algn="ctr">
                <a:lnSpc>
                  <a:spcPts val="11700"/>
                </a:lnSpc>
              </a:pPr>
              <a:r>
                <a:rPr lang="en-US" sz="9000" dirty="0">
                  <a:solidFill>
                    <a:srgbClr val="000000"/>
                  </a:solidFill>
                  <a:latin typeface="Times New Roman"/>
                </a:rPr>
                <a:t>Efficient File Compression Software: </a:t>
              </a:r>
            </a:p>
            <a:p>
              <a:pPr algn="ctr">
                <a:lnSpc>
                  <a:spcPts val="11700"/>
                </a:lnSpc>
              </a:pPr>
              <a:r>
                <a:rPr lang="en-US" sz="9000" dirty="0">
                  <a:solidFill>
                    <a:srgbClr val="000000"/>
                  </a:solidFill>
                  <a:latin typeface="Times New Roman"/>
                </a:rPr>
                <a:t>Using </a:t>
              </a:r>
            </a:p>
            <a:p>
              <a:pPr algn="ctr">
                <a:lnSpc>
                  <a:spcPts val="11700"/>
                </a:lnSpc>
              </a:pPr>
              <a:r>
                <a:rPr lang="en-US" sz="9000" dirty="0">
                  <a:solidFill>
                    <a:srgbClr val="000000"/>
                  </a:solidFill>
                  <a:latin typeface="Times New Roman"/>
                </a:rPr>
                <a:t>Huffman Coding</a:t>
              </a:r>
            </a:p>
          </p:txBody>
        </p:sp>
      </p:grpSp>
      <p:sp>
        <p:nvSpPr>
          <p:cNvPr id="8" name="Freeform 8"/>
          <p:cNvSpPr/>
          <p:nvPr/>
        </p:nvSpPr>
        <p:spPr>
          <a:xfrm rot="-8182604">
            <a:off x="-2386992" y="7317778"/>
            <a:ext cx="7280475" cy="4364438"/>
          </a:xfrm>
          <a:custGeom>
            <a:avLst/>
            <a:gdLst/>
            <a:ahLst/>
            <a:cxnLst/>
            <a:rect l="l" t="t" r="r" b="b"/>
            <a:pathLst>
              <a:path w="7280475" h="4364438">
                <a:moveTo>
                  <a:pt x="0" y="0"/>
                </a:moveTo>
                <a:lnTo>
                  <a:pt x="7280475" y="0"/>
                </a:lnTo>
                <a:lnTo>
                  <a:pt x="7280475" y="4364438"/>
                </a:lnTo>
                <a:lnTo>
                  <a:pt x="0" y="4364438"/>
                </a:lnTo>
                <a:lnTo>
                  <a:pt x="0" y="0"/>
                </a:lnTo>
                <a:close/>
              </a:path>
            </a:pathLst>
          </a:custGeom>
          <a:blipFill>
            <a:blip r:embed="rId5"/>
            <a:stretch>
              <a:fillRect l="-111154" t="-130741" r="-489215"/>
            </a:stretch>
          </a:blipFill>
        </p:spPr>
      </p:sp>
      <p:sp>
        <p:nvSpPr>
          <p:cNvPr id="9" name="Freeform 9"/>
          <p:cNvSpPr/>
          <p:nvPr/>
        </p:nvSpPr>
        <p:spPr>
          <a:xfrm rot="2700000">
            <a:off x="12953988" y="-1342568"/>
            <a:ext cx="7280475" cy="4364438"/>
          </a:xfrm>
          <a:custGeom>
            <a:avLst/>
            <a:gdLst/>
            <a:ahLst/>
            <a:cxnLst/>
            <a:rect l="l" t="t" r="r" b="b"/>
            <a:pathLst>
              <a:path w="7280475" h="4364438">
                <a:moveTo>
                  <a:pt x="0" y="0"/>
                </a:moveTo>
                <a:lnTo>
                  <a:pt x="7280475" y="0"/>
                </a:lnTo>
                <a:lnTo>
                  <a:pt x="7280475" y="4364438"/>
                </a:lnTo>
                <a:lnTo>
                  <a:pt x="0" y="4364438"/>
                </a:lnTo>
                <a:lnTo>
                  <a:pt x="0" y="0"/>
                </a:lnTo>
                <a:close/>
              </a:path>
            </a:pathLst>
          </a:custGeom>
          <a:blipFill>
            <a:blip r:embed="rId5"/>
            <a:stretch>
              <a:fillRect l="-111154" t="-130741" r="-489215"/>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644605"/>
            <a:ext cx="11671512" cy="2560927"/>
          </a:xfrm>
          <a:prstGeom prst="rect">
            <a:avLst/>
          </a:prstGeom>
        </p:spPr>
        <p:txBody>
          <a:bodyPr lIns="0" tIns="0" rIns="0" bIns="0" rtlCol="0" anchor="t">
            <a:spAutoFit/>
          </a:bodyPr>
          <a:lstStyle/>
          <a:p>
            <a:pPr marL="0" lvl="0" indent="0">
              <a:lnSpc>
                <a:spcPts val="9903"/>
              </a:lnSpc>
            </a:pPr>
            <a:r>
              <a:rPr lang="en-US" sz="9431" spc="924">
                <a:solidFill>
                  <a:srgbClr val="231F20"/>
                </a:solidFill>
                <a:latin typeface="Oswald Bold"/>
              </a:rPr>
              <a:t>EXAMPLE - VISUAL REPRESENTATION</a:t>
            </a:r>
          </a:p>
        </p:txBody>
      </p:sp>
      <p:sp>
        <p:nvSpPr>
          <p:cNvPr id="6" name="TextBox 6"/>
          <p:cNvSpPr txBox="1"/>
          <p:nvPr/>
        </p:nvSpPr>
        <p:spPr>
          <a:xfrm>
            <a:off x="1784992" y="3254219"/>
            <a:ext cx="14181899" cy="6545410"/>
          </a:xfrm>
          <a:prstGeom prst="rect">
            <a:avLst/>
          </a:prstGeom>
        </p:spPr>
        <p:txBody>
          <a:bodyPr lIns="0" tIns="0" rIns="0" bIns="0" rtlCol="0" anchor="t">
            <a:spAutoFit/>
          </a:bodyPr>
          <a:lstStyle/>
          <a:p>
            <a:pPr marL="620676" lvl="1" indent="-310338">
              <a:lnSpc>
                <a:spcPts val="3967"/>
              </a:lnSpc>
              <a:buFont typeface="Arial"/>
              <a:buChar char="•"/>
            </a:pPr>
            <a:r>
              <a:rPr lang="en-US" sz="2874" spc="281">
                <a:solidFill>
                  <a:srgbClr val="231F20"/>
                </a:solidFill>
                <a:latin typeface="Times New Roman Bold"/>
              </a:rPr>
              <a:t>Suppose there is a message that is being transferred contains 100 characters where six letters are identified. To transfer this data we need to encode the data. There are many ways such as </a:t>
            </a:r>
          </a:p>
          <a:p>
            <a:pPr marL="620676" lvl="1" indent="-310338">
              <a:lnSpc>
                <a:spcPts val="3967"/>
              </a:lnSpc>
              <a:buFont typeface="Arial"/>
              <a:buChar char="•"/>
            </a:pPr>
            <a:r>
              <a:rPr lang="en-US" sz="2874" spc="281">
                <a:solidFill>
                  <a:srgbClr val="231F20"/>
                </a:solidFill>
                <a:latin typeface="Times New Roman Bold"/>
              </a:rPr>
              <a:t>Converting it into ASCII value and transferring</a:t>
            </a:r>
          </a:p>
          <a:p>
            <a:pPr marL="620676" lvl="1" indent="-310338">
              <a:lnSpc>
                <a:spcPts val="3967"/>
              </a:lnSpc>
              <a:buFont typeface="Arial"/>
              <a:buChar char="•"/>
            </a:pPr>
            <a:r>
              <a:rPr lang="en-US" sz="2874" spc="281">
                <a:solidFill>
                  <a:srgbClr val="231F20"/>
                </a:solidFill>
                <a:latin typeface="Times New Roman Bold"/>
              </a:rPr>
              <a:t>Normal method where we assign them 3-bit code unique to them</a:t>
            </a:r>
          </a:p>
          <a:p>
            <a:pPr marL="620676" lvl="1" indent="-310338">
              <a:lnSpc>
                <a:spcPts val="3967"/>
              </a:lnSpc>
              <a:buFont typeface="Arial"/>
              <a:buChar char="•"/>
            </a:pPr>
            <a:r>
              <a:rPr lang="en-US" sz="2874" spc="281">
                <a:solidFill>
                  <a:srgbClr val="231F20"/>
                </a:solidFill>
                <a:latin typeface="Times New Roman Bold"/>
              </a:rPr>
              <a:t>Huffman Coding (Greedy Algorithm)</a:t>
            </a:r>
          </a:p>
          <a:p>
            <a:pPr marL="620676" lvl="1" indent="-310338">
              <a:lnSpc>
                <a:spcPts val="3967"/>
              </a:lnSpc>
              <a:buFont typeface="Arial"/>
              <a:buChar char="•"/>
            </a:pPr>
            <a:r>
              <a:rPr lang="en-US" sz="2874" spc="281">
                <a:solidFill>
                  <a:srgbClr val="231F20"/>
                </a:solidFill>
                <a:latin typeface="Times New Roman Bold"/>
              </a:rPr>
              <a:t>Now to select we calculate the size for each of the cases:</a:t>
            </a:r>
          </a:p>
          <a:p>
            <a:pPr marL="687979" lvl="1" indent="-343989">
              <a:lnSpc>
                <a:spcPts val="4397"/>
              </a:lnSpc>
              <a:buFont typeface="Arial"/>
              <a:buChar char="•"/>
            </a:pPr>
            <a:r>
              <a:rPr lang="en-US" sz="3186" spc="312">
                <a:solidFill>
                  <a:srgbClr val="231F20"/>
                </a:solidFill>
                <a:latin typeface="Times New Roman Bold"/>
              </a:rPr>
              <a:t>In the 1st method of ASCII each character will be 7*100 = 700 bits.</a:t>
            </a:r>
          </a:p>
          <a:p>
            <a:pPr marL="620676" lvl="1" indent="-310338">
              <a:lnSpc>
                <a:spcPts val="3967"/>
              </a:lnSpc>
              <a:buFont typeface="Arial"/>
              <a:buChar char="•"/>
            </a:pPr>
            <a:r>
              <a:rPr lang="en-US" sz="2874" spc="281">
                <a:solidFill>
                  <a:srgbClr val="231F20"/>
                </a:solidFill>
                <a:latin typeface="Times New Roman Bold"/>
              </a:rPr>
              <a:t>For the 2nd method the size will be 3*100 = 300 bits.</a:t>
            </a:r>
          </a:p>
          <a:p>
            <a:pPr marL="620676" lvl="1" indent="-310338">
              <a:lnSpc>
                <a:spcPts val="3967"/>
              </a:lnSpc>
              <a:buFont typeface="Arial"/>
              <a:buChar char="•"/>
            </a:pPr>
            <a:r>
              <a:rPr lang="en-US" sz="2874" spc="281">
                <a:solidFill>
                  <a:srgbClr val="231F20"/>
                </a:solidFill>
                <a:latin typeface="Times New Roman Bold"/>
              </a:rPr>
              <a:t>For Huffman Coding we will use frequency of characters to draw a huffman tree which will decrease the size of file further</a:t>
            </a:r>
          </a:p>
          <a:p>
            <a:pPr>
              <a:lnSpc>
                <a:spcPts val="3537"/>
              </a:lnSpc>
            </a:pPr>
            <a:endParaRPr lang="en-US" sz="2874" spc="281">
              <a:solidFill>
                <a:srgbClr val="231F20"/>
              </a:solidFill>
              <a:latin typeface="Times New Roman Bold"/>
            </a:endParaRPr>
          </a:p>
        </p:txBody>
      </p:sp>
      <p:sp>
        <p:nvSpPr>
          <p:cNvPr id="7" name="Freeform 7"/>
          <p:cNvSpPr/>
          <p:nvPr/>
        </p:nvSpPr>
        <p:spPr>
          <a:xfrm rot="9762852">
            <a:off x="11492914" y="7786472"/>
            <a:ext cx="15820289" cy="2943656"/>
          </a:xfrm>
          <a:custGeom>
            <a:avLst/>
            <a:gdLst/>
            <a:ahLst/>
            <a:cxnLst/>
            <a:rect l="l" t="t" r="r" b="b"/>
            <a:pathLst>
              <a:path w="15820289" h="2943656">
                <a:moveTo>
                  <a:pt x="0" y="0"/>
                </a:moveTo>
                <a:lnTo>
                  <a:pt x="15820289" y="0"/>
                </a:lnTo>
                <a:lnTo>
                  <a:pt x="15820289" y="2943656"/>
                </a:lnTo>
                <a:lnTo>
                  <a:pt x="0" y="2943656"/>
                </a:lnTo>
                <a:lnTo>
                  <a:pt x="0" y="0"/>
                </a:lnTo>
                <a:close/>
              </a:path>
            </a:pathLst>
          </a:custGeom>
          <a:blipFill>
            <a:blip r:embed="rId5"/>
            <a:stretch>
              <a:fillRect l="-58693" t="-130741" r="-58693"/>
            </a:stretch>
          </a:blipFill>
        </p:spPr>
      </p:sp>
      <p:sp>
        <p:nvSpPr>
          <p:cNvPr id="8" name="Freeform 8"/>
          <p:cNvSpPr/>
          <p:nvPr/>
        </p:nvSpPr>
        <p:spPr>
          <a:xfrm rot="-2128352">
            <a:off x="-7575419" y="-1117652"/>
            <a:ext cx="15820289" cy="2943656"/>
          </a:xfrm>
          <a:custGeom>
            <a:avLst/>
            <a:gdLst/>
            <a:ahLst/>
            <a:cxnLst/>
            <a:rect l="l" t="t" r="r" b="b"/>
            <a:pathLst>
              <a:path w="15820289" h="2943656">
                <a:moveTo>
                  <a:pt x="0" y="0"/>
                </a:moveTo>
                <a:lnTo>
                  <a:pt x="15820288" y="0"/>
                </a:lnTo>
                <a:lnTo>
                  <a:pt x="15820288" y="2943656"/>
                </a:lnTo>
                <a:lnTo>
                  <a:pt x="0" y="2943656"/>
                </a:lnTo>
                <a:lnTo>
                  <a:pt x="0" y="0"/>
                </a:lnTo>
                <a:close/>
              </a:path>
            </a:pathLst>
          </a:custGeom>
          <a:blipFill>
            <a:blip r:embed="rId5"/>
            <a:stretch>
              <a:fillRect l="-58693" t="-130741" r="-58693"/>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561733" y="7056911"/>
            <a:ext cx="6065708" cy="1592088"/>
          </a:xfrm>
          <a:prstGeom prst="rect">
            <a:avLst/>
          </a:prstGeom>
        </p:spPr>
        <p:txBody>
          <a:bodyPr lIns="0" tIns="0" rIns="0" bIns="0" rtlCol="0" anchor="t">
            <a:spAutoFit/>
          </a:bodyPr>
          <a:lstStyle/>
          <a:p>
            <a:pPr marL="635693" lvl="1" indent="-317847">
              <a:lnSpc>
                <a:spcPts val="4122"/>
              </a:lnSpc>
              <a:buFont typeface="Arial"/>
              <a:buChar char="•"/>
            </a:pPr>
            <a:r>
              <a:rPr lang="en-US" sz="2944">
                <a:solidFill>
                  <a:srgbClr val="000000"/>
                </a:solidFill>
                <a:latin typeface="Times New Roman Bold"/>
              </a:rPr>
              <a:t>Vaibhav Rai</a:t>
            </a:r>
          </a:p>
          <a:p>
            <a:pPr marL="635693" lvl="1" indent="-317847">
              <a:lnSpc>
                <a:spcPts val="4122"/>
              </a:lnSpc>
              <a:buFont typeface="Arial"/>
              <a:buChar char="•"/>
            </a:pPr>
            <a:r>
              <a:rPr lang="en-US" sz="2944">
                <a:solidFill>
                  <a:srgbClr val="000000"/>
                </a:solidFill>
                <a:latin typeface="Times New Roman Bold"/>
              </a:rPr>
              <a:t>Prakhar Jain</a:t>
            </a:r>
          </a:p>
          <a:p>
            <a:pPr marL="635693" lvl="1" indent="-317847">
              <a:lnSpc>
                <a:spcPts val="4122"/>
              </a:lnSpc>
              <a:buFont typeface="Arial"/>
              <a:buChar char="•"/>
            </a:pPr>
            <a:r>
              <a:rPr lang="en-US" sz="2944">
                <a:solidFill>
                  <a:srgbClr val="000000"/>
                </a:solidFill>
                <a:latin typeface="Times New Roman Bold"/>
              </a:rPr>
              <a:t>Abhijit Harsh</a:t>
            </a:r>
          </a:p>
        </p:txBody>
      </p:sp>
      <p:sp>
        <p:nvSpPr>
          <p:cNvPr id="5" name="TextBox 5"/>
          <p:cNvSpPr txBox="1"/>
          <p:nvPr/>
        </p:nvSpPr>
        <p:spPr>
          <a:xfrm>
            <a:off x="0" y="1087073"/>
            <a:ext cx="9630454" cy="4837793"/>
          </a:xfrm>
          <a:prstGeom prst="rect">
            <a:avLst/>
          </a:prstGeom>
        </p:spPr>
        <p:txBody>
          <a:bodyPr lIns="0" tIns="0" rIns="0" bIns="0" rtlCol="0" anchor="t">
            <a:spAutoFit/>
          </a:bodyPr>
          <a:lstStyle/>
          <a:p>
            <a:pPr algn="ctr">
              <a:lnSpc>
                <a:spcPts val="19437"/>
              </a:lnSpc>
            </a:pPr>
            <a:r>
              <a:rPr lang="en-US" sz="14085" spc="1380">
                <a:solidFill>
                  <a:srgbClr val="231F20"/>
                </a:solidFill>
                <a:latin typeface="Oswald Bold"/>
              </a:rPr>
              <a:t>THANK </a:t>
            </a:r>
          </a:p>
          <a:p>
            <a:pPr marL="0" lvl="0" indent="0" algn="ctr">
              <a:lnSpc>
                <a:spcPts val="19437"/>
              </a:lnSpc>
              <a:spcBef>
                <a:spcPct val="0"/>
              </a:spcBef>
            </a:pPr>
            <a:r>
              <a:rPr lang="en-US" sz="14085" spc="1380">
                <a:solidFill>
                  <a:srgbClr val="231F20"/>
                </a:solidFill>
                <a:latin typeface="Oswald Bold"/>
              </a:rPr>
              <a:t>YOU</a:t>
            </a:r>
          </a:p>
        </p:txBody>
      </p:sp>
      <p:sp>
        <p:nvSpPr>
          <p:cNvPr id="6" name="Freeform 6"/>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2128352">
            <a:off x="-7304705" y="-600833"/>
            <a:ext cx="15820289" cy="2943656"/>
          </a:xfrm>
          <a:custGeom>
            <a:avLst/>
            <a:gdLst/>
            <a:ahLst/>
            <a:cxnLst/>
            <a:rect l="l" t="t" r="r" b="b"/>
            <a:pathLst>
              <a:path w="15820289" h="2943656">
                <a:moveTo>
                  <a:pt x="0" y="0"/>
                </a:moveTo>
                <a:lnTo>
                  <a:pt x="15820289" y="0"/>
                </a:lnTo>
                <a:lnTo>
                  <a:pt x="15820289" y="2943656"/>
                </a:lnTo>
                <a:lnTo>
                  <a:pt x="0" y="2943656"/>
                </a:lnTo>
                <a:lnTo>
                  <a:pt x="0" y="0"/>
                </a:lnTo>
                <a:close/>
              </a:path>
            </a:pathLst>
          </a:custGeom>
          <a:blipFill>
            <a:blip r:embed="rId7"/>
            <a:stretch>
              <a:fillRect l="-58693" t="-130741" r="-58693"/>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640956" y="2268115"/>
            <a:ext cx="8503044" cy="5251938"/>
            <a:chOff x="0" y="0"/>
            <a:chExt cx="3257884" cy="2012245"/>
          </a:xfrm>
        </p:grpSpPr>
        <p:sp>
          <p:nvSpPr>
            <p:cNvPr id="4" name="Freeform 4"/>
            <p:cNvSpPr/>
            <p:nvPr/>
          </p:nvSpPr>
          <p:spPr>
            <a:xfrm>
              <a:off x="0" y="0"/>
              <a:ext cx="3257884" cy="2012245"/>
            </a:xfrm>
            <a:custGeom>
              <a:avLst/>
              <a:gdLst/>
              <a:ahLst/>
              <a:cxnLst/>
              <a:rect l="l" t="t" r="r" b="b"/>
              <a:pathLst>
                <a:path w="3257884" h="2012245">
                  <a:moveTo>
                    <a:pt x="0" y="0"/>
                  </a:moveTo>
                  <a:lnTo>
                    <a:pt x="3257884" y="0"/>
                  </a:lnTo>
                  <a:lnTo>
                    <a:pt x="3257884" y="2012245"/>
                  </a:lnTo>
                  <a:lnTo>
                    <a:pt x="0" y="2012245"/>
                  </a:lnTo>
                  <a:close/>
                </a:path>
              </a:pathLst>
            </a:custGeom>
            <a:solidFill>
              <a:srgbClr val="EFEFEF"/>
            </a:solidFill>
          </p:spPr>
        </p:sp>
        <p:sp>
          <p:nvSpPr>
            <p:cNvPr id="5" name="TextBox 5"/>
            <p:cNvSpPr txBox="1"/>
            <p:nvPr/>
          </p:nvSpPr>
          <p:spPr>
            <a:xfrm>
              <a:off x="0" y="-19050"/>
              <a:ext cx="3257884" cy="2031295"/>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640956" y="7520053"/>
            <a:ext cx="17462656" cy="1032847"/>
          </a:xfrm>
          <a:custGeom>
            <a:avLst/>
            <a:gdLst/>
            <a:ahLst/>
            <a:cxnLst/>
            <a:rect l="l" t="t" r="r" b="b"/>
            <a:pathLst>
              <a:path w="17462656" h="1032847">
                <a:moveTo>
                  <a:pt x="0" y="0"/>
                </a:moveTo>
                <a:lnTo>
                  <a:pt x="17462656" y="0"/>
                </a:lnTo>
                <a:lnTo>
                  <a:pt x="17462656" y="1032848"/>
                </a:lnTo>
                <a:lnTo>
                  <a:pt x="0" y="1032848"/>
                </a:lnTo>
                <a:lnTo>
                  <a:pt x="0" y="0"/>
                </a:lnTo>
                <a:close/>
              </a:path>
            </a:pathLst>
          </a:custGeom>
          <a:blipFill>
            <a:blip r:embed="rId3"/>
            <a:stretch>
              <a:fillRect t="-194394" b="-39524"/>
            </a:stretch>
          </a:blipFill>
        </p:spPr>
      </p:sp>
      <p:sp>
        <p:nvSpPr>
          <p:cNvPr id="7" name="TextBox 7"/>
          <p:cNvSpPr txBox="1"/>
          <p:nvPr/>
        </p:nvSpPr>
        <p:spPr>
          <a:xfrm>
            <a:off x="4585566" y="99804"/>
            <a:ext cx="9527179" cy="1686342"/>
          </a:xfrm>
          <a:prstGeom prst="rect">
            <a:avLst/>
          </a:prstGeom>
        </p:spPr>
        <p:txBody>
          <a:bodyPr lIns="0" tIns="0" rIns="0" bIns="0" rtlCol="0" anchor="t">
            <a:spAutoFit/>
          </a:bodyPr>
          <a:lstStyle/>
          <a:p>
            <a:pPr>
              <a:lnSpc>
                <a:spcPts val="13774"/>
              </a:lnSpc>
            </a:pPr>
            <a:r>
              <a:rPr lang="en-US" sz="9981" spc="978">
                <a:solidFill>
                  <a:srgbClr val="231F20"/>
                </a:solidFill>
                <a:latin typeface="Oswald Bold"/>
              </a:rPr>
              <a:t>INTRODUCTION</a:t>
            </a:r>
          </a:p>
        </p:txBody>
      </p:sp>
      <p:sp>
        <p:nvSpPr>
          <p:cNvPr id="8" name="TextBox 8"/>
          <p:cNvSpPr txBox="1"/>
          <p:nvPr/>
        </p:nvSpPr>
        <p:spPr>
          <a:xfrm>
            <a:off x="780872" y="2343049"/>
            <a:ext cx="8189850" cy="5283804"/>
          </a:xfrm>
          <a:prstGeom prst="rect">
            <a:avLst/>
          </a:prstGeom>
        </p:spPr>
        <p:txBody>
          <a:bodyPr lIns="0" tIns="0" rIns="0" bIns="0" rtlCol="0" anchor="t">
            <a:spAutoFit/>
          </a:bodyPr>
          <a:lstStyle/>
          <a:p>
            <a:pPr>
              <a:lnSpc>
                <a:spcPts val="4180"/>
              </a:lnSpc>
            </a:pPr>
            <a:r>
              <a:rPr lang="en-US" sz="3029" spc="296">
                <a:solidFill>
                  <a:srgbClr val="231F20"/>
                </a:solidFill>
                <a:latin typeface="Times New Roman Bold"/>
              </a:rPr>
              <a:t>In the real world, file compression is necessary to maximize storage capacity, facilitate quicker file transfers, preserve bandwidth, and save expenses. Both consumers and companies can store more data on their devices, enjoy faster upload and download speeds, use less bandwidth, and save money on network and storage infrastructure costs by compressing files. </a:t>
            </a:r>
          </a:p>
          <a:p>
            <a:pPr marL="0" lvl="0" indent="0" algn="l">
              <a:lnSpc>
                <a:spcPts val="4180"/>
              </a:lnSpc>
              <a:spcBef>
                <a:spcPct val="0"/>
              </a:spcBef>
            </a:pPr>
            <a:endParaRPr lang="en-US" sz="3029" spc="296">
              <a:solidFill>
                <a:srgbClr val="231F20"/>
              </a:solidFill>
              <a:latin typeface="Times New Roman Bold"/>
            </a:endParaRPr>
          </a:p>
        </p:txBody>
      </p:sp>
      <p:sp>
        <p:nvSpPr>
          <p:cNvPr id="9" name="Freeform 9"/>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0" name="Group 10"/>
          <p:cNvGrpSpPr/>
          <p:nvPr/>
        </p:nvGrpSpPr>
        <p:grpSpPr>
          <a:xfrm>
            <a:off x="9600568" y="2268115"/>
            <a:ext cx="8503044" cy="5251938"/>
            <a:chOff x="0" y="0"/>
            <a:chExt cx="3257884" cy="2012245"/>
          </a:xfrm>
        </p:grpSpPr>
        <p:sp>
          <p:nvSpPr>
            <p:cNvPr id="11" name="Freeform 11"/>
            <p:cNvSpPr/>
            <p:nvPr/>
          </p:nvSpPr>
          <p:spPr>
            <a:xfrm>
              <a:off x="0" y="0"/>
              <a:ext cx="3257884" cy="2012245"/>
            </a:xfrm>
            <a:custGeom>
              <a:avLst/>
              <a:gdLst/>
              <a:ahLst/>
              <a:cxnLst/>
              <a:rect l="l" t="t" r="r" b="b"/>
              <a:pathLst>
                <a:path w="3257884" h="2012245">
                  <a:moveTo>
                    <a:pt x="0" y="0"/>
                  </a:moveTo>
                  <a:lnTo>
                    <a:pt x="3257884" y="0"/>
                  </a:lnTo>
                  <a:lnTo>
                    <a:pt x="3257884" y="2012245"/>
                  </a:lnTo>
                  <a:lnTo>
                    <a:pt x="0" y="2012245"/>
                  </a:lnTo>
                  <a:close/>
                </a:path>
              </a:pathLst>
            </a:custGeom>
            <a:solidFill>
              <a:srgbClr val="EFEFEF"/>
            </a:solidFill>
          </p:spPr>
        </p:sp>
        <p:sp>
          <p:nvSpPr>
            <p:cNvPr id="12" name="TextBox 12"/>
            <p:cNvSpPr txBox="1"/>
            <p:nvPr/>
          </p:nvSpPr>
          <p:spPr>
            <a:xfrm>
              <a:off x="0" y="-19050"/>
              <a:ext cx="3257884" cy="2031295"/>
            </a:xfrm>
            <a:prstGeom prst="rect">
              <a:avLst/>
            </a:prstGeom>
          </p:spPr>
          <p:txBody>
            <a:bodyPr lIns="50800" tIns="50800" rIns="50800" bIns="50800" rtlCol="0" anchor="ctr"/>
            <a:lstStyle/>
            <a:p>
              <a:pPr algn="ctr">
                <a:lnSpc>
                  <a:spcPts val="2859"/>
                </a:lnSpc>
              </a:pPr>
              <a:endParaRPr/>
            </a:p>
          </p:txBody>
        </p:sp>
      </p:grpSp>
      <p:sp>
        <p:nvSpPr>
          <p:cNvPr id="13" name="TextBox 13"/>
          <p:cNvSpPr txBox="1"/>
          <p:nvPr/>
        </p:nvSpPr>
        <p:spPr>
          <a:xfrm>
            <a:off x="9600568" y="2343049"/>
            <a:ext cx="8503044" cy="3842881"/>
          </a:xfrm>
          <a:prstGeom prst="rect">
            <a:avLst/>
          </a:prstGeom>
        </p:spPr>
        <p:txBody>
          <a:bodyPr lIns="0" tIns="0" rIns="0" bIns="0" rtlCol="0" anchor="t">
            <a:spAutoFit/>
          </a:bodyPr>
          <a:lstStyle/>
          <a:p>
            <a:pPr marL="0" lvl="0" indent="0" algn="l">
              <a:lnSpc>
                <a:spcPts val="4340"/>
              </a:lnSpc>
              <a:spcBef>
                <a:spcPct val="0"/>
              </a:spcBef>
            </a:pPr>
            <a:r>
              <a:rPr lang="en-US" sz="3144" spc="308">
                <a:solidFill>
                  <a:srgbClr val="231F20"/>
                </a:solidFill>
                <a:latin typeface="Times New Roman Bold"/>
              </a:rPr>
              <a:t>Because files are becoming larger and larger, efficient compression is necessary to ensure smooth transfers between various users and systems. In contemporary digital systems, it guarantees effective transmission and excellent resource usage.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PROBLEM STATEMENT</a:t>
            </a:r>
          </a:p>
        </p:txBody>
      </p:sp>
      <p:sp>
        <p:nvSpPr>
          <p:cNvPr id="5" name="Freeform 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1873270" y="3319357"/>
            <a:ext cx="15066160" cy="3815185"/>
          </a:xfrm>
          <a:prstGeom prst="rect">
            <a:avLst/>
          </a:prstGeom>
        </p:spPr>
        <p:txBody>
          <a:bodyPr lIns="0" tIns="0" rIns="0" bIns="0" rtlCol="0" anchor="t">
            <a:spAutoFit/>
          </a:bodyPr>
          <a:lstStyle/>
          <a:p>
            <a:pPr algn="ctr">
              <a:lnSpc>
                <a:spcPts val="5824"/>
              </a:lnSpc>
              <a:spcBef>
                <a:spcPct val="0"/>
              </a:spcBef>
            </a:pPr>
            <a:r>
              <a:rPr lang="en-US" sz="5710" spc="-94">
                <a:solidFill>
                  <a:srgbClr val="231F20"/>
                </a:solidFill>
                <a:latin typeface="Times New Roman Bold"/>
              </a:rPr>
              <a:t>Implement a file compression software capable of reducing the size of various file formats while maintaining data integrity. The software should handle large files and ensure compatibility across different operating systems.</a:t>
            </a:r>
          </a:p>
        </p:txBody>
      </p:sp>
      <p:sp>
        <p:nvSpPr>
          <p:cNvPr id="8" name="Freeform 8"/>
          <p:cNvSpPr/>
          <p:nvPr/>
        </p:nvSpPr>
        <p:spPr>
          <a:xfrm rot="9762852">
            <a:off x="11196967" y="7266767"/>
            <a:ext cx="15820289" cy="2943656"/>
          </a:xfrm>
          <a:custGeom>
            <a:avLst/>
            <a:gdLst/>
            <a:ahLst/>
            <a:cxnLst/>
            <a:rect l="l" t="t" r="r" b="b"/>
            <a:pathLst>
              <a:path w="15820289" h="2943656">
                <a:moveTo>
                  <a:pt x="0" y="0"/>
                </a:moveTo>
                <a:lnTo>
                  <a:pt x="15820288" y="0"/>
                </a:lnTo>
                <a:lnTo>
                  <a:pt x="15820288" y="2943656"/>
                </a:lnTo>
                <a:lnTo>
                  <a:pt x="0" y="2943656"/>
                </a:lnTo>
                <a:lnTo>
                  <a:pt x="0" y="0"/>
                </a:lnTo>
                <a:close/>
              </a:path>
            </a:pathLst>
          </a:custGeom>
          <a:blipFill>
            <a:blip r:embed="rId7"/>
            <a:stretch>
              <a:fillRect l="-58693" t="-130741" r="-58693"/>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5969191" y="9110131"/>
            <a:ext cx="6349617" cy="672430"/>
          </a:xfrm>
          <a:custGeom>
            <a:avLst/>
            <a:gdLst/>
            <a:ahLst/>
            <a:cxnLst/>
            <a:rect l="l" t="t" r="r" b="b"/>
            <a:pathLst>
              <a:path w="6349617" h="672430">
                <a:moveTo>
                  <a:pt x="0" y="0"/>
                </a:moveTo>
                <a:lnTo>
                  <a:pt x="6349618" y="0"/>
                </a:lnTo>
                <a:lnTo>
                  <a:pt x="6349618" y="672430"/>
                </a:lnTo>
                <a:lnTo>
                  <a:pt x="0" y="672430"/>
                </a:lnTo>
                <a:lnTo>
                  <a:pt x="0" y="0"/>
                </a:lnTo>
                <a:close/>
              </a:path>
            </a:pathLst>
          </a:custGeom>
          <a:blipFill>
            <a:blip r:embed="rId3"/>
            <a:stretch>
              <a:fillRect t="-86495"/>
            </a:stretch>
          </a:blipFill>
        </p:spPr>
      </p:sp>
      <p:sp>
        <p:nvSpPr>
          <p:cNvPr id="4" name="TextBox 4"/>
          <p:cNvSpPr txBox="1"/>
          <p:nvPr/>
        </p:nvSpPr>
        <p:spPr>
          <a:xfrm>
            <a:off x="2343797" y="1155414"/>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rPr>
              <a:t>ALGORITHM USED</a:t>
            </a:r>
          </a:p>
        </p:txBody>
      </p:sp>
      <p:sp>
        <p:nvSpPr>
          <p:cNvPr id="5" name="Freeform 5"/>
          <p:cNvSpPr/>
          <p:nvPr/>
        </p:nvSpPr>
        <p:spPr>
          <a:xfrm rot="257863">
            <a:off x="-2367865" y="7629165"/>
            <a:ext cx="21273218" cy="9128145"/>
          </a:xfrm>
          <a:custGeom>
            <a:avLst/>
            <a:gdLst/>
            <a:ahLst/>
            <a:cxnLst/>
            <a:rect l="l" t="t" r="r" b="b"/>
            <a:pathLst>
              <a:path w="21273218" h="9128145">
                <a:moveTo>
                  <a:pt x="0" y="0"/>
                </a:moveTo>
                <a:lnTo>
                  <a:pt x="21273218" y="0"/>
                </a:lnTo>
                <a:lnTo>
                  <a:pt x="21273218" y="9128145"/>
                </a:lnTo>
                <a:lnTo>
                  <a:pt x="0" y="91281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6168772" y="4579670"/>
            <a:ext cx="5950455" cy="4530461"/>
            <a:chOff x="0" y="0"/>
            <a:chExt cx="1851350" cy="1409551"/>
          </a:xfrm>
        </p:grpSpPr>
        <p:sp>
          <p:nvSpPr>
            <p:cNvPr id="7" name="Freeform 7"/>
            <p:cNvSpPr/>
            <p:nvPr/>
          </p:nvSpPr>
          <p:spPr>
            <a:xfrm>
              <a:off x="0" y="0"/>
              <a:ext cx="1851350" cy="1409551"/>
            </a:xfrm>
            <a:custGeom>
              <a:avLst/>
              <a:gdLst/>
              <a:ahLst/>
              <a:cxnLst/>
              <a:rect l="l" t="t" r="r" b="b"/>
              <a:pathLst>
                <a:path w="1851350" h="1409551">
                  <a:moveTo>
                    <a:pt x="0" y="0"/>
                  </a:moveTo>
                  <a:lnTo>
                    <a:pt x="1851350" y="0"/>
                  </a:lnTo>
                  <a:lnTo>
                    <a:pt x="1851350" y="1409551"/>
                  </a:lnTo>
                  <a:lnTo>
                    <a:pt x="0" y="1409551"/>
                  </a:lnTo>
                  <a:close/>
                </a:path>
              </a:pathLst>
            </a:custGeom>
            <a:solidFill>
              <a:srgbClr val="1A1A1A"/>
            </a:solidFill>
          </p:spPr>
        </p:sp>
        <p:sp>
          <p:nvSpPr>
            <p:cNvPr id="8" name="TextBox 8"/>
            <p:cNvSpPr txBox="1"/>
            <p:nvPr/>
          </p:nvSpPr>
          <p:spPr>
            <a:xfrm>
              <a:off x="0" y="-57150"/>
              <a:ext cx="1851350" cy="1466701"/>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9" name="Group 9"/>
          <p:cNvGrpSpPr/>
          <p:nvPr/>
        </p:nvGrpSpPr>
        <p:grpSpPr>
          <a:xfrm>
            <a:off x="7358596" y="2794266"/>
            <a:ext cx="3570809" cy="357080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12" name="TextBox 12"/>
          <p:cNvSpPr txBox="1"/>
          <p:nvPr/>
        </p:nvSpPr>
        <p:spPr>
          <a:xfrm>
            <a:off x="5872460" y="5270616"/>
            <a:ext cx="6543080" cy="3119995"/>
          </a:xfrm>
          <a:prstGeom prst="rect">
            <a:avLst/>
          </a:prstGeom>
        </p:spPr>
        <p:txBody>
          <a:bodyPr lIns="0" tIns="0" rIns="0" bIns="0" rtlCol="0" anchor="t">
            <a:spAutoFit/>
          </a:bodyPr>
          <a:lstStyle/>
          <a:p>
            <a:pPr algn="ctr">
              <a:lnSpc>
                <a:spcPts val="11292"/>
              </a:lnSpc>
              <a:spcBef>
                <a:spcPct val="0"/>
              </a:spcBef>
            </a:pPr>
            <a:r>
              <a:rPr lang="en-US" sz="11071" spc="-182">
                <a:solidFill>
                  <a:srgbClr val="FFFFFF"/>
                </a:solidFill>
                <a:latin typeface="Times New Roman"/>
              </a:rPr>
              <a:t>Huffman Coding</a:t>
            </a:r>
          </a:p>
        </p:txBody>
      </p:sp>
      <p:sp>
        <p:nvSpPr>
          <p:cNvPr id="13" name="Freeform 13"/>
          <p:cNvSpPr/>
          <p:nvPr/>
        </p:nvSpPr>
        <p:spPr>
          <a:xfrm rot="-9865130">
            <a:off x="-714230" y="-8114073"/>
            <a:ext cx="21273218" cy="9128145"/>
          </a:xfrm>
          <a:custGeom>
            <a:avLst/>
            <a:gdLst/>
            <a:ahLst/>
            <a:cxnLst/>
            <a:rect l="l" t="t" r="r" b="b"/>
            <a:pathLst>
              <a:path w="21273218" h="9128145">
                <a:moveTo>
                  <a:pt x="0" y="0"/>
                </a:moveTo>
                <a:lnTo>
                  <a:pt x="21273219" y="0"/>
                </a:lnTo>
                <a:lnTo>
                  <a:pt x="21273219" y="9128144"/>
                </a:lnTo>
                <a:lnTo>
                  <a:pt x="0" y="91281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191002" y="1152525"/>
            <a:ext cx="10805760" cy="2106964"/>
          </a:xfrm>
          <a:prstGeom prst="rect">
            <a:avLst/>
          </a:prstGeom>
        </p:spPr>
        <p:txBody>
          <a:bodyPr lIns="0" tIns="0" rIns="0" bIns="0" rtlCol="0" anchor="t">
            <a:spAutoFit/>
          </a:bodyPr>
          <a:lstStyle/>
          <a:p>
            <a:pPr>
              <a:lnSpc>
                <a:spcPts val="8199"/>
              </a:lnSpc>
            </a:pPr>
            <a:r>
              <a:rPr lang="en-US" sz="7809" spc="765">
                <a:solidFill>
                  <a:srgbClr val="231F20"/>
                </a:solidFill>
                <a:latin typeface="Oswald Bold"/>
              </a:rPr>
              <a:t>WHAT IS </a:t>
            </a:r>
          </a:p>
          <a:p>
            <a:pPr marL="0" lvl="0" indent="0">
              <a:lnSpc>
                <a:spcPts val="8199"/>
              </a:lnSpc>
            </a:pPr>
            <a:r>
              <a:rPr lang="en-US" sz="7809" spc="765">
                <a:solidFill>
                  <a:srgbClr val="231F20"/>
                </a:solidFill>
                <a:latin typeface="Oswald Bold"/>
              </a:rPr>
              <a:t>HUFFMAN -CODING?</a:t>
            </a:r>
          </a:p>
        </p:txBody>
      </p:sp>
      <p:sp>
        <p:nvSpPr>
          <p:cNvPr id="6" name="TextBox 6"/>
          <p:cNvSpPr txBox="1"/>
          <p:nvPr/>
        </p:nvSpPr>
        <p:spPr>
          <a:xfrm>
            <a:off x="1738236" y="3661273"/>
            <a:ext cx="14235082" cy="8587958"/>
          </a:xfrm>
          <a:prstGeom prst="rect">
            <a:avLst/>
          </a:prstGeom>
        </p:spPr>
        <p:txBody>
          <a:bodyPr lIns="0" tIns="0" rIns="0" bIns="0" rtlCol="0" anchor="t">
            <a:spAutoFit/>
          </a:bodyPr>
          <a:lstStyle/>
          <a:p>
            <a:pPr>
              <a:lnSpc>
                <a:spcPts val="4816"/>
              </a:lnSpc>
            </a:pPr>
            <a:r>
              <a:rPr lang="en-US" sz="3490" spc="342">
                <a:solidFill>
                  <a:srgbClr val="231F20"/>
                </a:solidFill>
                <a:latin typeface="Times New Roman Bold"/>
              </a:rPr>
              <a:t>Huffman coding uses frequency to determine the variable-length codes that input characters should have. Shorter codes are allocated to characters with higher frequency, hence enhancing compression. Building a binary tree with each leaf representing a character and its frequency is the task at hand. For every character, a unique binary code is generated by traversing the tree. These codes are then applied to the input data, encoding it and producing compressed output. Using the Huffman tree, decoding recreates the original data.</a:t>
            </a:r>
          </a:p>
          <a:p>
            <a:pPr>
              <a:lnSpc>
                <a:spcPts val="4816"/>
              </a:lnSpc>
            </a:pPr>
            <a:endParaRPr lang="en-US" sz="3490" spc="342">
              <a:solidFill>
                <a:srgbClr val="231F20"/>
              </a:solidFill>
              <a:latin typeface="Times New Roman Bold"/>
            </a:endParaRPr>
          </a:p>
          <a:p>
            <a:pPr>
              <a:lnSpc>
                <a:spcPts val="4816"/>
              </a:lnSpc>
            </a:pPr>
            <a:endParaRPr lang="en-US" sz="3490" spc="342">
              <a:solidFill>
                <a:srgbClr val="231F20"/>
              </a:solidFill>
              <a:latin typeface="Times New Roman Bold"/>
            </a:endParaRPr>
          </a:p>
          <a:p>
            <a:pPr>
              <a:lnSpc>
                <a:spcPts val="4816"/>
              </a:lnSpc>
            </a:pPr>
            <a:endParaRPr lang="en-US" sz="3490" spc="342">
              <a:solidFill>
                <a:srgbClr val="231F20"/>
              </a:solidFill>
              <a:latin typeface="Times New Roman Bold"/>
            </a:endParaRPr>
          </a:p>
          <a:p>
            <a:pPr>
              <a:lnSpc>
                <a:spcPts val="4816"/>
              </a:lnSpc>
            </a:pPr>
            <a:endParaRPr lang="en-US" sz="3490" spc="342">
              <a:solidFill>
                <a:srgbClr val="231F20"/>
              </a:solidFill>
              <a:latin typeface="Times New Roman Bold"/>
            </a:endParaRPr>
          </a:p>
          <a:p>
            <a:pPr>
              <a:lnSpc>
                <a:spcPts val="4816"/>
              </a:lnSpc>
            </a:pPr>
            <a:endParaRPr lang="en-US" sz="3490" spc="342">
              <a:solidFill>
                <a:srgbClr val="231F20"/>
              </a:solidFill>
              <a:latin typeface="Times New Roman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78184">
            <a:off x="-7502534" y="232460"/>
            <a:ext cx="12471670" cy="5351480"/>
          </a:xfrm>
          <a:custGeom>
            <a:avLst/>
            <a:gdLst/>
            <a:ahLst/>
            <a:cxnLst/>
            <a:rect l="l" t="t" r="r" b="b"/>
            <a:pathLst>
              <a:path w="12471670" h="5351480">
                <a:moveTo>
                  <a:pt x="0" y="0"/>
                </a:moveTo>
                <a:lnTo>
                  <a:pt x="12471669" y="0"/>
                </a:lnTo>
                <a:lnTo>
                  <a:pt x="12471669" y="5351481"/>
                </a:lnTo>
                <a:lnTo>
                  <a:pt x="0" y="53514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782596"/>
            <a:ext cx="4242789" cy="2446229"/>
            <a:chOff x="0" y="0"/>
            <a:chExt cx="1117442" cy="644274"/>
          </a:xfrm>
        </p:grpSpPr>
        <p:sp>
          <p:nvSpPr>
            <p:cNvPr id="4" name="Freeform 4"/>
            <p:cNvSpPr/>
            <p:nvPr/>
          </p:nvSpPr>
          <p:spPr>
            <a:xfrm>
              <a:off x="0" y="0"/>
              <a:ext cx="1117442" cy="644274"/>
            </a:xfrm>
            <a:custGeom>
              <a:avLst/>
              <a:gdLst/>
              <a:ahLst/>
              <a:cxnLst/>
              <a:rect l="l" t="t" r="r" b="b"/>
              <a:pathLst>
                <a:path w="1117442" h="644274">
                  <a:moveTo>
                    <a:pt x="0" y="0"/>
                  </a:moveTo>
                  <a:lnTo>
                    <a:pt x="1117442" y="0"/>
                  </a:lnTo>
                  <a:lnTo>
                    <a:pt x="1117442" y="644274"/>
                  </a:lnTo>
                  <a:lnTo>
                    <a:pt x="0" y="644274"/>
                  </a:lnTo>
                  <a:close/>
                </a:path>
              </a:pathLst>
            </a:custGeom>
            <a:solidFill>
              <a:srgbClr val="CCCCCC"/>
            </a:solidFill>
          </p:spPr>
        </p:sp>
        <p:sp>
          <p:nvSpPr>
            <p:cNvPr id="5" name="TextBox 5"/>
            <p:cNvSpPr txBox="1"/>
            <p:nvPr/>
          </p:nvSpPr>
          <p:spPr>
            <a:xfrm>
              <a:off x="0" y="-38100"/>
              <a:ext cx="1117442" cy="682374"/>
            </a:xfrm>
            <a:prstGeom prst="rect">
              <a:avLst/>
            </a:prstGeom>
          </p:spPr>
          <p:txBody>
            <a:bodyPr lIns="50800" tIns="50800" rIns="50800" bIns="50800" rtlCol="0" anchor="ctr"/>
            <a:lstStyle/>
            <a:p>
              <a:pPr algn="ctr">
                <a:lnSpc>
                  <a:spcPts val="5199"/>
                </a:lnSpc>
              </a:pPr>
              <a:r>
                <a:rPr lang="en-US" sz="3999">
                  <a:solidFill>
                    <a:srgbClr val="000000"/>
                  </a:solidFill>
                  <a:latin typeface="Open Sauce"/>
                </a:rPr>
                <a:t>Source</a:t>
              </a:r>
            </a:p>
          </p:txBody>
        </p:sp>
      </p:grpSp>
      <p:grpSp>
        <p:nvGrpSpPr>
          <p:cNvPr id="6" name="Group 6"/>
          <p:cNvGrpSpPr/>
          <p:nvPr/>
        </p:nvGrpSpPr>
        <p:grpSpPr>
          <a:xfrm>
            <a:off x="13459498" y="782596"/>
            <a:ext cx="4242789" cy="2446229"/>
            <a:chOff x="0" y="0"/>
            <a:chExt cx="1117442" cy="644274"/>
          </a:xfrm>
        </p:grpSpPr>
        <p:sp>
          <p:nvSpPr>
            <p:cNvPr id="7" name="Freeform 7"/>
            <p:cNvSpPr/>
            <p:nvPr/>
          </p:nvSpPr>
          <p:spPr>
            <a:xfrm>
              <a:off x="0" y="0"/>
              <a:ext cx="1117442" cy="644274"/>
            </a:xfrm>
            <a:custGeom>
              <a:avLst/>
              <a:gdLst/>
              <a:ahLst/>
              <a:cxnLst/>
              <a:rect l="l" t="t" r="r" b="b"/>
              <a:pathLst>
                <a:path w="1117442" h="644274">
                  <a:moveTo>
                    <a:pt x="0" y="0"/>
                  </a:moveTo>
                  <a:lnTo>
                    <a:pt x="1117442" y="0"/>
                  </a:lnTo>
                  <a:lnTo>
                    <a:pt x="1117442" y="644274"/>
                  </a:lnTo>
                  <a:lnTo>
                    <a:pt x="0" y="644274"/>
                  </a:lnTo>
                  <a:close/>
                </a:path>
              </a:pathLst>
            </a:custGeom>
            <a:solidFill>
              <a:srgbClr val="CCCCCC"/>
            </a:solidFill>
          </p:spPr>
        </p:sp>
        <p:sp>
          <p:nvSpPr>
            <p:cNvPr id="8" name="TextBox 8"/>
            <p:cNvSpPr txBox="1"/>
            <p:nvPr/>
          </p:nvSpPr>
          <p:spPr>
            <a:xfrm>
              <a:off x="0" y="-38100"/>
              <a:ext cx="1117442" cy="682374"/>
            </a:xfrm>
            <a:prstGeom prst="rect">
              <a:avLst/>
            </a:prstGeom>
          </p:spPr>
          <p:txBody>
            <a:bodyPr lIns="50800" tIns="50800" rIns="50800" bIns="50800" rtlCol="0" anchor="ctr"/>
            <a:lstStyle/>
            <a:p>
              <a:pPr algn="ctr">
                <a:lnSpc>
                  <a:spcPts val="5199"/>
                </a:lnSpc>
              </a:pPr>
              <a:r>
                <a:rPr lang="en-US" sz="3999">
                  <a:solidFill>
                    <a:srgbClr val="000000"/>
                  </a:solidFill>
                  <a:latin typeface="Open Sauce"/>
                </a:rPr>
                <a:t>Receiver</a:t>
              </a:r>
            </a:p>
          </p:txBody>
        </p:sp>
      </p:grpSp>
      <p:grpSp>
        <p:nvGrpSpPr>
          <p:cNvPr id="9" name="Group 9"/>
          <p:cNvGrpSpPr/>
          <p:nvPr/>
        </p:nvGrpSpPr>
        <p:grpSpPr>
          <a:xfrm>
            <a:off x="1287109" y="4771960"/>
            <a:ext cx="3725971" cy="1978631"/>
            <a:chOff x="0" y="0"/>
            <a:chExt cx="981326" cy="521121"/>
          </a:xfrm>
        </p:grpSpPr>
        <p:sp>
          <p:nvSpPr>
            <p:cNvPr id="10" name="Freeform 10"/>
            <p:cNvSpPr/>
            <p:nvPr/>
          </p:nvSpPr>
          <p:spPr>
            <a:xfrm>
              <a:off x="0" y="0"/>
              <a:ext cx="981326" cy="521121"/>
            </a:xfrm>
            <a:custGeom>
              <a:avLst/>
              <a:gdLst/>
              <a:ahLst/>
              <a:cxnLst/>
              <a:rect l="l" t="t" r="r" b="b"/>
              <a:pathLst>
                <a:path w="981326" h="521121">
                  <a:moveTo>
                    <a:pt x="105969" y="0"/>
                  </a:moveTo>
                  <a:lnTo>
                    <a:pt x="875357" y="0"/>
                  </a:lnTo>
                  <a:cubicBezTo>
                    <a:pt x="933882" y="0"/>
                    <a:pt x="981326" y="47444"/>
                    <a:pt x="981326" y="105969"/>
                  </a:cubicBezTo>
                  <a:lnTo>
                    <a:pt x="981326" y="415152"/>
                  </a:lnTo>
                  <a:cubicBezTo>
                    <a:pt x="981326" y="473677"/>
                    <a:pt x="933882" y="521121"/>
                    <a:pt x="875357" y="521121"/>
                  </a:cubicBezTo>
                  <a:lnTo>
                    <a:pt x="105969" y="521121"/>
                  </a:lnTo>
                  <a:cubicBezTo>
                    <a:pt x="47444" y="521121"/>
                    <a:pt x="0" y="473677"/>
                    <a:pt x="0" y="415152"/>
                  </a:cubicBezTo>
                  <a:lnTo>
                    <a:pt x="0" y="105969"/>
                  </a:lnTo>
                  <a:cubicBezTo>
                    <a:pt x="0" y="47444"/>
                    <a:pt x="47444" y="0"/>
                    <a:pt x="105969" y="0"/>
                  </a:cubicBezTo>
                  <a:close/>
                </a:path>
              </a:pathLst>
            </a:custGeom>
            <a:solidFill>
              <a:srgbClr val="CCCCCC"/>
            </a:solidFill>
          </p:spPr>
        </p:sp>
        <p:sp>
          <p:nvSpPr>
            <p:cNvPr id="11" name="TextBox 11"/>
            <p:cNvSpPr txBox="1"/>
            <p:nvPr/>
          </p:nvSpPr>
          <p:spPr>
            <a:xfrm>
              <a:off x="0" y="-38100"/>
              <a:ext cx="981326" cy="559221"/>
            </a:xfrm>
            <a:prstGeom prst="rect">
              <a:avLst/>
            </a:prstGeom>
          </p:spPr>
          <p:txBody>
            <a:bodyPr lIns="50800" tIns="50800" rIns="50800" bIns="50800" rtlCol="0" anchor="ctr"/>
            <a:lstStyle/>
            <a:p>
              <a:pPr algn="ctr">
                <a:lnSpc>
                  <a:spcPts val="4549"/>
                </a:lnSpc>
              </a:pPr>
              <a:r>
                <a:rPr lang="en-US" sz="3499">
                  <a:solidFill>
                    <a:srgbClr val="000000"/>
                  </a:solidFill>
                  <a:latin typeface="Open Sauce"/>
                </a:rPr>
                <a:t>Encoder</a:t>
              </a:r>
            </a:p>
          </p:txBody>
        </p:sp>
      </p:grpSp>
      <p:sp>
        <p:nvSpPr>
          <p:cNvPr id="12" name="AutoShape 12"/>
          <p:cNvSpPr/>
          <p:nvPr/>
        </p:nvSpPr>
        <p:spPr>
          <a:xfrm flipV="1">
            <a:off x="4754671" y="5761275"/>
            <a:ext cx="2747838" cy="19050"/>
          </a:xfrm>
          <a:prstGeom prst="line">
            <a:avLst/>
          </a:prstGeom>
          <a:ln w="38100" cap="flat">
            <a:solidFill>
              <a:srgbClr val="000000"/>
            </a:solidFill>
            <a:prstDash val="solid"/>
            <a:headEnd type="none" w="sm" len="sm"/>
            <a:tailEnd type="arrow" w="med" len="sm"/>
          </a:ln>
        </p:spPr>
      </p:sp>
      <p:grpSp>
        <p:nvGrpSpPr>
          <p:cNvPr id="13" name="Group 13"/>
          <p:cNvGrpSpPr/>
          <p:nvPr/>
        </p:nvGrpSpPr>
        <p:grpSpPr>
          <a:xfrm>
            <a:off x="7502508" y="4771960"/>
            <a:ext cx="3725971" cy="1978631"/>
            <a:chOff x="0" y="0"/>
            <a:chExt cx="981326" cy="521121"/>
          </a:xfrm>
        </p:grpSpPr>
        <p:sp>
          <p:nvSpPr>
            <p:cNvPr id="14" name="Freeform 14"/>
            <p:cNvSpPr/>
            <p:nvPr/>
          </p:nvSpPr>
          <p:spPr>
            <a:xfrm>
              <a:off x="0" y="0"/>
              <a:ext cx="981326" cy="521121"/>
            </a:xfrm>
            <a:custGeom>
              <a:avLst/>
              <a:gdLst/>
              <a:ahLst/>
              <a:cxnLst/>
              <a:rect l="l" t="t" r="r" b="b"/>
              <a:pathLst>
                <a:path w="981326" h="521121">
                  <a:moveTo>
                    <a:pt x="105969" y="0"/>
                  </a:moveTo>
                  <a:lnTo>
                    <a:pt x="875357" y="0"/>
                  </a:lnTo>
                  <a:cubicBezTo>
                    <a:pt x="933882" y="0"/>
                    <a:pt x="981326" y="47444"/>
                    <a:pt x="981326" y="105969"/>
                  </a:cubicBezTo>
                  <a:lnTo>
                    <a:pt x="981326" y="415152"/>
                  </a:lnTo>
                  <a:cubicBezTo>
                    <a:pt x="981326" y="473677"/>
                    <a:pt x="933882" y="521121"/>
                    <a:pt x="875357" y="521121"/>
                  </a:cubicBezTo>
                  <a:lnTo>
                    <a:pt x="105969" y="521121"/>
                  </a:lnTo>
                  <a:cubicBezTo>
                    <a:pt x="47444" y="521121"/>
                    <a:pt x="0" y="473677"/>
                    <a:pt x="0" y="415152"/>
                  </a:cubicBezTo>
                  <a:lnTo>
                    <a:pt x="0" y="105969"/>
                  </a:lnTo>
                  <a:cubicBezTo>
                    <a:pt x="0" y="47444"/>
                    <a:pt x="47444" y="0"/>
                    <a:pt x="105969" y="0"/>
                  </a:cubicBezTo>
                  <a:close/>
                </a:path>
              </a:pathLst>
            </a:custGeom>
            <a:solidFill>
              <a:srgbClr val="CCCCCC"/>
            </a:solidFill>
          </p:spPr>
        </p:sp>
        <p:sp>
          <p:nvSpPr>
            <p:cNvPr id="15" name="TextBox 15"/>
            <p:cNvSpPr txBox="1"/>
            <p:nvPr/>
          </p:nvSpPr>
          <p:spPr>
            <a:xfrm>
              <a:off x="0" y="-38100"/>
              <a:ext cx="981326" cy="559221"/>
            </a:xfrm>
            <a:prstGeom prst="rect">
              <a:avLst/>
            </a:prstGeom>
          </p:spPr>
          <p:txBody>
            <a:bodyPr lIns="50800" tIns="50800" rIns="50800" bIns="50800" rtlCol="0" anchor="ctr"/>
            <a:lstStyle/>
            <a:p>
              <a:pPr algn="ctr">
                <a:lnSpc>
                  <a:spcPts val="4549"/>
                </a:lnSpc>
              </a:pPr>
              <a:r>
                <a:rPr lang="en-US" sz="3499">
                  <a:solidFill>
                    <a:srgbClr val="000000"/>
                  </a:solidFill>
                  <a:latin typeface="Open Sauce"/>
                </a:rPr>
                <a:t>Message</a:t>
              </a:r>
            </a:p>
          </p:txBody>
        </p:sp>
      </p:grpSp>
      <p:grpSp>
        <p:nvGrpSpPr>
          <p:cNvPr id="16" name="Group 16"/>
          <p:cNvGrpSpPr/>
          <p:nvPr/>
        </p:nvGrpSpPr>
        <p:grpSpPr>
          <a:xfrm>
            <a:off x="13717907" y="4771960"/>
            <a:ext cx="3725971" cy="1978631"/>
            <a:chOff x="0" y="0"/>
            <a:chExt cx="981326" cy="521121"/>
          </a:xfrm>
        </p:grpSpPr>
        <p:sp>
          <p:nvSpPr>
            <p:cNvPr id="17" name="Freeform 17"/>
            <p:cNvSpPr/>
            <p:nvPr/>
          </p:nvSpPr>
          <p:spPr>
            <a:xfrm>
              <a:off x="0" y="0"/>
              <a:ext cx="981326" cy="521121"/>
            </a:xfrm>
            <a:custGeom>
              <a:avLst/>
              <a:gdLst/>
              <a:ahLst/>
              <a:cxnLst/>
              <a:rect l="l" t="t" r="r" b="b"/>
              <a:pathLst>
                <a:path w="981326" h="521121">
                  <a:moveTo>
                    <a:pt x="105969" y="0"/>
                  </a:moveTo>
                  <a:lnTo>
                    <a:pt x="875357" y="0"/>
                  </a:lnTo>
                  <a:cubicBezTo>
                    <a:pt x="933882" y="0"/>
                    <a:pt x="981326" y="47444"/>
                    <a:pt x="981326" y="105969"/>
                  </a:cubicBezTo>
                  <a:lnTo>
                    <a:pt x="981326" y="415152"/>
                  </a:lnTo>
                  <a:cubicBezTo>
                    <a:pt x="981326" y="473677"/>
                    <a:pt x="933882" y="521121"/>
                    <a:pt x="875357" y="521121"/>
                  </a:cubicBezTo>
                  <a:lnTo>
                    <a:pt x="105969" y="521121"/>
                  </a:lnTo>
                  <a:cubicBezTo>
                    <a:pt x="47444" y="521121"/>
                    <a:pt x="0" y="473677"/>
                    <a:pt x="0" y="415152"/>
                  </a:cubicBezTo>
                  <a:lnTo>
                    <a:pt x="0" y="105969"/>
                  </a:lnTo>
                  <a:cubicBezTo>
                    <a:pt x="0" y="47444"/>
                    <a:pt x="47444" y="0"/>
                    <a:pt x="105969" y="0"/>
                  </a:cubicBezTo>
                  <a:close/>
                </a:path>
              </a:pathLst>
            </a:custGeom>
            <a:solidFill>
              <a:srgbClr val="CCCCCC"/>
            </a:solidFill>
          </p:spPr>
        </p:sp>
        <p:sp>
          <p:nvSpPr>
            <p:cNvPr id="18" name="TextBox 18"/>
            <p:cNvSpPr txBox="1"/>
            <p:nvPr/>
          </p:nvSpPr>
          <p:spPr>
            <a:xfrm>
              <a:off x="0" y="-38100"/>
              <a:ext cx="981326" cy="559221"/>
            </a:xfrm>
            <a:prstGeom prst="rect">
              <a:avLst/>
            </a:prstGeom>
          </p:spPr>
          <p:txBody>
            <a:bodyPr lIns="50800" tIns="50800" rIns="50800" bIns="50800" rtlCol="0" anchor="ctr"/>
            <a:lstStyle/>
            <a:p>
              <a:pPr algn="ctr">
                <a:lnSpc>
                  <a:spcPts val="4549"/>
                </a:lnSpc>
              </a:pPr>
              <a:r>
                <a:rPr lang="en-US" sz="3499">
                  <a:solidFill>
                    <a:srgbClr val="000000"/>
                  </a:solidFill>
                  <a:latin typeface="Open Sauce"/>
                </a:rPr>
                <a:t>Decoder</a:t>
              </a:r>
            </a:p>
          </p:txBody>
        </p:sp>
      </p:grpSp>
      <p:sp>
        <p:nvSpPr>
          <p:cNvPr id="19" name="AutoShape 19"/>
          <p:cNvSpPr/>
          <p:nvPr/>
        </p:nvSpPr>
        <p:spPr>
          <a:xfrm>
            <a:off x="11228479" y="5761275"/>
            <a:ext cx="2489428" cy="0"/>
          </a:xfrm>
          <a:prstGeom prst="line">
            <a:avLst/>
          </a:prstGeom>
          <a:ln w="38100" cap="flat">
            <a:solidFill>
              <a:srgbClr val="000000"/>
            </a:solidFill>
            <a:prstDash val="solid"/>
            <a:headEnd type="none" w="sm" len="sm"/>
            <a:tailEnd type="arrow" w="med" len="sm"/>
          </a:ln>
        </p:spPr>
      </p:sp>
      <p:sp>
        <p:nvSpPr>
          <p:cNvPr id="20" name="AutoShape 20"/>
          <p:cNvSpPr/>
          <p:nvPr/>
        </p:nvSpPr>
        <p:spPr>
          <a:xfrm flipV="1">
            <a:off x="15580893" y="3228825"/>
            <a:ext cx="0" cy="1543135"/>
          </a:xfrm>
          <a:prstGeom prst="line">
            <a:avLst/>
          </a:prstGeom>
          <a:ln w="38100" cap="flat">
            <a:solidFill>
              <a:srgbClr val="000000"/>
            </a:solidFill>
            <a:prstDash val="solid"/>
            <a:headEnd type="none" w="sm" len="sm"/>
            <a:tailEnd type="arrow" w="med" len="sm"/>
          </a:ln>
        </p:spPr>
      </p:sp>
      <p:sp>
        <p:nvSpPr>
          <p:cNvPr id="21" name="AutoShape 21"/>
          <p:cNvSpPr/>
          <p:nvPr/>
        </p:nvSpPr>
        <p:spPr>
          <a:xfrm flipH="1">
            <a:off x="3150095" y="3228825"/>
            <a:ext cx="0" cy="1543135"/>
          </a:xfrm>
          <a:prstGeom prst="line">
            <a:avLst/>
          </a:prstGeom>
          <a:ln w="38100" cap="flat">
            <a:solidFill>
              <a:srgbClr val="000000"/>
            </a:solidFill>
            <a:prstDash val="solid"/>
            <a:headEnd type="none" w="sm" len="sm"/>
            <a:tailEnd type="arrow" w="med" len="sm"/>
          </a:ln>
        </p:spPr>
      </p:sp>
      <p:sp>
        <p:nvSpPr>
          <p:cNvPr id="22" name="Freeform 22"/>
          <p:cNvSpPr/>
          <p:nvPr/>
        </p:nvSpPr>
        <p:spPr>
          <a:xfrm rot="7678184">
            <a:off x="12052165" y="6582560"/>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TextBox 23"/>
          <p:cNvSpPr txBox="1"/>
          <p:nvPr/>
        </p:nvSpPr>
        <p:spPr>
          <a:xfrm>
            <a:off x="258488" y="218483"/>
            <a:ext cx="6684573" cy="564113"/>
          </a:xfrm>
          <a:prstGeom prst="rect">
            <a:avLst/>
          </a:prstGeom>
        </p:spPr>
        <p:txBody>
          <a:bodyPr lIns="0" tIns="0" rIns="0" bIns="0" rtlCol="0" anchor="t">
            <a:spAutoFit/>
          </a:bodyPr>
          <a:lstStyle/>
          <a:p>
            <a:pPr algn="ctr">
              <a:lnSpc>
                <a:spcPts val="4585"/>
              </a:lnSpc>
              <a:spcBef>
                <a:spcPct val="0"/>
              </a:spcBef>
            </a:pPr>
            <a:r>
              <a:rPr lang="en-US" sz="3527">
                <a:solidFill>
                  <a:srgbClr val="000000"/>
                </a:solidFill>
                <a:latin typeface="Open Sauce"/>
              </a:rPr>
              <a:t>“AAAAAABBCCDDEEFFFF”</a:t>
            </a:r>
          </a:p>
        </p:txBody>
      </p:sp>
      <p:sp>
        <p:nvSpPr>
          <p:cNvPr id="24" name="TextBox 24"/>
          <p:cNvSpPr txBox="1"/>
          <p:nvPr/>
        </p:nvSpPr>
        <p:spPr>
          <a:xfrm>
            <a:off x="-309585" y="6919223"/>
            <a:ext cx="3910360" cy="3074623"/>
          </a:xfrm>
          <a:prstGeom prst="rect">
            <a:avLst/>
          </a:prstGeom>
        </p:spPr>
        <p:txBody>
          <a:bodyPr lIns="0" tIns="0" rIns="0" bIns="0" rtlCol="0" anchor="t">
            <a:spAutoFit/>
          </a:bodyPr>
          <a:lstStyle/>
          <a:p>
            <a:pPr algn="ctr">
              <a:lnSpc>
                <a:spcPts val="6116"/>
              </a:lnSpc>
            </a:pPr>
            <a:r>
              <a:rPr lang="en-US" sz="4704">
                <a:solidFill>
                  <a:srgbClr val="000000"/>
                </a:solidFill>
                <a:latin typeface="Open Sauce"/>
              </a:rPr>
              <a:t>     A - 01       </a:t>
            </a:r>
          </a:p>
          <a:p>
            <a:pPr algn="ctr">
              <a:lnSpc>
                <a:spcPts val="6116"/>
              </a:lnSpc>
            </a:pPr>
            <a:r>
              <a:rPr lang="en-US" sz="4704">
                <a:solidFill>
                  <a:srgbClr val="000000"/>
                </a:solidFill>
                <a:latin typeface="Open Sauce"/>
              </a:rPr>
              <a:t>B - 100</a:t>
            </a:r>
          </a:p>
          <a:p>
            <a:pPr algn="ctr">
              <a:lnSpc>
                <a:spcPts val="6116"/>
              </a:lnSpc>
            </a:pPr>
            <a:r>
              <a:rPr lang="en-US" sz="4704">
                <a:solidFill>
                  <a:srgbClr val="000000"/>
                </a:solidFill>
                <a:latin typeface="Open Sauce"/>
              </a:rPr>
              <a:t>C - 101</a:t>
            </a:r>
          </a:p>
          <a:p>
            <a:pPr algn="ctr">
              <a:lnSpc>
                <a:spcPts val="6116"/>
              </a:lnSpc>
              <a:spcBef>
                <a:spcPct val="0"/>
              </a:spcBef>
            </a:pPr>
            <a:r>
              <a:rPr lang="en-US" sz="4704">
                <a:solidFill>
                  <a:srgbClr val="000000"/>
                </a:solidFill>
                <a:latin typeface="Open Sauce"/>
              </a:rPr>
              <a:t>D - 110</a:t>
            </a:r>
          </a:p>
        </p:txBody>
      </p:sp>
      <p:sp>
        <p:nvSpPr>
          <p:cNvPr id="25" name="TextBox 25"/>
          <p:cNvSpPr txBox="1"/>
          <p:nvPr/>
        </p:nvSpPr>
        <p:spPr>
          <a:xfrm>
            <a:off x="2400961" y="6919223"/>
            <a:ext cx="3910360" cy="1526485"/>
          </a:xfrm>
          <a:prstGeom prst="rect">
            <a:avLst/>
          </a:prstGeom>
        </p:spPr>
        <p:txBody>
          <a:bodyPr lIns="0" tIns="0" rIns="0" bIns="0" rtlCol="0" anchor="t">
            <a:spAutoFit/>
          </a:bodyPr>
          <a:lstStyle/>
          <a:p>
            <a:pPr algn="ctr">
              <a:lnSpc>
                <a:spcPts val="6116"/>
              </a:lnSpc>
            </a:pPr>
            <a:r>
              <a:rPr lang="en-US" sz="4704">
                <a:solidFill>
                  <a:srgbClr val="000000"/>
                </a:solidFill>
                <a:latin typeface="Open Sauce"/>
              </a:rPr>
              <a:t>E - 111</a:t>
            </a:r>
          </a:p>
          <a:p>
            <a:pPr algn="ctr">
              <a:lnSpc>
                <a:spcPts val="6116"/>
              </a:lnSpc>
              <a:spcBef>
                <a:spcPct val="0"/>
              </a:spcBef>
            </a:pPr>
            <a:r>
              <a:rPr lang="en-US" sz="4704">
                <a:solidFill>
                  <a:srgbClr val="000000"/>
                </a:solidFill>
                <a:latin typeface="Open Sauce"/>
              </a:rPr>
              <a:t>F - 00</a:t>
            </a:r>
          </a:p>
        </p:txBody>
      </p:sp>
      <p:sp>
        <p:nvSpPr>
          <p:cNvPr id="26" name="TextBox 26"/>
          <p:cNvSpPr txBox="1"/>
          <p:nvPr/>
        </p:nvSpPr>
        <p:spPr>
          <a:xfrm>
            <a:off x="6311320" y="6919223"/>
            <a:ext cx="8109291" cy="1967744"/>
          </a:xfrm>
          <a:prstGeom prst="rect">
            <a:avLst/>
          </a:prstGeom>
        </p:spPr>
        <p:txBody>
          <a:bodyPr lIns="0" tIns="0" rIns="0" bIns="0" rtlCol="0" anchor="t">
            <a:spAutoFit/>
          </a:bodyPr>
          <a:lstStyle/>
          <a:p>
            <a:pPr algn="ctr">
              <a:lnSpc>
                <a:spcPts val="5258"/>
              </a:lnSpc>
              <a:spcBef>
                <a:spcPct val="0"/>
              </a:spcBef>
            </a:pPr>
            <a:r>
              <a:rPr lang="en-US" sz="4044">
                <a:solidFill>
                  <a:srgbClr val="000000"/>
                </a:solidFill>
                <a:latin typeface="Open Sauce"/>
              </a:rPr>
              <a:t>01| 01| 01| 01| 01| 01| 100| 100| 101| 101| 110| 110| 111| 111| 00| 00| 00| 00</a:t>
            </a:r>
          </a:p>
        </p:txBody>
      </p:sp>
      <p:sp>
        <p:nvSpPr>
          <p:cNvPr id="27" name="TextBox 27"/>
          <p:cNvSpPr txBox="1"/>
          <p:nvPr/>
        </p:nvSpPr>
        <p:spPr>
          <a:xfrm>
            <a:off x="11848965" y="218483"/>
            <a:ext cx="6684573" cy="564113"/>
          </a:xfrm>
          <a:prstGeom prst="rect">
            <a:avLst/>
          </a:prstGeom>
        </p:spPr>
        <p:txBody>
          <a:bodyPr lIns="0" tIns="0" rIns="0" bIns="0" rtlCol="0" anchor="t">
            <a:spAutoFit/>
          </a:bodyPr>
          <a:lstStyle/>
          <a:p>
            <a:pPr algn="ctr">
              <a:lnSpc>
                <a:spcPts val="4585"/>
              </a:lnSpc>
              <a:spcBef>
                <a:spcPct val="0"/>
              </a:spcBef>
            </a:pPr>
            <a:r>
              <a:rPr lang="en-US" sz="3527">
                <a:solidFill>
                  <a:srgbClr val="000000"/>
                </a:solidFill>
                <a:latin typeface="Open Sauce"/>
              </a:rPr>
              <a:t>“AAAAAABBCCDDEEFFFF”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028700" y="2929538"/>
            <a:ext cx="4974040" cy="1163594"/>
            <a:chOff x="0" y="0"/>
            <a:chExt cx="1310035" cy="306461"/>
          </a:xfrm>
        </p:grpSpPr>
        <p:sp>
          <p:nvSpPr>
            <p:cNvPr id="4" name="Freeform 4"/>
            <p:cNvSpPr/>
            <p:nvPr/>
          </p:nvSpPr>
          <p:spPr>
            <a:xfrm>
              <a:off x="0" y="0"/>
              <a:ext cx="1310035" cy="306461"/>
            </a:xfrm>
            <a:custGeom>
              <a:avLst/>
              <a:gdLst/>
              <a:ahLst/>
              <a:cxnLst/>
              <a:rect l="l" t="t" r="r" b="b"/>
              <a:pathLst>
                <a:path w="1310035" h="306461">
                  <a:moveTo>
                    <a:pt x="0" y="0"/>
                  </a:moveTo>
                  <a:lnTo>
                    <a:pt x="1310035" y="0"/>
                  </a:lnTo>
                  <a:lnTo>
                    <a:pt x="1310035" y="306461"/>
                  </a:lnTo>
                  <a:lnTo>
                    <a:pt x="0" y="306461"/>
                  </a:lnTo>
                  <a:close/>
                </a:path>
              </a:pathLst>
            </a:custGeom>
            <a:solidFill>
              <a:srgbClr val="1A1A1A"/>
            </a:solidFill>
          </p:spPr>
        </p:sp>
        <p:sp>
          <p:nvSpPr>
            <p:cNvPr id="5" name="TextBox 5"/>
            <p:cNvSpPr txBox="1"/>
            <p:nvPr/>
          </p:nvSpPr>
          <p:spPr>
            <a:xfrm>
              <a:off x="0" y="-114300"/>
              <a:ext cx="1310035" cy="420761"/>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Times New Roman"/>
                </a:rPr>
                <a:t>REAL LIFE APPLICATION</a:t>
              </a:r>
            </a:p>
          </p:txBody>
        </p:sp>
      </p:grpSp>
      <p:sp>
        <p:nvSpPr>
          <p:cNvPr id="6" name="TextBox 6"/>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HUFFMAN CODING</a:t>
            </a:r>
          </a:p>
        </p:txBody>
      </p:sp>
      <p:sp>
        <p:nvSpPr>
          <p:cNvPr id="7" name="TextBox 7"/>
          <p:cNvSpPr txBox="1"/>
          <p:nvPr/>
        </p:nvSpPr>
        <p:spPr>
          <a:xfrm>
            <a:off x="1028700" y="4211260"/>
            <a:ext cx="4974040" cy="3627905"/>
          </a:xfrm>
          <a:prstGeom prst="rect">
            <a:avLst/>
          </a:prstGeom>
        </p:spPr>
        <p:txBody>
          <a:bodyPr lIns="0" tIns="0" rIns="0" bIns="0" rtlCol="0" anchor="t">
            <a:spAutoFit/>
          </a:bodyPr>
          <a:lstStyle/>
          <a:p>
            <a:pPr marL="0" lvl="0" indent="0" algn="ctr">
              <a:lnSpc>
                <a:spcPts val="4084"/>
              </a:lnSpc>
              <a:spcBef>
                <a:spcPct val="0"/>
              </a:spcBef>
            </a:pPr>
            <a:r>
              <a:rPr lang="en-US" sz="2960" spc="290">
                <a:solidFill>
                  <a:srgbClr val="231F20"/>
                </a:solidFill>
                <a:latin typeface="Times New Roman Bold"/>
              </a:rPr>
              <a:t>Researchers can compress extensive datasets for streamlined analysis, while media professionals benefit from the expedited sharing of high-resolution files</a:t>
            </a:r>
          </a:p>
        </p:txBody>
      </p:sp>
      <p:grpSp>
        <p:nvGrpSpPr>
          <p:cNvPr id="8" name="Group 8"/>
          <p:cNvGrpSpPr/>
          <p:nvPr/>
        </p:nvGrpSpPr>
        <p:grpSpPr>
          <a:xfrm>
            <a:off x="7406999" y="2929538"/>
            <a:ext cx="3751148" cy="1153803"/>
            <a:chOff x="0" y="0"/>
            <a:chExt cx="987957" cy="303882"/>
          </a:xfrm>
        </p:grpSpPr>
        <p:sp>
          <p:nvSpPr>
            <p:cNvPr id="9" name="Freeform 9"/>
            <p:cNvSpPr/>
            <p:nvPr/>
          </p:nvSpPr>
          <p:spPr>
            <a:xfrm>
              <a:off x="0" y="0"/>
              <a:ext cx="987957" cy="303882"/>
            </a:xfrm>
            <a:custGeom>
              <a:avLst/>
              <a:gdLst/>
              <a:ahLst/>
              <a:cxnLst/>
              <a:rect l="l" t="t" r="r" b="b"/>
              <a:pathLst>
                <a:path w="987957" h="303882">
                  <a:moveTo>
                    <a:pt x="0" y="0"/>
                  </a:moveTo>
                  <a:lnTo>
                    <a:pt x="987957" y="0"/>
                  </a:lnTo>
                  <a:lnTo>
                    <a:pt x="987957" y="303882"/>
                  </a:lnTo>
                  <a:lnTo>
                    <a:pt x="0" y="303882"/>
                  </a:lnTo>
                  <a:close/>
                </a:path>
              </a:pathLst>
            </a:custGeom>
            <a:solidFill>
              <a:srgbClr val="1A1A1A"/>
            </a:solidFill>
          </p:spPr>
        </p:sp>
        <p:sp>
          <p:nvSpPr>
            <p:cNvPr id="10" name="TextBox 10"/>
            <p:cNvSpPr txBox="1"/>
            <p:nvPr/>
          </p:nvSpPr>
          <p:spPr>
            <a:xfrm>
              <a:off x="0" y="-161925"/>
              <a:ext cx="987957" cy="465807"/>
            </a:xfrm>
            <a:prstGeom prst="rect">
              <a:avLst/>
            </a:prstGeom>
          </p:spPr>
          <p:txBody>
            <a:bodyPr lIns="50800" tIns="50800" rIns="50800" bIns="50800" rtlCol="0" anchor="ctr"/>
            <a:lstStyle/>
            <a:p>
              <a:pPr marL="0" lvl="0" indent="0" algn="ctr">
                <a:lnSpc>
                  <a:spcPts val="6046"/>
                </a:lnSpc>
                <a:spcBef>
                  <a:spcPct val="0"/>
                </a:spcBef>
              </a:pPr>
              <a:r>
                <a:rPr lang="en-US" sz="4381" spc="43">
                  <a:solidFill>
                    <a:srgbClr val="FFFFFF"/>
                  </a:solidFill>
                  <a:latin typeface="Times New Roman Bold"/>
                </a:rPr>
                <a:t>SCENARIO</a:t>
              </a:r>
            </a:p>
          </p:txBody>
        </p:sp>
      </p:grpSp>
      <p:grpSp>
        <p:nvGrpSpPr>
          <p:cNvPr id="11" name="Group 11"/>
          <p:cNvGrpSpPr/>
          <p:nvPr/>
        </p:nvGrpSpPr>
        <p:grpSpPr>
          <a:xfrm>
            <a:off x="13059410" y="2929538"/>
            <a:ext cx="4199890" cy="1153803"/>
            <a:chOff x="0" y="0"/>
            <a:chExt cx="1106144" cy="303882"/>
          </a:xfrm>
        </p:grpSpPr>
        <p:sp>
          <p:nvSpPr>
            <p:cNvPr id="12" name="Freeform 12"/>
            <p:cNvSpPr/>
            <p:nvPr/>
          </p:nvSpPr>
          <p:spPr>
            <a:xfrm>
              <a:off x="0" y="0"/>
              <a:ext cx="1106144" cy="303882"/>
            </a:xfrm>
            <a:custGeom>
              <a:avLst/>
              <a:gdLst/>
              <a:ahLst/>
              <a:cxnLst/>
              <a:rect l="l" t="t" r="r" b="b"/>
              <a:pathLst>
                <a:path w="1106144" h="303882">
                  <a:moveTo>
                    <a:pt x="0" y="0"/>
                  </a:moveTo>
                  <a:lnTo>
                    <a:pt x="1106144" y="0"/>
                  </a:lnTo>
                  <a:lnTo>
                    <a:pt x="1106144" y="303882"/>
                  </a:lnTo>
                  <a:lnTo>
                    <a:pt x="0" y="303882"/>
                  </a:lnTo>
                  <a:close/>
                </a:path>
              </a:pathLst>
            </a:custGeom>
            <a:solidFill>
              <a:srgbClr val="1A1A1A"/>
            </a:solidFill>
          </p:spPr>
        </p:sp>
        <p:sp>
          <p:nvSpPr>
            <p:cNvPr id="13" name="TextBox 13"/>
            <p:cNvSpPr txBox="1"/>
            <p:nvPr/>
          </p:nvSpPr>
          <p:spPr>
            <a:xfrm>
              <a:off x="0" y="-142875"/>
              <a:ext cx="1106144" cy="446757"/>
            </a:xfrm>
            <a:prstGeom prst="rect">
              <a:avLst/>
            </a:prstGeom>
          </p:spPr>
          <p:txBody>
            <a:bodyPr lIns="50800" tIns="50800" rIns="50800" bIns="50800" rtlCol="0" anchor="ctr"/>
            <a:lstStyle/>
            <a:p>
              <a:pPr marL="0" lvl="0" indent="0" algn="ctr">
                <a:lnSpc>
                  <a:spcPts val="5494"/>
                </a:lnSpc>
                <a:spcBef>
                  <a:spcPct val="0"/>
                </a:spcBef>
              </a:pPr>
              <a:r>
                <a:rPr lang="en-US" sz="3981" spc="39">
                  <a:solidFill>
                    <a:srgbClr val="FFFFFF"/>
                  </a:solidFill>
                  <a:latin typeface="Times New Roman Bold"/>
                </a:rPr>
                <a:t>APPLICATION</a:t>
              </a:r>
            </a:p>
          </p:txBody>
        </p:sp>
      </p:grpSp>
      <p:sp>
        <p:nvSpPr>
          <p:cNvPr id="14" name="TextBox 14"/>
          <p:cNvSpPr txBox="1"/>
          <p:nvPr/>
        </p:nvSpPr>
        <p:spPr>
          <a:xfrm>
            <a:off x="12558321" y="4211260"/>
            <a:ext cx="5213140" cy="5073255"/>
          </a:xfrm>
          <a:prstGeom prst="rect">
            <a:avLst/>
          </a:prstGeom>
        </p:spPr>
        <p:txBody>
          <a:bodyPr lIns="0" tIns="0" rIns="0" bIns="0" rtlCol="0" anchor="t">
            <a:spAutoFit/>
          </a:bodyPr>
          <a:lstStyle/>
          <a:p>
            <a:pPr marL="0" lvl="0" indent="0" algn="ctr">
              <a:lnSpc>
                <a:spcPts val="3665"/>
              </a:lnSpc>
              <a:spcBef>
                <a:spcPct val="0"/>
              </a:spcBef>
            </a:pPr>
            <a:r>
              <a:rPr lang="en-US" sz="2656" spc="260">
                <a:solidFill>
                  <a:srgbClr val="231F20"/>
                </a:solidFill>
                <a:latin typeface="Times New Roman Bold"/>
              </a:rPr>
              <a:t>In file compression, Huffman coding assigns shorter codes to frequently occurring symbols and longer codes to less frequent ones, optimizing space usage. By constructing a variable-length prefix-free code based on symbol frequencies, Huffman coding minimizes redundancy in data representation.</a:t>
            </a:r>
          </a:p>
        </p:txBody>
      </p:sp>
      <p:sp>
        <p:nvSpPr>
          <p:cNvPr id="15" name="Freeform 1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Freeform 16"/>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6992573" y="4211260"/>
            <a:ext cx="4579999" cy="3637559"/>
          </a:xfrm>
          <a:prstGeom prst="rect">
            <a:avLst/>
          </a:prstGeom>
        </p:spPr>
        <p:txBody>
          <a:bodyPr lIns="0" tIns="0" rIns="0" bIns="0" rtlCol="0" anchor="t">
            <a:spAutoFit/>
          </a:bodyPr>
          <a:lstStyle/>
          <a:p>
            <a:pPr algn="ctr">
              <a:lnSpc>
                <a:spcPts val="4084"/>
              </a:lnSpc>
              <a:spcBef>
                <a:spcPct val="0"/>
              </a:spcBef>
            </a:pPr>
            <a:r>
              <a:rPr lang="en-US" sz="2960" spc="29">
                <a:solidFill>
                  <a:srgbClr val="231F20"/>
                </a:solidFill>
                <a:latin typeface="Times New Roman Bold"/>
              </a:rPr>
              <a:t>In a corporate environment, Employees effortlessly compress and decompress files using intuitive interfaces, significantly reducing transfer times and storage overhead.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EXAMPLE</a:t>
            </a:r>
          </a:p>
        </p:txBody>
      </p:sp>
      <p:sp>
        <p:nvSpPr>
          <p:cNvPr id="4" name="TextBox 4"/>
          <p:cNvSpPr txBox="1"/>
          <p:nvPr/>
        </p:nvSpPr>
        <p:spPr>
          <a:xfrm>
            <a:off x="1028700" y="4192210"/>
            <a:ext cx="5239973" cy="2820670"/>
          </a:xfrm>
          <a:prstGeom prst="rect">
            <a:avLst/>
          </a:prstGeom>
        </p:spPr>
        <p:txBody>
          <a:bodyPr lIns="0" tIns="0" rIns="0" bIns="0" rtlCol="0" anchor="t">
            <a:spAutoFit/>
          </a:bodyPr>
          <a:lstStyle/>
          <a:p>
            <a:pPr marL="0" lvl="0" indent="0" algn="ctr">
              <a:lnSpc>
                <a:spcPts val="4411"/>
              </a:lnSpc>
              <a:spcBef>
                <a:spcPct val="0"/>
              </a:spcBef>
            </a:pPr>
            <a:r>
              <a:rPr lang="en-US" sz="3196" spc="313">
                <a:solidFill>
                  <a:srgbClr val="231F20"/>
                </a:solidFill>
                <a:latin typeface="Times New Roman Bold"/>
              </a:rPr>
              <a:t>In scenarios where a large file from one program needs to be transmitted to another person</a:t>
            </a:r>
          </a:p>
        </p:txBody>
      </p:sp>
      <p:sp>
        <p:nvSpPr>
          <p:cNvPr id="5" name="TextBox 5"/>
          <p:cNvSpPr txBox="1"/>
          <p:nvPr/>
        </p:nvSpPr>
        <p:spPr>
          <a:xfrm>
            <a:off x="12139388" y="4201735"/>
            <a:ext cx="5632074" cy="4526619"/>
          </a:xfrm>
          <a:prstGeom prst="rect">
            <a:avLst/>
          </a:prstGeom>
        </p:spPr>
        <p:txBody>
          <a:bodyPr lIns="0" tIns="0" rIns="0" bIns="0" rtlCol="0" anchor="t">
            <a:spAutoFit/>
          </a:bodyPr>
          <a:lstStyle/>
          <a:p>
            <a:pPr marL="0" lvl="0" indent="0" algn="ctr">
              <a:lnSpc>
                <a:spcPts val="4496"/>
              </a:lnSpc>
              <a:spcBef>
                <a:spcPct val="0"/>
              </a:spcBef>
            </a:pPr>
            <a:r>
              <a:rPr lang="en-US" sz="3258" spc="319">
                <a:solidFill>
                  <a:srgbClr val="231F20"/>
                </a:solidFill>
                <a:latin typeface="Times New Roman Bold"/>
              </a:rPr>
              <a:t>Consequently, facilitating the transfer of this compressed file not only expedites the process but also minimizes network congestion, ensuring smoother data transmission</a:t>
            </a:r>
          </a:p>
        </p:txBody>
      </p:sp>
      <p:sp>
        <p:nvSpPr>
          <p:cNvPr id="6" name="Freeform 6"/>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6630623" y="4182685"/>
            <a:ext cx="4420271" cy="3878762"/>
          </a:xfrm>
          <a:prstGeom prst="rect">
            <a:avLst/>
          </a:prstGeom>
        </p:spPr>
        <p:txBody>
          <a:bodyPr lIns="0" tIns="0" rIns="0" bIns="0" rtlCol="0" anchor="t">
            <a:spAutoFit/>
          </a:bodyPr>
          <a:lstStyle/>
          <a:p>
            <a:pPr algn="ctr">
              <a:lnSpc>
                <a:spcPts val="5049"/>
              </a:lnSpc>
              <a:spcBef>
                <a:spcPct val="0"/>
              </a:spcBef>
            </a:pPr>
            <a:r>
              <a:rPr lang="en-US" sz="3658" spc="36">
                <a:solidFill>
                  <a:srgbClr val="231F20"/>
                </a:solidFill>
                <a:latin typeface="Times New Roman Bold"/>
              </a:rPr>
              <a:t>By compressing the file using Huffman coding, for instance, its size is reduced without compromising data integrity.</a:t>
            </a:r>
          </a:p>
        </p:txBody>
      </p:sp>
      <p:sp>
        <p:nvSpPr>
          <p:cNvPr id="9" name="Freeform 9"/>
          <p:cNvSpPr/>
          <p:nvPr/>
        </p:nvSpPr>
        <p:spPr>
          <a:xfrm rot="9762852">
            <a:off x="11492914" y="7786472"/>
            <a:ext cx="15820289" cy="2943656"/>
          </a:xfrm>
          <a:custGeom>
            <a:avLst/>
            <a:gdLst/>
            <a:ahLst/>
            <a:cxnLst/>
            <a:rect l="l" t="t" r="r" b="b"/>
            <a:pathLst>
              <a:path w="15820289" h="2943656">
                <a:moveTo>
                  <a:pt x="0" y="0"/>
                </a:moveTo>
                <a:lnTo>
                  <a:pt x="15820289" y="0"/>
                </a:lnTo>
                <a:lnTo>
                  <a:pt x="15820289" y="2943656"/>
                </a:lnTo>
                <a:lnTo>
                  <a:pt x="0" y="2943656"/>
                </a:lnTo>
                <a:lnTo>
                  <a:pt x="0" y="0"/>
                </a:lnTo>
                <a:close/>
              </a:path>
            </a:pathLst>
          </a:custGeom>
          <a:blipFill>
            <a:blip r:embed="rId5"/>
            <a:stretch>
              <a:fillRect l="-58693" t="-130741" r="-58693"/>
            </a:stretch>
          </a:blipFill>
        </p:spPr>
      </p:sp>
      <p:sp>
        <p:nvSpPr>
          <p:cNvPr id="10" name="Freeform 10"/>
          <p:cNvSpPr/>
          <p:nvPr/>
        </p:nvSpPr>
        <p:spPr>
          <a:xfrm rot="-2084698">
            <a:off x="-3351239" y="-511233"/>
            <a:ext cx="8759879" cy="2008604"/>
          </a:xfrm>
          <a:custGeom>
            <a:avLst/>
            <a:gdLst/>
            <a:ahLst/>
            <a:cxnLst/>
            <a:rect l="l" t="t" r="r" b="b"/>
            <a:pathLst>
              <a:path w="8759879" h="2008604">
                <a:moveTo>
                  <a:pt x="0" y="0"/>
                </a:moveTo>
                <a:lnTo>
                  <a:pt x="8759878" y="0"/>
                </a:lnTo>
                <a:lnTo>
                  <a:pt x="8759878" y="2008605"/>
                </a:lnTo>
                <a:lnTo>
                  <a:pt x="0" y="2008605"/>
                </a:lnTo>
                <a:lnTo>
                  <a:pt x="0" y="0"/>
                </a:lnTo>
                <a:close/>
              </a:path>
            </a:pathLst>
          </a:custGeom>
          <a:blipFill>
            <a:blip r:embed="rId5"/>
            <a:stretch>
              <a:fillRect l="-87430" t="-130741" r="-80458"/>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2887170" y="1239307"/>
            <a:ext cx="12797063" cy="1461709"/>
          </a:xfrm>
          <a:prstGeom prst="rect">
            <a:avLst/>
          </a:prstGeom>
        </p:spPr>
        <p:txBody>
          <a:bodyPr lIns="0" tIns="0" rIns="0" bIns="0" rtlCol="0" anchor="t">
            <a:spAutoFit/>
          </a:bodyPr>
          <a:lstStyle/>
          <a:p>
            <a:pPr algn="ctr">
              <a:lnSpc>
                <a:spcPts val="11926"/>
              </a:lnSpc>
            </a:pPr>
            <a:r>
              <a:rPr lang="en-US" sz="8642" spc="458">
                <a:solidFill>
                  <a:srgbClr val="231F20"/>
                </a:solidFill>
                <a:latin typeface="Oswald Bold"/>
              </a:rPr>
              <a:t>TIME COMPLEXITY</a:t>
            </a:r>
          </a:p>
        </p:txBody>
      </p:sp>
      <p:sp>
        <p:nvSpPr>
          <p:cNvPr id="4" name="TextBox 4"/>
          <p:cNvSpPr txBox="1"/>
          <p:nvPr/>
        </p:nvSpPr>
        <p:spPr>
          <a:xfrm>
            <a:off x="1028700" y="4182685"/>
            <a:ext cx="4512594" cy="2712965"/>
          </a:xfrm>
          <a:prstGeom prst="rect">
            <a:avLst/>
          </a:prstGeom>
        </p:spPr>
        <p:txBody>
          <a:bodyPr lIns="0" tIns="0" rIns="0" bIns="0" rtlCol="0" anchor="t">
            <a:spAutoFit/>
          </a:bodyPr>
          <a:lstStyle/>
          <a:p>
            <a:pPr algn="ctr">
              <a:lnSpc>
                <a:spcPts val="5275"/>
              </a:lnSpc>
            </a:pPr>
            <a:r>
              <a:rPr lang="en-US" sz="3822" u="sng" spc="374">
                <a:solidFill>
                  <a:srgbClr val="231F20"/>
                </a:solidFill>
                <a:latin typeface="Times New Roman Bold"/>
              </a:rPr>
              <a:t>O(nlogn)</a:t>
            </a:r>
            <a:r>
              <a:rPr lang="en-US" sz="3822" spc="374">
                <a:solidFill>
                  <a:srgbClr val="231F20"/>
                </a:solidFill>
                <a:latin typeface="Times New Roman Bold"/>
              </a:rPr>
              <a:t> </a:t>
            </a:r>
          </a:p>
          <a:p>
            <a:pPr marL="0" lvl="0" indent="0" algn="ctr">
              <a:lnSpc>
                <a:spcPts val="5275"/>
              </a:lnSpc>
              <a:spcBef>
                <a:spcPct val="0"/>
              </a:spcBef>
            </a:pPr>
            <a:r>
              <a:rPr lang="en-US" sz="3822" spc="374">
                <a:solidFill>
                  <a:srgbClr val="231F20"/>
                </a:solidFill>
                <a:latin typeface="Times New Roman Bold"/>
              </a:rPr>
              <a:t>where n is the number of unique characters.</a:t>
            </a:r>
          </a:p>
        </p:txBody>
      </p:sp>
      <p:sp>
        <p:nvSpPr>
          <p:cNvPr id="5" name="TextBox 5"/>
          <p:cNvSpPr txBox="1"/>
          <p:nvPr/>
        </p:nvSpPr>
        <p:spPr>
          <a:xfrm>
            <a:off x="12139388" y="4163635"/>
            <a:ext cx="5876697" cy="4417489"/>
          </a:xfrm>
          <a:prstGeom prst="rect">
            <a:avLst/>
          </a:prstGeom>
        </p:spPr>
        <p:txBody>
          <a:bodyPr lIns="0" tIns="0" rIns="0" bIns="0" rtlCol="0" anchor="t">
            <a:spAutoFit/>
          </a:bodyPr>
          <a:lstStyle/>
          <a:p>
            <a:pPr marL="0" lvl="0" indent="0" algn="ctr">
              <a:lnSpc>
                <a:spcPts val="5828"/>
              </a:lnSpc>
              <a:spcBef>
                <a:spcPct val="0"/>
              </a:spcBef>
            </a:pPr>
            <a:r>
              <a:rPr lang="en-US" sz="4223" spc="413">
                <a:solidFill>
                  <a:srgbClr val="231F20"/>
                </a:solidFill>
                <a:latin typeface="Times New Roman Bold"/>
              </a:rPr>
              <a:t>extractMin() takes O(logn) time as it calls minHeapify(). So, the overall complexity is O(nlogn)</a:t>
            </a:r>
          </a:p>
        </p:txBody>
      </p:sp>
      <p:sp>
        <p:nvSpPr>
          <p:cNvPr id="6" name="Freeform 6"/>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6226420" y="4154110"/>
            <a:ext cx="5227841" cy="2368084"/>
          </a:xfrm>
          <a:prstGeom prst="rect">
            <a:avLst/>
          </a:prstGeom>
        </p:spPr>
        <p:txBody>
          <a:bodyPr lIns="0" tIns="0" rIns="0" bIns="0" rtlCol="0" anchor="t">
            <a:spAutoFit/>
          </a:bodyPr>
          <a:lstStyle/>
          <a:p>
            <a:pPr algn="ctr">
              <a:lnSpc>
                <a:spcPts val="6083"/>
              </a:lnSpc>
              <a:spcBef>
                <a:spcPct val="0"/>
              </a:spcBef>
            </a:pPr>
            <a:r>
              <a:rPr lang="en-US" sz="4408" spc="44">
                <a:solidFill>
                  <a:srgbClr val="231F20"/>
                </a:solidFill>
                <a:latin typeface="Times New Roman Bold"/>
              </a:rPr>
              <a:t>If there are n nodes, extractMin() is called 2*(n – 1) times. </a:t>
            </a:r>
          </a:p>
        </p:txBody>
      </p:sp>
      <p:sp>
        <p:nvSpPr>
          <p:cNvPr id="9" name="Freeform 9"/>
          <p:cNvSpPr/>
          <p:nvPr/>
        </p:nvSpPr>
        <p:spPr>
          <a:xfrm rot="9762852">
            <a:off x="11492914" y="7786472"/>
            <a:ext cx="15820289" cy="2943656"/>
          </a:xfrm>
          <a:custGeom>
            <a:avLst/>
            <a:gdLst/>
            <a:ahLst/>
            <a:cxnLst/>
            <a:rect l="l" t="t" r="r" b="b"/>
            <a:pathLst>
              <a:path w="15820289" h="2943656">
                <a:moveTo>
                  <a:pt x="0" y="0"/>
                </a:moveTo>
                <a:lnTo>
                  <a:pt x="15820289" y="0"/>
                </a:lnTo>
                <a:lnTo>
                  <a:pt x="15820289" y="2943656"/>
                </a:lnTo>
                <a:lnTo>
                  <a:pt x="0" y="2943656"/>
                </a:lnTo>
                <a:lnTo>
                  <a:pt x="0" y="0"/>
                </a:lnTo>
                <a:close/>
              </a:path>
            </a:pathLst>
          </a:custGeom>
          <a:blipFill>
            <a:blip r:embed="rId5"/>
            <a:stretch>
              <a:fillRect l="-58693" t="-130741" r="-58693"/>
            </a:stretch>
          </a:blipFill>
        </p:spPr>
      </p:sp>
      <p:sp>
        <p:nvSpPr>
          <p:cNvPr id="10" name="Freeform 10"/>
          <p:cNvSpPr/>
          <p:nvPr/>
        </p:nvSpPr>
        <p:spPr>
          <a:xfrm rot="-2084698">
            <a:off x="-3351239" y="-511233"/>
            <a:ext cx="8759879" cy="2008604"/>
          </a:xfrm>
          <a:custGeom>
            <a:avLst/>
            <a:gdLst/>
            <a:ahLst/>
            <a:cxnLst/>
            <a:rect l="l" t="t" r="r" b="b"/>
            <a:pathLst>
              <a:path w="8759879" h="2008604">
                <a:moveTo>
                  <a:pt x="0" y="0"/>
                </a:moveTo>
                <a:lnTo>
                  <a:pt x="8759878" y="0"/>
                </a:lnTo>
                <a:lnTo>
                  <a:pt x="8759878" y="2008605"/>
                </a:lnTo>
                <a:lnTo>
                  <a:pt x="0" y="2008605"/>
                </a:lnTo>
                <a:lnTo>
                  <a:pt x="0" y="0"/>
                </a:lnTo>
                <a:close/>
              </a:path>
            </a:pathLst>
          </a:custGeom>
          <a:blipFill>
            <a:blip r:embed="rId5"/>
            <a:stretch>
              <a:fillRect l="-87430" t="-130741" r="-80458"/>
            </a:stretch>
          </a:blipFill>
        </p:spPr>
      </p:sp>
      <p:sp>
        <p:nvSpPr>
          <p:cNvPr id="11" name="Freeform 11"/>
          <p:cNvSpPr/>
          <p:nvPr/>
        </p:nvSpPr>
        <p:spPr>
          <a:xfrm rot="-2554768">
            <a:off x="13691161" y="6794628"/>
            <a:ext cx="12471670" cy="5351480"/>
          </a:xfrm>
          <a:custGeom>
            <a:avLst/>
            <a:gdLst/>
            <a:ahLst/>
            <a:cxnLst/>
            <a:rect l="l" t="t" r="r" b="b"/>
            <a:pathLst>
              <a:path w="12471670" h="5351480">
                <a:moveTo>
                  <a:pt x="0" y="0"/>
                </a:moveTo>
                <a:lnTo>
                  <a:pt x="12471669" y="0"/>
                </a:lnTo>
                <a:lnTo>
                  <a:pt x="12471669" y="5351481"/>
                </a:lnTo>
                <a:lnTo>
                  <a:pt x="0" y="535148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653</Words>
  <Application>Microsoft Office PowerPoint</Application>
  <PresentationFormat>Custom</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Times New Roman Bold</vt:lpstr>
      <vt:lpstr>Times New Roman</vt:lpstr>
      <vt:lpstr>Arial</vt:lpstr>
      <vt:lpstr>Calibri</vt:lpstr>
      <vt:lpstr>Oswald Bold</vt:lpstr>
      <vt:lpstr>Open Sauce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File Compression Software.pptx</dc:title>
  <cp:lastModifiedBy>Vaibhav Rai</cp:lastModifiedBy>
  <cp:revision>2</cp:revision>
  <dcterms:created xsi:type="dcterms:W3CDTF">2006-08-16T00:00:00Z</dcterms:created>
  <dcterms:modified xsi:type="dcterms:W3CDTF">2024-04-25T13:47:47Z</dcterms:modified>
  <dc:identifier>DAF_L6ExyjE</dc:identifier>
</cp:coreProperties>
</file>