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4e88d25c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4e88d25c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4e88d25cd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4e88d25c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4e88d25c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4e88d25c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4e88d25cd_1_3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4e88d25cd_1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4e88d25c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4e88d25c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4e88d25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4e88d25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4e88d25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4e88d25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e88d25c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e88d25c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e88d25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e88d25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4e88d25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4e88d25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s://www.divvybikes.com/data-license-agreement"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Cyclistic Bike Share</a:t>
            </a:r>
            <a:endParaRPr/>
          </a:p>
        </p:txBody>
      </p:sp>
      <p:sp>
        <p:nvSpPr>
          <p:cNvPr id="86" name="Google Shape;86;p13"/>
          <p:cNvSpPr txBox="1"/>
          <p:nvPr>
            <p:ph idx="1" type="subTitle"/>
          </p:nvPr>
        </p:nvSpPr>
        <p:spPr>
          <a:xfrm>
            <a:off x="5132600" y="4031975"/>
            <a:ext cx="3905400" cy="653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lang="en"/>
              <a:t>                                                                                      </a:t>
            </a:r>
            <a:r>
              <a:rPr lang="en" sz="5857"/>
              <a:t>               30 November, 2021</a:t>
            </a:r>
            <a:endParaRPr sz="5857"/>
          </a:p>
          <a:p>
            <a:pPr indent="0" lvl="0" marL="0" rtl="0" algn="l">
              <a:spcBef>
                <a:spcPts val="0"/>
              </a:spcBef>
              <a:spcAft>
                <a:spcPts val="0"/>
              </a:spcAft>
              <a:buNone/>
            </a:pPr>
            <a:r>
              <a:rPr lang="en" sz="5857"/>
              <a:t>                          Presented by :- Prakhar Shukla </a:t>
            </a:r>
            <a:endParaRPr sz="585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0" y="0"/>
            <a:ext cx="3118500" cy="104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Station Stats</a:t>
            </a:r>
            <a:endParaRPr sz="4000"/>
          </a:p>
        </p:txBody>
      </p:sp>
      <p:sp>
        <p:nvSpPr>
          <p:cNvPr id="167" name="Google Shape;167;p22"/>
          <p:cNvSpPr txBox="1"/>
          <p:nvPr>
            <p:ph idx="1" type="subTitle"/>
          </p:nvPr>
        </p:nvSpPr>
        <p:spPr>
          <a:xfrm>
            <a:off x="0" y="1192700"/>
            <a:ext cx="3118500" cy="2845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These are the 5 most commonly used stations by the casual riders.</a:t>
            </a:r>
            <a:endParaRPr/>
          </a:p>
        </p:txBody>
      </p:sp>
      <p:sp>
        <p:nvSpPr>
          <p:cNvPr id="168" name="Google Shape;168;p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22"/>
          <p:cNvPicPr preferRelativeResize="0"/>
          <p:nvPr/>
        </p:nvPicPr>
        <p:blipFill>
          <a:blip r:embed="rId3">
            <a:alphaModFix/>
          </a:blip>
          <a:stretch>
            <a:fillRect/>
          </a:stretch>
        </p:blipFill>
        <p:spPr>
          <a:xfrm>
            <a:off x="3118400" y="0"/>
            <a:ext cx="6025601"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Summary</a:t>
            </a:r>
            <a:endParaRPr>
              <a:solidFill>
                <a:srgbClr val="000000"/>
              </a:solidFill>
            </a:endParaRPr>
          </a:p>
          <a:p>
            <a:pPr indent="0" lvl="0" marL="0" rtl="0" algn="ctr">
              <a:spcBef>
                <a:spcPts val="0"/>
              </a:spcBef>
              <a:spcAft>
                <a:spcPts val="0"/>
              </a:spcAft>
              <a:buNone/>
            </a:pPr>
            <a:r>
              <a:t/>
            </a:r>
            <a:endParaRPr>
              <a:solidFill>
                <a:srgbClr val="000000"/>
              </a:solidFill>
            </a:endParaRPr>
          </a:p>
        </p:txBody>
      </p:sp>
      <p:grpSp>
        <p:nvGrpSpPr>
          <p:cNvPr id="175" name="Google Shape;175;p23"/>
          <p:cNvGrpSpPr/>
          <p:nvPr/>
        </p:nvGrpSpPr>
        <p:grpSpPr>
          <a:xfrm>
            <a:off x="431925" y="1304899"/>
            <a:ext cx="2628925" cy="3694837"/>
            <a:chOff x="431925" y="1304875"/>
            <a:chExt cx="2628925" cy="3416400"/>
          </a:xfrm>
        </p:grpSpPr>
        <p:sp>
          <p:nvSpPr>
            <p:cNvPr id="176" name="Google Shape;176;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77" name="Google Shape;177;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78" name="Google Shape;178;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Discovery - 1</a:t>
            </a:r>
            <a:endParaRPr>
              <a:solidFill>
                <a:schemeClr val="lt1"/>
              </a:solidFill>
            </a:endParaRPr>
          </a:p>
        </p:txBody>
      </p:sp>
      <p:sp>
        <p:nvSpPr>
          <p:cNvPr id="179" name="Google Shape;179;p23"/>
          <p:cNvSpPr txBox="1"/>
          <p:nvPr>
            <p:ph idx="4294967295" type="body"/>
          </p:nvPr>
        </p:nvSpPr>
        <p:spPr>
          <a:xfrm>
            <a:off x="431925" y="1850300"/>
            <a:ext cx="2632500" cy="27948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a:t>The number of trips completed by casual rides is less but the duration of their trips is also </a:t>
            </a:r>
            <a:r>
              <a:rPr lang="en"/>
              <a:t>higher than the annual members.</a:t>
            </a:r>
            <a:endParaRPr/>
          </a:p>
        </p:txBody>
      </p:sp>
      <p:grpSp>
        <p:nvGrpSpPr>
          <p:cNvPr id="180" name="Google Shape;180;p23"/>
          <p:cNvGrpSpPr/>
          <p:nvPr/>
        </p:nvGrpSpPr>
        <p:grpSpPr>
          <a:xfrm>
            <a:off x="6212550" y="1304914"/>
            <a:ext cx="2632500" cy="3694837"/>
            <a:chOff x="6212550" y="1304875"/>
            <a:chExt cx="2632500" cy="3416400"/>
          </a:xfrm>
        </p:grpSpPr>
        <p:sp>
          <p:nvSpPr>
            <p:cNvPr id="181" name="Google Shape;181;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82" name="Google Shape;182;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83" name="Google Shape;183;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84" name="Google Shape;184;p23"/>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 lot of casual riders prefer to ride on weekends. They also like to travel between 4pm to 7pm a lot. The peak months for the casual riders are from June to September.</a:t>
            </a:r>
            <a:endParaRPr sz="1700"/>
          </a:p>
        </p:txBody>
      </p:sp>
      <p:sp>
        <p:nvSpPr>
          <p:cNvPr id="185" name="Google Shape;185;p2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523"/>
              <a:buNone/>
            </a:pPr>
            <a:r>
              <a:rPr lang="en">
                <a:solidFill>
                  <a:schemeClr val="lt1"/>
                </a:solidFill>
              </a:rPr>
              <a:t>Discovery - 3</a:t>
            </a:r>
            <a:endParaRPr>
              <a:solidFill>
                <a:schemeClr val="lt1"/>
              </a:solidFill>
            </a:endParaRPr>
          </a:p>
          <a:p>
            <a:pPr indent="0" lvl="0" marL="0" rtl="0" algn="ctr">
              <a:lnSpc>
                <a:spcPct val="105000"/>
              </a:lnSpc>
              <a:spcBef>
                <a:spcPts val="0"/>
              </a:spcBef>
              <a:spcAft>
                <a:spcPts val="0"/>
              </a:spcAft>
              <a:buSzPts val="523"/>
              <a:buNone/>
            </a:pPr>
            <a:r>
              <a:t/>
            </a:r>
            <a:endParaRPr>
              <a:solidFill>
                <a:schemeClr val="lt1"/>
              </a:solidFill>
            </a:endParaRPr>
          </a:p>
        </p:txBody>
      </p:sp>
      <p:sp>
        <p:nvSpPr>
          <p:cNvPr id="186" name="Google Shape;186;p23"/>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Casual riders mostly use the bikes for entertainment as they usually travel on weekends while annual members </a:t>
            </a:r>
            <a:r>
              <a:rPr lang="en" sz="1600"/>
              <a:t>follow their routine.</a:t>
            </a:r>
            <a:endParaRPr sz="1600"/>
          </a:p>
        </p:txBody>
      </p:sp>
      <p:grpSp>
        <p:nvGrpSpPr>
          <p:cNvPr id="187" name="Google Shape;187;p23"/>
          <p:cNvGrpSpPr/>
          <p:nvPr/>
        </p:nvGrpSpPr>
        <p:grpSpPr>
          <a:xfrm>
            <a:off x="3320450" y="1304989"/>
            <a:ext cx="2632500" cy="3694800"/>
            <a:chOff x="3320450" y="1304875"/>
            <a:chExt cx="2632500" cy="3694800"/>
          </a:xfrm>
        </p:grpSpPr>
        <p:sp>
          <p:nvSpPr>
            <p:cNvPr id="188" name="Google Shape;188;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lt1"/>
                  </a:solidFill>
                  <a:latin typeface="Roboto"/>
                  <a:ea typeface="Roboto"/>
                  <a:cs typeface="Roboto"/>
                  <a:sym typeface="Roboto"/>
                </a:rPr>
                <a:t>Discovery - 2</a:t>
              </a:r>
              <a:endParaRPr sz="1800">
                <a:solidFill>
                  <a:schemeClr val="lt1"/>
                </a:solidFill>
                <a:latin typeface="Roboto"/>
                <a:ea typeface="Roboto"/>
                <a:cs typeface="Roboto"/>
                <a:sym typeface="Roboto"/>
              </a:endParaRPr>
            </a:p>
          </p:txBody>
        </p:sp>
        <p:sp>
          <p:nvSpPr>
            <p:cNvPr id="189" name="Google Shape;189;p23"/>
            <p:cNvSpPr/>
            <p:nvPr/>
          </p:nvSpPr>
          <p:spPr>
            <a:xfrm>
              <a:off x="3320450" y="1768975"/>
              <a:ext cx="2628900" cy="323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311700" y="410000"/>
            <a:ext cx="8520600" cy="4584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333"/>
              <a:t>Recommendations</a:t>
            </a:r>
            <a:r>
              <a:rPr lang="en" sz="2533"/>
              <a:t> </a:t>
            </a:r>
            <a:endParaRPr sz="2533"/>
          </a:p>
          <a:p>
            <a:pPr indent="0" lvl="0" marL="0" rtl="0" algn="l">
              <a:spcBef>
                <a:spcPts val="0"/>
              </a:spcBef>
              <a:spcAft>
                <a:spcPts val="0"/>
              </a:spcAft>
              <a:buNone/>
            </a:pPr>
            <a:r>
              <a:t/>
            </a:r>
            <a:endParaRPr sz="2533"/>
          </a:p>
          <a:p>
            <a:pPr indent="0" lvl="0" marL="0" rtl="0" algn="l">
              <a:spcBef>
                <a:spcPts val="0"/>
              </a:spcBef>
              <a:spcAft>
                <a:spcPts val="0"/>
              </a:spcAft>
              <a:buNone/>
            </a:pPr>
            <a:r>
              <a:rPr lang="en" sz="2200"/>
              <a:t>After analysing the data we can :-</a:t>
            </a:r>
            <a:endParaRPr sz="2200"/>
          </a:p>
          <a:p>
            <a:pPr indent="0" lvl="0" marL="0" rtl="0" algn="l">
              <a:spcBef>
                <a:spcPts val="0"/>
              </a:spcBef>
              <a:spcAft>
                <a:spcPts val="0"/>
              </a:spcAft>
              <a:buNone/>
            </a:pPr>
            <a:r>
              <a:t/>
            </a:r>
            <a:endParaRPr sz="2200"/>
          </a:p>
          <a:p>
            <a:pPr indent="-354330" lvl="0" marL="457200" rtl="0" algn="l">
              <a:spcBef>
                <a:spcPts val="0"/>
              </a:spcBef>
              <a:spcAft>
                <a:spcPts val="0"/>
              </a:spcAft>
              <a:buSzPct val="100000"/>
              <a:buAutoNum type="arabicPeriod"/>
            </a:pPr>
            <a:r>
              <a:rPr lang="en" sz="2200"/>
              <a:t>Design offers that for weekends, entertaining contests or other activities that can attract casual users.</a:t>
            </a:r>
            <a:endParaRPr sz="2200"/>
          </a:p>
          <a:p>
            <a:pPr indent="-354330" lvl="0" marL="457200" rtl="0" algn="l">
              <a:spcBef>
                <a:spcPts val="0"/>
              </a:spcBef>
              <a:spcAft>
                <a:spcPts val="0"/>
              </a:spcAft>
              <a:buSzPct val="100000"/>
              <a:buAutoNum type="arabicPeriod"/>
            </a:pPr>
            <a:r>
              <a:rPr lang="en" sz="2200"/>
              <a:t>Provide extra discounts on </a:t>
            </a:r>
            <a:r>
              <a:rPr lang="en" sz="2200"/>
              <a:t>meeting</a:t>
            </a:r>
            <a:r>
              <a:rPr lang="en" sz="2200"/>
              <a:t> daily </a:t>
            </a:r>
            <a:r>
              <a:rPr lang="en" sz="2200"/>
              <a:t>quotas for using the bike service.</a:t>
            </a:r>
            <a:endParaRPr sz="2200"/>
          </a:p>
          <a:p>
            <a:pPr indent="-354330" lvl="0" marL="457200" rtl="0" algn="l">
              <a:spcBef>
                <a:spcPts val="0"/>
              </a:spcBef>
              <a:spcAft>
                <a:spcPts val="0"/>
              </a:spcAft>
              <a:buSzPct val="100000"/>
              <a:buAutoNum type="arabicPeriod"/>
            </a:pPr>
            <a:r>
              <a:rPr lang="en" sz="2200"/>
              <a:t>Provide offers that target the casual riders on most effectively places such as :-</a:t>
            </a:r>
            <a:endParaRPr sz="2200"/>
          </a:p>
          <a:p>
            <a:pPr indent="0" lvl="0" marL="457200" rtl="0" algn="l">
              <a:spcBef>
                <a:spcPts val="0"/>
              </a:spcBef>
              <a:spcAft>
                <a:spcPts val="0"/>
              </a:spcAft>
              <a:buNone/>
            </a:pPr>
            <a:r>
              <a:rPr lang="en" sz="2200"/>
              <a:t>Days :- Weekends, Months :- Feb and form June to September</a:t>
            </a:r>
            <a:endParaRPr sz="2200"/>
          </a:p>
          <a:p>
            <a:pPr indent="0" lvl="0" marL="457200" rtl="0" algn="l">
              <a:spcBef>
                <a:spcPts val="0"/>
              </a:spcBef>
              <a:spcAft>
                <a:spcPts val="0"/>
              </a:spcAft>
              <a:buNone/>
            </a:pPr>
            <a:r>
              <a:rPr lang="en" sz="2200"/>
              <a:t>Stations :- Streeter Dr &amp; Grand Ave, Millennium Park, Michigan Ave &amp; Oak St, Shedd Aquarium and Theater on the Lake</a:t>
            </a:r>
            <a:endParaRPr sz="2200"/>
          </a:p>
          <a:p>
            <a:pPr indent="-354330" lvl="0" marL="457200" rtl="0" algn="l">
              <a:spcBef>
                <a:spcPts val="0"/>
              </a:spcBef>
              <a:spcAft>
                <a:spcPts val="0"/>
              </a:spcAft>
              <a:buSzPct val="100000"/>
              <a:buAutoNum type="arabicPeriod"/>
            </a:pPr>
            <a:r>
              <a:rPr lang="en" sz="2200"/>
              <a:t>Design offers for travelling between 4pm to 7pm.</a:t>
            </a:r>
            <a:endParaRPr sz="2200"/>
          </a:p>
          <a:p>
            <a:pPr indent="0" lvl="0" marL="0" rtl="0" algn="l">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Thank You!</a:t>
            </a:r>
            <a:endParaRPr/>
          </a:p>
        </p:txBody>
      </p:sp>
      <p:sp>
        <p:nvSpPr>
          <p:cNvPr id="200" name="Google Shape;200;p25"/>
          <p:cNvSpPr txBox="1"/>
          <p:nvPr>
            <p:ph idx="1" type="subTitle"/>
          </p:nvPr>
        </p:nvSpPr>
        <p:spPr>
          <a:xfrm>
            <a:off x="5132600" y="3217800"/>
            <a:ext cx="4011300" cy="146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                             Prakhar Shukla</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shuklap24@gmail.com</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Github.com/Prakhar2499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000000"/>
                </a:solidFill>
              </a:rPr>
              <a:t>Problem Statement</a:t>
            </a:r>
            <a:endParaRPr>
              <a:solidFill>
                <a:srgbClr val="000000"/>
              </a:solidFill>
            </a:endParaRPr>
          </a:p>
        </p:txBody>
      </p:sp>
      <p:grpSp>
        <p:nvGrpSpPr>
          <p:cNvPr id="92" name="Google Shape;92;p14"/>
          <p:cNvGrpSpPr/>
          <p:nvPr/>
        </p:nvGrpSpPr>
        <p:grpSpPr>
          <a:xfrm>
            <a:off x="431925" y="1304899"/>
            <a:ext cx="2628925" cy="3694837"/>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4" name="Google Shape;94;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95" name="Google Shape;95;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Company</a:t>
            </a:r>
            <a:endParaRPr>
              <a:solidFill>
                <a:schemeClr val="lt1"/>
              </a:solidFill>
            </a:endParaRPr>
          </a:p>
        </p:txBody>
      </p:sp>
      <p:sp>
        <p:nvSpPr>
          <p:cNvPr id="96" name="Google Shape;96;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Cyclistic: A bike-share program that features more than 5,800 bicycles and 600 docking stations. Cyclistic sets itself apart by also offering reclining bikes, hand tricycles, and cargo bikes, thus enabling their services to people with </a:t>
            </a:r>
            <a:r>
              <a:rPr lang="en" sz="1500"/>
              <a:t>disabilities</a:t>
            </a:r>
            <a:r>
              <a:rPr lang="en" sz="1500"/>
              <a:t> also.</a:t>
            </a:r>
            <a:endParaRPr sz="1500"/>
          </a:p>
        </p:txBody>
      </p:sp>
      <p:grpSp>
        <p:nvGrpSpPr>
          <p:cNvPr id="97" name="Google Shape;97;p14"/>
          <p:cNvGrpSpPr/>
          <p:nvPr/>
        </p:nvGrpSpPr>
        <p:grpSpPr>
          <a:xfrm>
            <a:off x="6212550" y="1304914"/>
            <a:ext cx="2632500" cy="3694837"/>
            <a:chOff x="6212550" y="1304875"/>
            <a:chExt cx="2632500" cy="3416400"/>
          </a:xfrm>
        </p:grpSpPr>
        <p:sp>
          <p:nvSpPr>
            <p:cNvPr id="98" name="Google Shape;98;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99" name="Google Shape;99;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00" name="Google Shape;100;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Context</a:t>
            </a:r>
            <a:endParaRPr/>
          </a:p>
        </p:txBody>
      </p:sp>
      <p:sp>
        <p:nvSpPr>
          <p:cNvPr id="101" name="Google Shape;101;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700"/>
              <a:t>The company wants to develop a plan to convert their casual users into annual members as that is more beneficial for the development of the company.</a:t>
            </a:r>
            <a:endParaRPr sz="1700"/>
          </a:p>
          <a:p>
            <a:pPr indent="0" lvl="0" marL="0" rtl="0" algn="l">
              <a:spcBef>
                <a:spcPts val="1200"/>
              </a:spcBef>
              <a:spcAft>
                <a:spcPts val="1200"/>
              </a:spcAft>
              <a:buNone/>
            </a:pPr>
            <a:r>
              <a:rPr lang="en" sz="1700"/>
              <a:t> </a:t>
            </a:r>
            <a:endParaRPr sz="1700"/>
          </a:p>
        </p:txBody>
      </p:sp>
      <p:sp>
        <p:nvSpPr>
          <p:cNvPr id="102" name="Google Shape;102;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Problem statement</a:t>
            </a:r>
            <a:endParaRPr>
              <a:solidFill>
                <a:schemeClr val="lt1"/>
              </a:solidFill>
            </a:endParaRPr>
          </a:p>
        </p:txBody>
      </p:sp>
      <p:sp>
        <p:nvSpPr>
          <p:cNvPr id="103" name="Google Shape;103;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600"/>
              <a:t>How do annual members and casual riders use Cyclistic bikes differently?</a:t>
            </a:r>
            <a:endParaRPr sz="1600"/>
          </a:p>
          <a:p>
            <a:pPr indent="0" lvl="0" marL="0" rtl="0" algn="l">
              <a:spcBef>
                <a:spcPts val="1200"/>
              </a:spcBef>
              <a:spcAft>
                <a:spcPts val="1200"/>
              </a:spcAft>
              <a:buNone/>
            </a:pPr>
            <a:r>
              <a:rPr lang="en" sz="1600"/>
              <a:t>The results of this task along with other comparisons will be used in formulating a </a:t>
            </a:r>
            <a:r>
              <a:rPr lang="en" sz="1600"/>
              <a:t>marketing</a:t>
            </a:r>
            <a:r>
              <a:rPr lang="en" sz="1600"/>
              <a:t> strategy.</a:t>
            </a:r>
            <a:endParaRPr sz="1600"/>
          </a:p>
        </p:txBody>
      </p:sp>
      <p:grpSp>
        <p:nvGrpSpPr>
          <p:cNvPr id="104" name="Google Shape;104;p14"/>
          <p:cNvGrpSpPr/>
          <p:nvPr/>
        </p:nvGrpSpPr>
        <p:grpSpPr>
          <a:xfrm>
            <a:off x="3320450" y="1304875"/>
            <a:ext cx="2632500" cy="3694800"/>
            <a:chOff x="3320450" y="1304875"/>
            <a:chExt cx="2632500" cy="3694800"/>
          </a:xfrm>
        </p:grpSpPr>
        <p:sp>
          <p:nvSpPr>
            <p:cNvPr id="105" name="Google Shape;105;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Context</a:t>
              </a:r>
              <a:endParaRPr sz="1800">
                <a:solidFill>
                  <a:schemeClr val="lt1"/>
                </a:solidFill>
              </a:endParaRPr>
            </a:p>
          </p:txBody>
        </p:sp>
        <p:sp>
          <p:nvSpPr>
            <p:cNvPr id="106" name="Google Shape;106;p14"/>
            <p:cNvSpPr/>
            <p:nvPr/>
          </p:nvSpPr>
          <p:spPr>
            <a:xfrm>
              <a:off x="3320450" y="1768975"/>
              <a:ext cx="2628900" cy="3230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Analysis </a:t>
            </a:r>
            <a:endParaRPr/>
          </a:p>
        </p:txBody>
      </p:sp>
      <p:sp>
        <p:nvSpPr>
          <p:cNvPr id="112" name="Google Shape;112;p15"/>
          <p:cNvSpPr txBox="1"/>
          <p:nvPr>
            <p:ph idx="1" type="subTitle"/>
          </p:nvPr>
        </p:nvSpPr>
        <p:spPr>
          <a:xfrm>
            <a:off x="265500" y="2769001"/>
            <a:ext cx="4045200" cy="1269300"/>
          </a:xfrm>
          <a:prstGeom prst="rect">
            <a:avLst/>
          </a:prstGeom>
          <a:solidFill>
            <a:schemeClr val="lt1"/>
          </a:solidFill>
          <a:effectLst>
            <a:outerShdw blurRad="57150" rotWithShape="0" algn="bl" dir="5400000" dist="19050">
              <a:schemeClr val="lt1">
                <a:alpha val="68000"/>
              </a:scheme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1400"/>
              <a:t>November 2020 - November 2021</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(The data that will be used in this study has been made available to us by Motivate International Inc under this </a:t>
            </a:r>
            <a:r>
              <a:rPr lang="en" sz="1400" u="sng">
                <a:solidFill>
                  <a:schemeClr val="hlink"/>
                </a:solidFill>
                <a:hlinkClick r:id="rId3"/>
              </a:rPr>
              <a:t>license</a:t>
            </a:r>
            <a:r>
              <a:rPr lang="en" sz="1400"/>
              <a:t>)</a:t>
            </a:r>
            <a:endParaRPr sz="1400"/>
          </a:p>
        </p:txBody>
      </p:sp>
      <p:pic>
        <p:nvPicPr>
          <p:cNvPr id="113" name="Google Shape;113;p15"/>
          <p:cNvPicPr preferRelativeResize="0"/>
          <p:nvPr/>
        </p:nvPicPr>
        <p:blipFill>
          <a:blip r:embed="rId4">
            <a:alphaModFix/>
          </a:blip>
          <a:stretch>
            <a:fillRect/>
          </a:stretch>
        </p:blipFill>
        <p:spPr>
          <a:xfrm>
            <a:off x="4927075" y="733000"/>
            <a:ext cx="3837000" cy="3822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265500" y="132325"/>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Ride Quota </a:t>
            </a:r>
            <a:endParaRPr/>
          </a:p>
          <a:p>
            <a:pPr indent="0" lvl="0" marL="0" rtl="0" algn="ctr">
              <a:spcBef>
                <a:spcPts val="0"/>
              </a:spcBef>
              <a:spcAft>
                <a:spcPts val="0"/>
              </a:spcAft>
              <a:buNone/>
            </a:pPr>
            <a:r>
              <a:t/>
            </a:r>
            <a:endParaRPr/>
          </a:p>
        </p:txBody>
      </p:sp>
      <p:sp>
        <p:nvSpPr>
          <p:cNvPr id="119" name="Google Shape;119;p16"/>
          <p:cNvSpPr txBox="1"/>
          <p:nvPr>
            <p:ph idx="1" type="subTitle"/>
          </p:nvPr>
        </p:nvSpPr>
        <p:spPr>
          <a:xfrm>
            <a:off x="265500" y="1466024"/>
            <a:ext cx="4045200" cy="2572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 we can see that the annual members occupy 34% more rides than the casual riders but...</a:t>
            </a:r>
            <a:endParaRPr/>
          </a:p>
        </p:txBody>
      </p:sp>
      <p:sp>
        <p:nvSpPr>
          <p:cNvPr id="120" name="Google Shape;120;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16"/>
          <p:cNvPicPr preferRelativeResize="0"/>
          <p:nvPr/>
        </p:nvPicPr>
        <p:blipFill rotWithShape="1">
          <a:blip r:embed="rId3">
            <a:alphaModFix/>
          </a:blip>
          <a:srcRect b="3894" l="28108" r="29167" t="26195"/>
          <a:stretch/>
        </p:blipFill>
        <p:spPr>
          <a:xfrm>
            <a:off x="4572000" y="0"/>
            <a:ext cx="4572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265500" y="4802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Average Duration of Trips</a:t>
            </a:r>
            <a:endParaRPr sz="3600"/>
          </a:p>
        </p:txBody>
      </p:sp>
      <p:sp>
        <p:nvSpPr>
          <p:cNvPr id="127" name="Google Shape;127;p17"/>
          <p:cNvSpPr txBox="1"/>
          <p:nvPr>
            <p:ph idx="1" type="subTitle"/>
          </p:nvPr>
        </p:nvSpPr>
        <p:spPr>
          <a:xfrm>
            <a:off x="265500" y="2334176"/>
            <a:ext cx="4045200" cy="12693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The average duration of trips of the casual members is nearly 3 time of th</a:t>
            </a:r>
            <a:r>
              <a:rPr lang="en"/>
              <a:t>e</a:t>
            </a:r>
            <a:r>
              <a:rPr lang="en"/>
              <a:t> annual members, which shows that the casual members tend to go for longer trips compared to the annual members.</a:t>
            </a:r>
            <a:endParaRPr/>
          </a:p>
        </p:txBody>
      </p:sp>
      <p:sp>
        <p:nvSpPr>
          <p:cNvPr id="128" name="Google Shape;128;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17"/>
          <p:cNvPicPr preferRelativeResize="0"/>
          <p:nvPr/>
        </p:nvPicPr>
        <p:blipFill>
          <a:blip r:embed="rId3">
            <a:alphaModFix/>
          </a:blip>
          <a:stretch>
            <a:fillRect/>
          </a:stretch>
        </p:blipFill>
        <p:spPr>
          <a:xfrm>
            <a:off x="4572000" y="0"/>
            <a:ext cx="4571999" cy="51435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0" y="132325"/>
            <a:ext cx="27954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Weekly Stats of Number of Trips</a:t>
            </a:r>
            <a:endParaRPr sz="3000"/>
          </a:p>
        </p:txBody>
      </p:sp>
      <p:sp>
        <p:nvSpPr>
          <p:cNvPr id="135" name="Google Shape;135;p18"/>
          <p:cNvSpPr txBox="1"/>
          <p:nvPr>
            <p:ph idx="1" type="subTitle"/>
          </p:nvPr>
        </p:nvSpPr>
        <p:spPr>
          <a:xfrm>
            <a:off x="0" y="1696825"/>
            <a:ext cx="2869800" cy="344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Here we can spot that the number of casual riders increase tremendously on weekends, while the number of trips of the annual members are pretty much constant for the whole week.</a:t>
            </a:r>
            <a:endParaRPr/>
          </a:p>
        </p:txBody>
      </p:sp>
      <p:sp>
        <p:nvSpPr>
          <p:cNvPr id="136" name="Google Shape;136;p18"/>
          <p:cNvSpPr txBox="1"/>
          <p:nvPr>
            <p:ph idx="2" type="body"/>
          </p:nvPr>
        </p:nvSpPr>
        <p:spPr>
          <a:xfrm>
            <a:off x="4889800" y="132325"/>
            <a:ext cx="3837000" cy="1420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18"/>
          <p:cNvPicPr preferRelativeResize="0"/>
          <p:nvPr/>
        </p:nvPicPr>
        <p:blipFill rotWithShape="1">
          <a:blip r:embed="rId3">
            <a:alphaModFix/>
          </a:blip>
          <a:srcRect b="9813" l="0" r="0" t="10664"/>
          <a:stretch/>
        </p:blipFill>
        <p:spPr>
          <a:xfrm>
            <a:off x="2869925" y="0"/>
            <a:ext cx="6274075"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0" y="70225"/>
            <a:ext cx="38370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Weekly Stats of Average Duration of Trips</a:t>
            </a:r>
            <a:endParaRPr sz="3000"/>
          </a:p>
        </p:txBody>
      </p:sp>
      <p:sp>
        <p:nvSpPr>
          <p:cNvPr id="143" name="Google Shape;143;p19"/>
          <p:cNvSpPr txBox="1"/>
          <p:nvPr>
            <p:ph idx="1" type="subTitle"/>
          </p:nvPr>
        </p:nvSpPr>
        <p:spPr>
          <a:xfrm>
            <a:off x="-22800" y="1577825"/>
            <a:ext cx="3837000" cy="3565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average duration of trips of the annual members over the week is nearly constant whereas we can see that the graph of the casual members shows a spike near the end which can be attributed to the increase in the number of trips on the weekend. </a:t>
            </a:r>
            <a:endParaRPr/>
          </a:p>
        </p:txBody>
      </p:sp>
      <p:sp>
        <p:nvSpPr>
          <p:cNvPr id="144" name="Google Shape;144;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45" name="Google Shape;145;p19"/>
          <p:cNvPicPr preferRelativeResize="0"/>
          <p:nvPr/>
        </p:nvPicPr>
        <p:blipFill rotWithShape="1">
          <a:blip r:embed="rId3">
            <a:alphaModFix/>
          </a:blip>
          <a:srcRect b="9034" l="0" r="0" t="10013"/>
          <a:stretch/>
        </p:blipFill>
        <p:spPr>
          <a:xfrm>
            <a:off x="3814150" y="0"/>
            <a:ext cx="532985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0" y="0"/>
            <a:ext cx="30438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000"/>
              <a:t>Monthly Stats of Number of Trips </a:t>
            </a:r>
            <a:endParaRPr sz="3000"/>
          </a:p>
          <a:p>
            <a:pPr indent="0" lvl="0" marL="0" rtl="0" algn="ctr">
              <a:spcBef>
                <a:spcPts val="0"/>
              </a:spcBef>
              <a:spcAft>
                <a:spcPts val="0"/>
              </a:spcAft>
              <a:buNone/>
            </a:pPr>
            <a:r>
              <a:t/>
            </a:r>
            <a:endParaRPr sz="3000"/>
          </a:p>
        </p:txBody>
      </p:sp>
      <p:sp>
        <p:nvSpPr>
          <p:cNvPr id="151" name="Google Shape;151;p20"/>
          <p:cNvSpPr txBox="1"/>
          <p:nvPr>
            <p:ph idx="1" type="subTitle"/>
          </p:nvPr>
        </p:nvSpPr>
        <p:spPr>
          <a:xfrm>
            <a:off x="0" y="1130575"/>
            <a:ext cx="3043800" cy="4012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 we can see that the number of casual riders peaks during the months of June to September.</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The number of annual members is also high during this period.  </a:t>
            </a:r>
            <a:endParaRPr/>
          </a:p>
        </p:txBody>
      </p:sp>
      <p:sp>
        <p:nvSpPr>
          <p:cNvPr id="152" name="Google Shape;152;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0"/>
          <p:cNvPicPr preferRelativeResize="0"/>
          <p:nvPr/>
        </p:nvPicPr>
        <p:blipFill>
          <a:blip r:embed="rId3">
            <a:alphaModFix/>
          </a:blip>
          <a:stretch>
            <a:fillRect/>
          </a:stretch>
        </p:blipFill>
        <p:spPr>
          <a:xfrm>
            <a:off x="3043850" y="0"/>
            <a:ext cx="610015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0" y="0"/>
            <a:ext cx="2733300" cy="155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200"/>
              <a:t>Monthly Stats of Duration of Trips</a:t>
            </a:r>
            <a:endParaRPr sz="3200"/>
          </a:p>
        </p:txBody>
      </p:sp>
      <p:sp>
        <p:nvSpPr>
          <p:cNvPr id="159" name="Google Shape;159;p21"/>
          <p:cNvSpPr txBox="1"/>
          <p:nvPr>
            <p:ph idx="1" type="subTitle"/>
          </p:nvPr>
        </p:nvSpPr>
        <p:spPr>
          <a:xfrm>
            <a:off x="0" y="1557900"/>
            <a:ext cx="2733300" cy="358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Here we can see that the average of duration of trips peaks in the month of february for both the casual and annual members.</a:t>
            </a:r>
            <a:endParaRPr/>
          </a:p>
        </p:txBody>
      </p:sp>
      <p:sp>
        <p:nvSpPr>
          <p:cNvPr id="160" name="Google Shape;160;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61" name="Google Shape;161;p21"/>
          <p:cNvPicPr preferRelativeResize="0"/>
          <p:nvPr/>
        </p:nvPicPr>
        <p:blipFill rotWithShape="1">
          <a:blip r:embed="rId3">
            <a:alphaModFix/>
          </a:blip>
          <a:srcRect b="11341" l="0" r="0" t="10976"/>
          <a:stretch/>
        </p:blipFill>
        <p:spPr>
          <a:xfrm>
            <a:off x="2733250" y="0"/>
            <a:ext cx="641075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