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7" r:id="rId3"/>
    <p:sldId id="264" r:id="rId4"/>
    <p:sldId id="256" r:id="rId5"/>
    <p:sldId id="258" r:id="rId6"/>
    <p:sldId id="259" r:id="rId7"/>
    <p:sldId id="260" r:id="rId8"/>
    <p:sldId id="265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2A81FA-2867-4913-A927-84D4D6D3AACB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CBD3BC-3CBC-455D-A4B4-0B20343FB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s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Walkthrough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7924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en-US" sz="2000" b="1" dirty="0"/>
              <a:t>Introduction to python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what is python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why python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setting up environment for python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What is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Brief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Writing first code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Quiz and Exercise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2)</a:t>
            </a:r>
            <a:r>
              <a:rPr lang="en-US" sz="2000" b="1" dirty="0"/>
              <a:t> Python Variables and Keywords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python keywords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declaring and assigning values to variables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Math Operators and expressions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Operations on variables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Comments and document in python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Quiz and Exercise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Writing First Python Program: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777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Print (“Hello World, I am learning python”)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A= 4</a:t>
            </a:r>
          </a:p>
          <a:p>
            <a:r>
              <a:rPr lang="en-US" sz="2000" dirty="0" smtClean="0"/>
              <a:t>B= 5</a:t>
            </a:r>
          </a:p>
          <a:p>
            <a:r>
              <a:rPr lang="en-US" sz="2000" dirty="0" smtClean="0"/>
              <a:t>C= A+B</a:t>
            </a:r>
          </a:p>
          <a:p>
            <a:r>
              <a:rPr lang="en-US" sz="2000" dirty="0" smtClean="0"/>
              <a:t>Print (C)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def example(x):</a:t>
            </a:r>
          </a:p>
          <a:p>
            <a:r>
              <a:rPr lang="en-US" sz="2000" dirty="0" smtClean="0"/>
              <a:t>    print ('Hello :'+ x)</a:t>
            </a:r>
          </a:p>
          <a:p>
            <a:endParaRPr lang="en-US" sz="2000" dirty="0" smtClean="0"/>
          </a:p>
          <a:p>
            <a:r>
              <a:rPr lang="en-US" sz="2000" dirty="0" smtClean="0"/>
              <a:t>example</a:t>
            </a:r>
            <a:r>
              <a:rPr lang="en-US" sz="2000" smtClean="0"/>
              <a:t>(‘World')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4384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PYTHON VARIABLES AND KEYWORDS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6096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Python Keywords</a:t>
            </a:r>
            <a:endParaRPr 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6667500" cy="398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13716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List of python Keywords: 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Rules for writing Identifiers: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24000"/>
            <a:ext cx="762000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 smtClean="0"/>
              <a:t>1) Identifiers </a:t>
            </a:r>
            <a:r>
              <a:rPr lang="en-US" dirty="0"/>
              <a:t>can be a combination of letters in lowercase </a:t>
            </a:r>
            <a:r>
              <a:rPr lang="en-US" b="1" dirty="0"/>
              <a:t>(a to z)</a:t>
            </a:r>
            <a:r>
              <a:rPr lang="en-US" dirty="0"/>
              <a:t> or uppercase </a:t>
            </a:r>
            <a:r>
              <a:rPr lang="en-US" b="1" dirty="0"/>
              <a:t>(A to Z)</a:t>
            </a:r>
            <a:r>
              <a:rPr lang="en-US" dirty="0"/>
              <a:t> or digits </a:t>
            </a:r>
            <a:r>
              <a:rPr lang="en-US" b="1" dirty="0"/>
              <a:t>(0 to 9)</a:t>
            </a:r>
            <a:r>
              <a:rPr lang="en-US" dirty="0"/>
              <a:t> or an underscore _. Names like </a:t>
            </a:r>
            <a:r>
              <a:rPr lang="en-US" dirty="0" err="1"/>
              <a:t>myClass</a:t>
            </a:r>
            <a:r>
              <a:rPr lang="en-US" dirty="0"/>
              <a:t>, var_1 and </a:t>
            </a:r>
            <a:r>
              <a:rPr lang="en-US" dirty="0" err="1"/>
              <a:t>print_this_to_screen</a:t>
            </a:r>
            <a:r>
              <a:rPr lang="en-US" dirty="0"/>
              <a:t>, all are valid example.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2) An </a:t>
            </a:r>
            <a:r>
              <a:rPr lang="en-US" dirty="0"/>
              <a:t>identifier cannot start with a digit. 1variable is invalid, but variable1 is perfectly fine.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3) Keywords </a:t>
            </a:r>
            <a:r>
              <a:rPr lang="en-US" dirty="0"/>
              <a:t>cannot be used as identifiers</a:t>
            </a:r>
            <a:r>
              <a:rPr lang="en-US" dirty="0" smtClean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4) We </a:t>
            </a:r>
            <a:r>
              <a:rPr lang="en-US" dirty="0"/>
              <a:t>cannot use special symbols like </a:t>
            </a:r>
            <a:r>
              <a:rPr lang="en-US" b="1" dirty="0"/>
              <a:t>!</a:t>
            </a:r>
            <a:r>
              <a:rPr lang="en-US" dirty="0"/>
              <a:t>, </a:t>
            </a:r>
            <a:r>
              <a:rPr lang="en-US" b="1" dirty="0"/>
              <a:t>@</a:t>
            </a:r>
            <a:r>
              <a:rPr lang="en-US" dirty="0"/>
              <a:t>, </a:t>
            </a:r>
            <a:r>
              <a:rPr lang="en-US" b="1" dirty="0"/>
              <a:t>#</a:t>
            </a:r>
            <a:r>
              <a:rPr lang="en-US" dirty="0"/>
              <a:t>, </a:t>
            </a:r>
            <a:r>
              <a:rPr lang="en-US" b="1" dirty="0"/>
              <a:t>$</a:t>
            </a:r>
            <a:r>
              <a:rPr lang="en-US" dirty="0"/>
              <a:t>, </a:t>
            </a:r>
            <a:r>
              <a:rPr lang="en-US" b="1" dirty="0"/>
              <a:t>%</a:t>
            </a:r>
            <a:r>
              <a:rPr lang="en-US" dirty="0"/>
              <a:t> etc. in our identifier</a:t>
            </a:r>
            <a:r>
              <a:rPr lang="en-US" dirty="0" smtClean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5) </a:t>
            </a:r>
            <a:r>
              <a:rPr lang="en-US" dirty="0"/>
              <a:t>Identifier can be of any length.</a:t>
            </a:r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09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Declaring and Assigning values to the variables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240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variable is a named location used to store data in the memory. It is helpful to think of variables as a container that holds data which can be changed later throughout programming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check the identity of the variable we use </a:t>
            </a:r>
            <a:r>
              <a:rPr lang="en-US" b="1" dirty="0" smtClean="0"/>
              <a:t>print (id(x))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can change the value of the variable at any time. In that case the earlier value of the variable will be replaced.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check the type of the variable use </a:t>
            </a:r>
            <a:r>
              <a:rPr lang="en-US" b="1" dirty="0" smtClean="0"/>
              <a:t>type(x) 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can assign multiple values to multiple variables at the same time.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try to assign multiple values to the same variable, it creates a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09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Literals in Python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91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Literal is a raw data given to a variable in python.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3 types of literals : Numeric, String and Boolean,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Numeric Literals: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Numeric literals can belong to 3 different categories, </a:t>
            </a:r>
            <a:r>
              <a:rPr lang="en-US" dirty="0" err="1" smtClean="0"/>
              <a:t>int</a:t>
            </a:r>
            <a:r>
              <a:rPr lang="en-US" dirty="0" smtClean="0"/>
              <a:t>, float, complex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If we create complex variable then we can extract the real part as </a:t>
            </a:r>
            <a:r>
              <a:rPr lang="en-US" b="1" dirty="0" err="1" smtClean="0"/>
              <a:t>x.real</a:t>
            </a:r>
            <a:r>
              <a:rPr lang="en-US" dirty="0" smtClean="0"/>
              <a:t> and imaginary part as </a:t>
            </a:r>
            <a:r>
              <a:rPr lang="en-US" b="1" dirty="0" err="1" smtClean="0"/>
              <a:t>x.imag</a:t>
            </a:r>
            <a:endParaRPr lang="en-US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1" dirty="0"/>
          </a:p>
          <a:p>
            <a:pPr marL="342900" indent="-342900">
              <a:buAutoNum type="arabicPeriod" startAt="4"/>
            </a:pPr>
            <a:r>
              <a:rPr lang="en-US" b="1" dirty="0" smtClean="0"/>
              <a:t>String Literals: </a:t>
            </a:r>
            <a:r>
              <a:rPr lang="en-US" dirty="0" smtClean="0"/>
              <a:t>It is a sequence of characters surrounded by quotes.</a:t>
            </a:r>
          </a:p>
          <a:p>
            <a:pPr marL="342900" indent="-342900">
              <a:buAutoNum type="arabicPeriod" startAt="4"/>
            </a:pPr>
            <a:r>
              <a:rPr lang="en-US" b="1" dirty="0" smtClean="0"/>
              <a:t>Boolean literals: </a:t>
            </a:r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literal can have any one of the two values True, False</a:t>
            </a:r>
          </a:p>
          <a:p>
            <a:pPr marL="342900" indent="-342900">
              <a:buAutoNum type="arabicPeriod" startAt="4"/>
            </a:pPr>
            <a:r>
              <a:rPr lang="en-US" b="1" dirty="0" smtClean="0"/>
              <a:t>Literal Collection: </a:t>
            </a:r>
            <a:r>
              <a:rPr lang="en-US" dirty="0" smtClean="0"/>
              <a:t>Lists, </a:t>
            </a:r>
            <a:r>
              <a:rPr lang="en-US" dirty="0" err="1" smtClean="0"/>
              <a:t>Tuples</a:t>
            </a:r>
            <a:r>
              <a:rPr lang="en-US" dirty="0" smtClean="0"/>
              <a:t> and Dictionary</a:t>
            </a:r>
          </a:p>
          <a:p>
            <a:pPr marL="342900" indent="-342900">
              <a:buAutoNum type="arabicPeriod" startAt="4"/>
            </a:pP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Mathematical Operators and Expressions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Various Mathematical Operators in Python: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Arithmetic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Membership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Identity Operators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85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Operators Precedence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495554"/>
          <a:ext cx="6096000" cy="386689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0548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/>
                        <a:t>Operators (Decreasing order of precedence)</a:t>
                      </a:r>
                    </a:p>
                  </a:txBody>
                  <a:tcPr marL="65814" marR="65814" marT="65814" marB="65814">
                    <a:lnL w="9525" cap="flat" cmpd="sng" algn="ctr">
                      <a:solidFill>
                        <a:srgbClr val="709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9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/>
                        <a:t>Meaning</a:t>
                      </a:r>
                    </a:p>
                  </a:txBody>
                  <a:tcPr marL="65814" marR="65814" marT="65814" marB="65814">
                    <a:lnL w="9525" cap="flat" cmpd="sng" algn="ctr">
                      <a:solidFill>
                        <a:srgbClr val="A89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3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85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**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E064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8B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Exponent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A08B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548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*, /, //, %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307D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F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Multiplication, Division, Floor division, Modulus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707F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85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+, -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F08C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E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Addition, Subtraction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207E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5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&lt;= &lt; &gt; &gt;=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101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2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Comparison operators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A02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85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= %= /= //= -= += *= **=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A0FE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2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Assignment Operators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E02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5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is is not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10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Identity operators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40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85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in not in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70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2E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Membership operators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302E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5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not or and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8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Logical operators</a:t>
                      </a:r>
                    </a:p>
                  </a:txBody>
                  <a:tcPr marL="65814" marR="65814" marT="65814" marB="65814">
                    <a:lnL w="12700" cap="flat" cmpd="sng" algn="ctr">
                      <a:solidFill>
                        <a:srgbClr val="D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Operation on Strings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543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are the operation on strings: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.lower</a:t>
            </a:r>
            <a:r>
              <a:rPr lang="en-US" dirty="0" smtClean="0"/>
              <a:t>(), </a:t>
            </a:r>
            <a:r>
              <a:rPr lang="en-US" dirty="0" err="1" smtClean="0"/>
              <a:t>s.upper</a:t>
            </a:r>
            <a:r>
              <a:rPr lang="en-US" dirty="0" smtClean="0"/>
              <a:t>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s.strip</a:t>
            </a:r>
            <a:r>
              <a:rPr lang="en-US" dirty="0" smtClean="0"/>
              <a:t>(), </a:t>
            </a:r>
            <a:r>
              <a:rPr lang="en-US" dirty="0" err="1" smtClean="0"/>
              <a:t>s.lstrip</a:t>
            </a:r>
            <a:r>
              <a:rPr lang="en-US" dirty="0" smtClean="0"/>
              <a:t>(), </a:t>
            </a:r>
            <a:r>
              <a:rPr lang="en-US" dirty="0" err="1" smtClean="0"/>
              <a:t>s.rstrip</a:t>
            </a:r>
            <a:r>
              <a:rPr lang="en-US" dirty="0" smtClean="0"/>
              <a:t>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s.isalpha</a:t>
            </a:r>
            <a:r>
              <a:rPr lang="en-US" dirty="0"/>
              <a:t>()/</a:t>
            </a:r>
            <a:r>
              <a:rPr lang="en-US" dirty="0" err="1"/>
              <a:t>s.isdigit</a:t>
            </a:r>
            <a:r>
              <a:rPr lang="en-US" dirty="0"/>
              <a:t>()/</a:t>
            </a:r>
            <a:r>
              <a:rPr lang="en-US" dirty="0" err="1"/>
              <a:t>s.isspace</a:t>
            </a:r>
            <a:r>
              <a:rPr lang="en-US" dirty="0" smtClean="0"/>
              <a:t>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s.startswith</a:t>
            </a:r>
            <a:r>
              <a:rPr lang="en-US" dirty="0"/>
              <a:t>('other'), </a:t>
            </a:r>
            <a:r>
              <a:rPr lang="en-US" dirty="0" err="1"/>
              <a:t>s.endswith</a:t>
            </a:r>
            <a:r>
              <a:rPr lang="en-US" dirty="0"/>
              <a:t>('other') 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s.find</a:t>
            </a:r>
            <a:r>
              <a:rPr lang="en-US" dirty="0"/>
              <a:t>('other</a:t>
            </a:r>
            <a:r>
              <a:rPr lang="en-US" dirty="0" smtClean="0"/>
              <a:t>')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S.count</a:t>
            </a:r>
            <a:r>
              <a:rPr lang="en-US" dirty="0" smtClean="0"/>
              <a:t>(‘other’)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s.replace</a:t>
            </a:r>
            <a:r>
              <a:rPr lang="en-US" dirty="0"/>
              <a:t>('old', 'new</a:t>
            </a:r>
            <a:r>
              <a:rPr lang="en-US" dirty="0" smtClean="0"/>
              <a:t>')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s.split</a:t>
            </a:r>
            <a:r>
              <a:rPr lang="en-US" dirty="0"/>
              <a:t>('</a:t>
            </a:r>
            <a:r>
              <a:rPr lang="en-US" dirty="0" err="1"/>
              <a:t>delim</a:t>
            </a:r>
            <a:r>
              <a:rPr lang="en-US" dirty="0" smtClean="0"/>
              <a:t>')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‘</a:t>
            </a:r>
            <a:r>
              <a:rPr lang="en-US" dirty="0" err="1" smtClean="0"/>
              <a:t>delimiter’.</a:t>
            </a:r>
            <a:r>
              <a:rPr lang="en-US" dirty="0" err="1"/>
              <a:t>join</a:t>
            </a:r>
            <a:r>
              <a:rPr lang="en-US" dirty="0"/>
              <a:t>(list)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String slices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Comments in Python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 in python are written as follows:</a:t>
            </a:r>
          </a:p>
          <a:p>
            <a:endParaRPr lang="en-US" dirty="0"/>
          </a:p>
          <a:p>
            <a:r>
              <a:rPr lang="en-US" i="1" dirty="0" smtClean="0"/>
              <a:t>#This would be a comment in Python</a:t>
            </a:r>
          </a:p>
          <a:p>
            <a:endParaRPr lang="en-US" i="1" dirty="0"/>
          </a:p>
          <a:p>
            <a:r>
              <a:rPr lang="en-US" i="1" dirty="0" smtClean="0"/>
              <a:t>“”” This would be a multiline comment</a:t>
            </a:r>
            <a:r>
              <a:rPr lang="en-US" dirty="0" smtClean="0"/>
              <a:t> </a:t>
            </a:r>
            <a:r>
              <a:rPr lang="en-US" i="1" dirty="0" smtClean="0"/>
              <a:t>in Python that spans several lines and</a:t>
            </a:r>
            <a:r>
              <a:rPr lang="en-US" dirty="0" smtClean="0"/>
              <a:t> </a:t>
            </a:r>
            <a:r>
              <a:rPr lang="en-US" i="1" dirty="0" smtClean="0"/>
              <a:t>describes your code, your day, or anything you want it to</a:t>
            </a:r>
            <a:r>
              <a:rPr lang="en-US" dirty="0" smtClean="0"/>
              <a:t> </a:t>
            </a:r>
            <a:r>
              <a:rPr lang="en-US" i="1" dirty="0" smtClean="0"/>
              <a:t>…</a:t>
            </a:r>
            <a:r>
              <a:rPr lang="en-US" dirty="0" smtClean="0"/>
              <a:t> </a:t>
            </a:r>
            <a:r>
              <a:rPr lang="en-US" i="1" dirty="0" smtClean="0"/>
              <a:t>“””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57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is Python and History of python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1)  Python was developed by </a:t>
            </a:r>
            <a:r>
              <a:rPr lang="en-US" dirty="0"/>
              <a:t>Guido van </a:t>
            </a:r>
            <a:r>
              <a:rPr lang="en-US" dirty="0" err="1"/>
              <a:t>Rossum</a:t>
            </a:r>
            <a:r>
              <a:rPr lang="en-US" dirty="0"/>
              <a:t> in the late </a:t>
            </a:r>
            <a:r>
              <a:rPr lang="en-US" dirty="0" smtClean="0"/>
              <a:t>1980s.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2) Python is an interpreted, object oriented , high level programming language.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3) Python has easy to learn language and syntax.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4) There is no compilation stage in python. The code is directly converted to machine understandable.</a:t>
            </a:r>
          </a:p>
          <a:p>
            <a:r>
              <a:rPr lang="en-US" dirty="0" smtClean="0"/>
              <a:t>5) Supported on multiple platforms and has extensive standard libraries like,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6) The current latest version of python is 3.7.2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2514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INTRODUCTION TO PYTHON</a:t>
            </a:r>
            <a:endParaRPr lang="en-US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4572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Why Python and Where to use it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7924800" cy="500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 smtClean="0"/>
              <a:t>Readable and Maintainable code : Use simple </a:t>
            </a:r>
            <a:r>
              <a:rPr lang="en-US" dirty="0"/>
              <a:t>E</a:t>
            </a:r>
            <a:r>
              <a:rPr lang="en-US" dirty="0" smtClean="0"/>
              <a:t>nglish like keywords and punctuations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 smtClean="0"/>
              <a:t>Helps in developing large and complex software applications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 smtClean="0"/>
              <a:t>Allows us to run same code on different systems.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 smtClean="0"/>
              <a:t>Easier to make changes in the code without increasing the development time.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 smtClean="0"/>
              <a:t>It has large and robust libraries.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 smtClean="0"/>
              <a:t>Many open source framework and tools, like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 learn etc for machine learning and data analytics.</a:t>
            </a:r>
          </a:p>
          <a:p>
            <a:pPr marL="342900" indent="-342900"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Setting up python environment and Installing Anaconda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784860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Go to website : </a:t>
            </a:r>
            <a:r>
              <a:rPr lang="en-US" dirty="0" smtClean="0">
                <a:hlinkClick r:id="rId2"/>
              </a:rPr>
              <a:t>https://www.python.org/downloads/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Click on the downloads section and click on windows.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Select python 3.7.1 executable installer.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Open the file and click on Install now.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Once the installation is complete, open </a:t>
            </a:r>
            <a:r>
              <a:rPr lang="en-US" dirty="0" err="1" smtClean="0"/>
              <a:t>cmd</a:t>
            </a:r>
            <a:r>
              <a:rPr lang="en-US" dirty="0" smtClean="0"/>
              <a:t> prompt and check for python –v.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Install anaconda, for writing python programs 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Go to website : </a:t>
            </a:r>
            <a:r>
              <a:rPr lang="en-US" dirty="0" smtClean="0">
                <a:hlinkClick r:id="rId3"/>
              </a:rPr>
              <a:t>https://www.anaconda.com/downloads/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Download Anaconda for python version 3.7.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Open the </a:t>
            </a:r>
            <a:r>
              <a:rPr lang="en-US" dirty="0" err="1" smtClean="0"/>
              <a:t>jupyter</a:t>
            </a:r>
            <a:r>
              <a:rPr lang="en-US" dirty="0" smtClean="0"/>
              <a:t> notebook on local host 8889.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 </a:t>
            </a:r>
            <a:r>
              <a:rPr lang="en-US" dirty="0" smtClean="0"/>
              <a:t>Start writing the code.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Anaconda Navigation</a:t>
            </a:r>
            <a:endParaRPr lang="en-US" sz="2400" dirty="0"/>
          </a:p>
        </p:txBody>
      </p:sp>
      <p:pic>
        <p:nvPicPr>
          <p:cNvPr id="1026" name="Picture 2" descr="_images/blank-notebook-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958667" cy="2971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1447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Discussing various Headings under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Notebook: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096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 Key Functions of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 smtClean="0"/>
              <a:t>Escape takes to command mode and enter takes back to the edit mode</a:t>
            </a:r>
          </a:p>
          <a:p>
            <a:pPr marL="342900" indent="-342900"/>
            <a:endParaRPr lang="en-US" sz="1600" dirty="0" smtClean="0"/>
          </a:p>
          <a:p>
            <a:r>
              <a:rPr lang="en-US" sz="1600" b="1" dirty="0"/>
              <a:t>Command Mode (press Esc to enable)Edit Shortcuts</a:t>
            </a:r>
          </a:p>
          <a:p>
            <a:r>
              <a:rPr lang="en-US" sz="1600" dirty="0"/>
              <a:t>F: find and replace</a:t>
            </a:r>
          </a:p>
          <a:p>
            <a:r>
              <a:rPr lang="en-US" sz="1600" dirty="0"/>
              <a:t>Ctrl-Shift-F: open the command palette</a:t>
            </a:r>
          </a:p>
          <a:p>
            <a:r>
              <a:rPr lang="en-US" sz="1600" dirty="0" smtClean="0"/>
              <a:t>Enter</a:t>
            </a:r>
            <a:r>
              <a:rPr lang="en-US" sz="1600" dirty="0"/>
              <a:t>: enter edit mode</a:t>
            </a:r>
          </a:p>
          <a:p>
            <a:r>
              <a:rPr lang="en-US" sz="1600" dirty="0"/>
              <a:t>P: open the command palette</a:t>
            </a:r>
          </a:p>
          <a:p>
            <a:r>
              <a:rPr lang="en-US" sz="1600" dirty="0"/>
              <a:t>Shift-Enter: run cell, select below</a:t>
            </a:r>
          </a:p>
          <a:p>
            <a:r>
              <a:rPr lang="en-US" sz="1600" dirty="0"/>
              <a:t>Ctrl-Enter: run selected cells</a:t>
            </a:r>
          </a:p>
          <a:p>
            <a:r>
              <a:rPr lang="en-US" sz="1600" dirty="0"/>
              <a:t>Alt-Enter: run cell and insert below</a:t>
            </a:r>
          </a:p>
          <a:p>
            <a:r>
              <a:rPr lang="en-US" sz="1600" dirty="0"/>
              <a:t>Y: change cell to code</a:t>
            </a:r>
          </a:p>
          <a:p>
            <a:r>
              <a:rPr lang="en-US" sz="1600" dirty="0"/>
              <a:t>M: change cell to markdown</a:t>
            </a:r>
          </a:p>
          <a:p>
            <a:r>
              <a:rPr lang="en-US" sz="1600" dirty="0"/>
              <a:t>R: change cell to raw</a:t>
            </a:r>
          </a:p>
          <a:p>
            <a:r>
              <a:rPr lang="en-US" sz="1600" dirty="0"/>
              <a:t>1: change cell to heading 1</a:t>
            </a:r>
          </a:p>
          <a:p>
            <a:r>
              <a:rPr lang="en-US" sz="1600" dirty="0"/>
              <a:t>2: change cell to heading </a:t>
            </a:r>
            <a:r>
              <a:rPr lang="en-US" sz="1600" dirty="0" smtClean="0"/>
              <a:t>2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90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62000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Shift-Up</a:t>
            </a:r>
            <a:r>
              <a:rPr lang="en-US" sz="1600" dirty="0"/>
              <a:t>: extend selected cells above</a:t>
            </a:r>
          </a:p>
          <a:p>
            <a:r>
              <a:rPr lang="en-US" sz="1600" dirty="0"/>
              <a:t>Shift-Down: extend selected cells below</a:t>
            </a:r>
          </a:p>
          <a:p>
            <a:r>
              <a:rPr lang="en-US" sz="1600" dirty="0" smtClean="0"/>
              <a:t>A</a:t>
            </a:r>
            <a:r>
              <a:rPr lang="en-US" sz="1600" dirty="0"/>
              <a:t>: insert cell above</a:t>
            </a:r>
          </a:p>
          <a:p>
            <a:r>
              <a:rPr lang="en-US" sz="1600" dirty="0"/>
              <a:t>B: insert cell below</a:t>
            </a:r>
          </a:p>
          <a:p>
            <a:r>
              <a:rPr lang="en-US" sz="1600" dirty="0"/>
              <a:t>X: cut selected cells</a:t>
            </a:r>
          </a:p>
          <a:p>
            <a:r>
              <a:rPr lang="en-US" sz="1600" dirty="0"/>
              <a:t>C: copy selected cells</a:t>
            </a:r>
          </a:p>
          <a:p>
            <a:r>
              <a:rPr lang="en-US" sz="1600" dirty="0"/>
              <a:t>Shift-V: paste cells above</a:t>
            </a:r>
          </a:p>
          <a:p>
            <a:r>
              <a:rPr lang="en-US" sz="1600" dirty="0"/>
              <a:t>V: paste cells below</a:t>
            </a:r>
          </a:p>
          <a:p>
            <a:r>
              <a:rPr lang="en-US" sz="1600" dirty="0"/>
              <a:t>Z: undo cell deletion</a:t>
            </a:r>
          </a:p>
          <a:p>
            <a:r>
              <a:rPr lang="en-US" sz="1600" dirty="0"/>
              <a:t>D,D: delete selected cells</a:t>
            </a:r>
          </a:p>
          <a:p>
            <a:r>
              <a:rPr lang="en-US" sz="1600" dirty="0"/>
              <a:t>Shift-M: merge selected cells, or current cell with cell below if only one cell is selected</a:t>
            </a:r>
          </a:p>
          <a:p>
            <a:r>
              <a:rPr lang="en-US" sz="1600" dirty="0"/>
              <a:t>Ctrl-S: Save and Checkpoint</a:t>
            </a:r>
          </a:p>
          <a:p>
            <a:r>
              <a:rPr lang="en-US" sz="1600" dirty="0"/>
              <a:t>S: Save and Checkpoint</a:t>
            </a:r>
          </a:p>
          <a:p>
            <a:r>
              <a:rPr lang="en-US" sz="1600" dirty="0"/>
              <a:t>L: toggle line numbers</a:t>
            </a:r>
          </a:p>
          <a:p>
            <a:r>
              <a:rPr lang="en-US" sz="1600" dirty="0" smtClean="0"/>
              <a:t>Shift-O</a:t>
            </a:r>
            <a:r>
              <a:rPr lang="en-US" sz="1600" dirty="0"/>
              <a:t>: toggle output scrolling of selected </a:t>
            </a:r>
            <a:r>
              <a:rPr lang="en-US" sz="1600" dirty="0" smtClean="0"/>
              <a:t>cells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07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Edit Mode (press Enter to enable</a:t>
            </a:r>
            <a:r>
              <a:rPr lang="en-US" sz="1600" b="1" dirty="0" smtClean="0"/>
              <a:t>)</a:t>
            </a:r>
            <a:endParaRPr lang="en-US" sz="1600" dirty="0"/>
          </a:p>
          <a:p>
            <a:r>
              <a:rPr lang="en-US" sz="1600" dirty="0"/>
              <a:t>Ctrl-]: indent</a:t>
            </a:r>
          </a:p>
          <a:p>
            <a:r>
              <a:rPr lang="en-US" sz="1600" dirty="0"/>
              <a:t>Ctrl-[: </a:t>
            </a:r>
            <a:r>
              <a:rPr lang="en-US" sz="1600" dirty="0" err="1"/>
              <a:t>dedent</a:t>
            </a:r>
            <a:endParaRPr lang="en-US" sz="1600" dirty="0"/>
          </a:p>
          <a:p>
            <a:r>
              <a:rPr lang="en-US" sz="1600" dirty="0"/>
              <a:t>Ctrl-A: select all</a:t>
            </a:r>
          </a:p>
          <a:p>
            <a:r>
              <a:rPr lang="en-US" sz="1600" dirty="0"/>
              <a:t>Ctrl-Z: undo</a:t>
            </a:r>
          </a:p>
          <a:p>
            <a:r>
              <a:rPr lang="en-US" sz="1600" dirty="0"/>
              <a:t>Ctrl-/: comment</a:t>
            </a:r>
          </a:p>
          <a:p>
            <a:r>
              <a:rPr lang="en-US" sz="1600" dirty="0"/>
              <a:t>Ctrl-D: delete whole line</a:t>
            </a:r>
          </a:p>
          <a:p>
            <a:r>
              <a:rPr lang="en-US" sz="1600" dirty="0"/>
              <a:t>Ctrl-U: undo selection</a:t>
            </a:r>
          </a:p>
          <a:p>
            <a:r>
              <a:rPr lang="en-US" sz="1600" dirty="0" smtClean="0"/>
              <a:t>Ctrl-M</a:t>
            </a:r>
            <a:r>
              <a:rPr lang="en-US" sz="1600" dirty="0"/>
              <a:t>: enter command mode</a:t>
            </a:r>
          </a:p>
          <a:p>
            <a:r>
              <a:rPr lang="en-US" sz="1600" dirty="0"/>
              <a:t>Ctrl-Shift-F: open the command palette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8369</TotalTime>
  <Words>726</Words>
  <Application>Microsoft Office PowerPoint</Application>
  <PresentationFormat>On-screen Show (4:3)</PresentationFormat>
  <Paragraphs>182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25</cp:revision>
  <dcterms:created xsi:type="dcterms:W3CDTF">2019-07-10T16:22:40Z</dcterms:created>
  <dcterms:modified xsi:type="dcterms:W3CDTF">2019-08-18T15:28:09Z</dcterms:modified>
</cp:coreProperties>
</file>