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1"/>
  </p:sldMasterIdLst>
  <p:notesMasterIdLst>
    <p:notesMasterId r:id="rId22"/>
  </p:notesMasterIdLst>
  <p:sldIdLst>
    <p:sldId id="256" r:id="rId2"/>
    <p:sldId id="257" r:id="rId3"/>
    <p:sldId id="258" r:id="rId4"/>
    <p:sldId id="259" r:id="rId5"/>
    <p:sldId id="260" r:id="rId6"/>
    <p:sldId id="261" r:id="rId7"/>
    <p:sldId id="262" r:id="rId8"/>
    <p:sldId id="276" r:id="rId9"/>
    <p:sldId id="263"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BFB559D3-0390-4CB2-8367-3A43379A60C2}" type="datetimeFigureOut">
              <a:rPr lang="en-US" smtClean="0"/>
              <a:pPr/>
              <a:t>8/15/2019</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CFBFB6CE-BB2D-40C8-B2C1-F5991DEDB69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BFB6CE-BB2D-40C8-B2C1-F5991DEDB699}"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8/18/2019</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8/18/2019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8/18/2019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8/18/2019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8/18/2019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8/18/2019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8/18/2019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8/18/2019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8/18/2019</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8/18/2019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8/18/2019</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8/18/2019</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914400" y="1143000"/>
            <a:ext cx="7161840" cy="420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Calibri"/>
                <a:ea typeface="DejaVu Sans"/>
              </a:rPr>
              <a:t>EXCEPTION HANDLING IN PYTHON</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 What is Exception handling</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 Exception handling by Try-Except-else</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 Exception handling by Try-Finally</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 Raising an Exception</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 Python defined exception</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 User defined exception</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000000"/>
                </a:solidFill>
                <a:latin typeface="Calibri"/>
                <a:ea typeface="DejaVu Sans"/>
              </a:rPr>
              <a:t>FILES HANDLING</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 Python files and directory manipulation</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 Open files</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 Read files</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 Write files</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 Append files</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990600" y="1600200"/>
            <a:ext cx="7085880" cy="338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Raising Exception:</a:t>
            </a:r>
            <a:endParaRPr lang="en-US" sz="1800" b="0" strike="noStrike" spc="-1" dirty="0">
              <a:latin typeface="Arial"/>
            </a:endParaRPr>
          </a:p>
          <a:p>
            <a:pPr>
              <a:lnSpc>
                <a:spcPct val="100000"/>
              </a:lnSpc>
            </a:pPr>
            <a:endParaRPr lang="en-US" sz="1800" b="0" strike="noStrike" spc="-1" dirty="0">
              <a:latin typeface="Arial"/>
            </a:endParaRPr>
          </a:p>
          <a:p>
            <a:pPr marL="343080" indent="-342360" algn="just">
              <a:lnSpc>
                <a:spcPct val="150000"/>
              </a:lnSpc>
              <a:buClr>
                <a:srgbClr val="000000"/>
              </a:buClr>
              <a:buFont typeface="Arial"/>
              <a:buAutoNum type="arabicPeriod"/>
            </a:pPr>
            <a:r>
              <a:rPr lang="en-US" sz="1800" b="0" strike="noStrike" spc="-1" dirty="0">
                <a:solidFill>
                  <a:srgbClr val="000000"/>
                </a:solidFill>
                <a:latin typeface="Arial"/>
                <a:ea typeface="DejaVu Sans"/>
              </a:rPr>
              <a:t>To raise an exception, raise statement is used. The exception class name follows it.</a:t>
            </a:r>
            <a:endParaRPr lang="en-US" sz="1800" b="0" strike="noStrike" spc="-1" dirty="0">
              <a:latin typeface="Arial"/>
            </a:endParaRPr>
          </a:p>
          <a:p>
            <a:pPr marL="343080" indent="-342360" algn="just">
              <a:lnSpc>
                <a:spcPct val="150000"/>
              </a:lnSpc>
              <a:buClr>
                <a:srgbClr val="000000"/>
              </a:buClr>
              <a:buFont typeface="Arial"/>
              <a:buAutoNum type="arabicPeriod"/>
            </a:pPr>
            <a:r>
              <a:rPr lang="en-US" sz="1800" b="0" strike="noStrike" spc="-1" dirty="0">
                <a:solidFill>
                  <a:srgbClr val="000000"/>
                </a:solidFill>
                <a:latin typeface="Arial"/>
                <a:ea typeface="DejaVu Sans"/>
              </a:rPr>
              <a:t>An exception can be provided with a value that can be given in the parenthesis.</a:t>
            </a:r>
            <a:endParaRPr lang="en-US" sz="1800" b="0" strike="noStrike" spc="-1" dirty="0">
              <a:latin typeface="Arial"/>
            </a:endParaRPr>
          </a:p>
          <a:p>
            <a:pPr marL="343080" indent="-342360">
              <a:lnSpc>
                <a:spcPct val="100000"/>
              </a:lnSpc>
            </a:pPr>
            <a:endParaRPr lang="en-US" sz="18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762120" y="914400"/>
            <a:ext cx="7543080" cy="316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000000"/>
                </a:solidFill>
                <a:latin typeface="Arial"/>
                <a:ea typeface="DejaVu Sans"/>
              </a:rPr>
              <a:t>Assert Statement:</a:t>
            </a:r>
            <a:endParaRPr lang="en-US" sz="2000" b="0" strike="noStrike" spc="-1">
              <a:latin typeface="Arial"/>
            </a:endParaRPr>
          </a:p>
          <a:p>
            <a:pPr>
              <a:lnSpc>
                <a:spcPct val="100000"/>
              </a:lnSpc>
            </a:pPr>
            <a:endParaRPr lang="en-US" sz="2000" b="0" strike="noStrike" spc="-1">
              <a:latin typeface="Arial"/>
            </a:endParaRPr>
          </a:p>
          <a:p>
            <a:pPr algn="just">
              <a:lnSpc>
                <a:spcPct val="150000"/>
              </a:lnSpc>
            </a:pPr>
            <a:r>
              <a:rPr lang="en-US" sz="1800" b="0" strike="noStrike" spc="-1">
                <a:solidFill>
                  <a:srgbClr val="000000"/>
                </a:solidFill>
                <a:latin typeface="Arial"/>
                <a:ea typeface="DejaVu Sans"/>
              </a:rPr>
              <a:t>When it encounters an assert statement, Python evaluates the accompanying expression, which is hopefully true. If the expression is false, Python raises an </a:t>
            </a:r>
            <a:r>
              <a:rPr lang="en-US" sz="1800" b="0" i="1" strike="noStrike" spc="-1">
                <a:solidFill>
                  <a:srgbClr val="000000"/>
                </a:solidFill>
                <a:latin typeface="Arial"/>
                <a:ea typeface="DejaVu Sans"/>
              </a:rPr>
              <a:t>AssertionError</a:t>
            </a:r>
            <a:r>
              <a:rPr lang="en-US" sz="1800" b="0" strike="noStrike" spc="-1">
                <a:solidFill>
                  <a:srgbClr val="000000"/>
                </a:solidFill>
                <a:latin typeface="Arial"/>
                <a:ea typeface="DejaVu Sans"/>
              </a:rPr>
              <a:t> exception.</a:t>
            </a:r>
            <a:endParaRPr lang="en-US" sz="1800" b="0" strike="noStrike" spc="-1">
              <a:latin typeface="Arial"/>
            </a:endParaRPr>
          </a:p>
          <a:p>
            <a:pPr algn="just">
              <a:lnSpc>
                <a:spcPct val="150000"/>
              </a:lnSpc>
            </a:pPr>
            <a:endParaRPr lang="en-US" sz="1800" b="0" strike="noStrike" spc="-1">
              <a:latin typeface="Arial"/>
            </a:endParaRPr>
          </a:p>
          <a:p>
            <a:pPr>
              <a:lnSpc>
                <a:spcPct val="150000"/>
              </a:lnSpc>
            </a:pPr>
            <a:r>
              <a:rPr lang="en-US" sz="1800" b="0" strike="noStrike" spc="-1">
                <a:solidFill>
                  <a:srgbClr val="000000"/>
                </a:solidFill>
                <a:latin typeface="Arial"/>
                <a:ea typeface="DejaVu Sans"/>
              </a:rPr>
              <a:t>The </a:t>
            </a:r>
            <a:r>
              <a:rPr lang="en-US" sz="1800" b="1" strike="noStrike" spc="-1">
                <a:solidFill>
                  <a:srgbClr val="000000"/>
                </a:solidFill>
                <a:latin typeface="Arial"/>
                <a:ea typeface="DejaVu Sans"/>
              </a:rPr>
              <a:t>syntax</a:t>
            </a:r>
            <a:r>
              <a:rPr lang="en-US" sz="1800" b="0" strike="noStrike" spc="-1">
                <a:solidFill>
                  <a:srgbClr val="000000"/>
                </a:solidFill>
                <a:latin typeface="Arial"/>
                <a:ea typeface="DejaVu Sans"/>
              </a:rPr>
              <a:t> for assert is −</a:t>
            </a:r>
            <a:endParaRPr lang="en-US" sz="1800" b="0" strike="noStrike" spc="-1">
              <a:latin typeface="Arial"/>
            </a:endParaRPr>
          </a:p>
          <a:p>
            <a:pPr>
              <a:lnSpc>
                <a:spcPct val="150000"/>
              </a:lnSpc>
            </a:pPr>
            <a:r>
              <a:rPr lang="en-US" sz="1800" b="0" strike="noStrike" spc="-1">
                <a:solidFill>
                  <a:srgbClr val="000000"/>
                </a:solidFill>
                <a:latin typeface="Arial"/>
                <a:ea typeface="DejaVu Sans"/>
              </a:rPr>
              <a:t>assert Expression ‘Message to be printed if condition is false’</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066680" y="2666880"/>
            <a:ext cx="670500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914400" algn="just">
              <a:lnSpc>
                <a:spcPct val="100000"/>
              </a:lnSpc>
            </a:pPr>
            <a:r>
              <a:rPr lang="en-US" sz="2800" b="1" strike="noStrike" spc="-1">
                <a:solidFill>
                  <a:srgbClr val="000000"/>
                </a:solidFill>
                <a:latin typeface="Arial"/>
                <a:ea typeface="DejaVu Sans"/>
              </a:rPr>
              <a:t>FILE HANDLING WITH PYTHON</a:t>
            </a:r>
            <a:endParaRPr lang="en-US"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1005840" y="1280160"/>
            <a:ext cx="6949080" cy="295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There are various file operations in python:</a:t>
            </a:r>
            <a:endParaRPr lang="en-US" sz="1800" b="0" strike="noStrike" spc="-1">
              <a:latin typeface="Arial"/>
            </a:endParaRPr>
          </a:p>
          <a:p>
            <a:pPr>
              <a:lnSpc>
                <a:spcPct val="100000"/>
              </a:lnSpc>
            </a:pPr>
            <a:endParaRPr lang="en-US" sz="1800" b="0" strike="noStrike" spc="-1">
              <a:latin typeface="Arial"/>
            </a:endParaRPr>
          </a:p>
          <a:p>
            <a:pPr algn="just">
              <a:lnSpc>
                <a:spcPct val="115000"/>
              </a:lnSpc>
            </a:pPr>
            <a:r>
              <a:rPr lang="en-US" sz="1800" b="0" strike="noStrike" spc="-1">
                <a:solidFill>
                  <a:srgbClr val="000000"/>
                </a:solidFill>
                <a:latin typeface="Arial"/>
                <a:ea typeface="DejaVu Sans"/>
              </a:rPr>
              <a:t>Before you can read or write a file, you have to open it using Python's built-in </a:t>
            </a:r>
            <a:r>
              <a:rPr lang="en-US" sz="1800" b="1" strike="noStrike" spc="-1">
                <a:solidFill>
                  <a:srgbClr val="000000"/>
                </a:solidFill>
                <a:latin typeface="Arial"/>
                <a:ea typeface="DejaVu Sans"/>
              </a:rPr>
              <a:t>open() function</a:t>
            </a:r>
            <a:r>
              <a:rPr lang="en-US" sz="1800" b="0" strike="noStrike" spc="-1">
                <a:solidFill>
                  <a:srgbClr val="000000"/>
                </a:solidFill>
                <a:latin typeface="Arial"/>
                <a:ea typeface="DejaVu Sans"/>
              </a:rPr>
              <a:t>. This function creates a file object, which would be utilized to call other support methods associated with it.</a:t>
            </a:r>
            <a:endParaRPr lang="en-US" sz="1800" b="0" strike="noStrike" spc="-1">
              <a:latin typeface="Arial"/>
            </a:endParaRPr>
          </a:p>
          <a:p>
            <a:pPr algn="just">
              <a:lnSpc>
                <a:spcPct val="115000"/>
              </a:lnSpc>
            </a:pPr>
            <a:endParaRPr lang="en-US" sz="1800" b="0" strike="noStrike" spc="-1">
              <a:latin typeface="Arial"/>
            </a:endParaRPr>
          </a:p>
          <a:p>
            <a:pPr algn="just">
              <a:lnSpc>
                <a:spcPct val="115000"/>
              </a:lnSpc>
            </a:pPr>
            <a:r>
              <a:rPr lang="en-US" sz="1800" b="1" strike="noStrike" spc="-1">
                <a:solidFill>
                  <a:srgbClr val="000000"/>
                </a:solidFill>
                <a:latin typeface="Arial"/>
                <a:ea typeface="DejaVu Sans"/>
              </a:rPr>
              <a:t>Syntax</a:t>
            </a:r>
            <a:endParaRPr lang="en-US" sz="1800" b="0" strike="noStrike" spc="-1">
              <a:latin typeface="Arial"/>
            </a:endParaRPr>
          </a:p>
          <a:p>
            <a:pPr algn="just">
              <a:lnSpc>
                <a:spcPct val="115000"/>
              </a:lnSpc>
            </a:pPr>
            <a:r>
              <a:rPr lang="en-US" sz="1800" b="0" strike="noStrike" spc="-1">
                <a:solidFill>
                  <a:srgbClr val="000000"/>
                </a:solidFill>
                <a:latin typeface="Arial"/>
                <a:ea typeface="DejaVu Sans"/>
              </a:rPr>
              <a:t>file object = open(file_name(path if file is not in the same directory as python) , access_mode)</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914400" y="1005840"/>
            <a:ext cx="7131960" cy="501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List of different modes of opening a file:</a:t>
            </a:r>
            <a:endParaRPr lang="en-US" sz="1800" b="0" strike="noStrike" spc="-1">
              <a:latin typeface="Arial"/>
            </a:endParaRPr>
          </a:p>
          <a:p>
            <a:pPr>
              <a:lnSpc>
                <a:spcPct val="100000"/>
              </a:lnSpc>
            </a:pPr>
            <a:endParaRPr lang="en-US" sz="1800" b="0" strike="noStrike" spc="-1">
              <a:latin typeface="Arial"/>
            </a:endParaRPr>
          </a:p>
          <a:p>
            <a:pPr marL="216000" indent="-215640">
              <a:lnSpc>
                <a:spcPct val="115000"/>
              </a:lnSpc>
              <a:buClr>
                <a:srgbClr val="000000"/>
              </a:buClr>
              <a:buFont typeface="StarSymbol"/>
              <a:buAutoNum type="arabicParenR"/>
            </a:pPr>
            <a:r>
              <a:rPr lang="en-US" sz="1800" b="0" strike="noStrike" spc="-1">
                <a:solidFill>
                  <a:srgbClr val="000000"/>
                </a:solidFill>
                <a:latin typeface="Arial"/>
                <a:ea typeface="DejaVu Sans"/>
              </a:rPr>
              <a:t> ‘r’ : Opens a file for reading only</a:t>
            </a:r>
            <a:endParaRPr lang="en-US" sz="1800" b="0" strike="noStrike" spc="-1">
              <a:latin typeface="Arial"/>
            </a:endParaRPr>
          </a:p>
          <a:p>
            <a:pPr marL="216000" indent="-215640">
              <a:lnSpc>
                <a:spcPct val="115000"/>
              </a:lnSpc>
              <a:buClr>
                <a:srgbClr val="000000"/>
              </a:buClr>
              <a:buFont typeface="StarSymbol"/>
              <a:buAutoNum type="arabicParenR"/>
            </a:pPr>
            <a:r>
              <a:rPr lang="en-US" sz="1800" b="0" strike="noStrike" spc="-1">
                <a:solidFill>
                  <a:srgbClr val="000000"/>
                </a:solidFill>
                <a:latin typeface="Arial"/>
                <a:ea typeface="DejaVu Sans"/>
              </a:rPr>
              <a:t> ‘rb’ : Opens a file for reading only in binary format</a:t>
            </a:r>
            <a:endParaRPr lang="en-US" sz="1800" b="0" strike="noStrike" spc="-1">
              <a:latin typeface="Arial"/>
            </a:endParaRPr>
          </a:p>
          <a:p>
            <a:pPr marL="216000" indent="-215640">
              <a:lnSpc>
                <a:spcPct val="115000"/>
              </a:lnSpc>
              <a:buClr>
                <a:srgbClr val="000000"/>
              </a:buClr>
              <a:buFont typeface="StarSymbol"/>
              <a:buAutoNum type="arabicParenR"/>
            </a:pPr>
            <a:r>
              <a:rPr lang="en-US" sz="1800" b="0" strike="noStrike" spc="-1">
                <a:solidFill>
                  <a:srgbClr val="000000"/>
                </a:solidFill>
                <a:latin typeface="Arial"/>
                <a:ea typeface="DejaVu Sans"/>
              </a:rPr>
              <a:t> ‘r+’ : Opens a file for both reading and writing.</a:t>
            </a:r>
            <a:endParaRPr lang="en-US" sz="1800" b="0" strike="noStrike" spc="-1">
              <a:latin typeface="Arial"/>
            </a:endParaRPr>
          </a:p>
          <a:p>
            <a:pPr marL="216000" indent="-215640">
              <a:lnSpc>
                <a:spcPct val="115000"/>
              </a:lnSpc>
              <a:buClr>
                <a:srgbClr val="000000"/>
              </a:buClr>
              <a:buFont typeface="StarSymbol"/>
              <a:buAutoNum type="arabicParenR"/>
            </a:pPr>
            <a:r>
              <a:rPr lang="en-US" sz="1800" b="0" strike="noStrike" spc="-1">
                <a:solidFill>
                  <a:srgbClr val="000000"/>
                </a:solidFill>
                <a:latin typeface="Arial"/>
                <a:ea typeface="DejaVu Sans"/>
              </a:rPr>
              <a:t> ‘rb+’: Opens a file for both reading and writing in binary format.</a:t>
            </a:r>
            <a:endParaRPr lang="en-US" sz="1800" b="0" strike="noStrike" spc="-1">
              <a:latin typeface="Arial"/>
            </a:endParaRPr>
          </a:p>
          <a:p>
            <a:pPr marL="216000" indent="-215640">
              <a:lnSpc>
                <a:spcPct val="115000"/>
              </a:lnSpc>
              <a:buClr>
                <a:srgbClr val="000000"/>
              </a:buClr>
              <a:buFont typeface="StarSymbol"/>
              <a:buAutoNum type="arabicParenR"/>
            </a:pPr>
            <a:r>
              <a:rPr lang="en-US" sz="1800" b="0" strike="noStrike" spc="-1">
                <a:solidFill>
                  <a:srgbClr val="000000"/>
                </a:solidFill>
                <a:latin typeface="Arial"/>
                <a:ea typeface="DejaVu Sans"/>
              </a:rPr>
              <a:t> ‘w’ : Opens a file for writing only.</a:t>
            </a:r>
            <a:endParaRPr lang="en-US" sz="1800" b="0" strike="noStrike" spc="-1">
              <a:latin typeface="Arial"/>
            </a:endParaRPr>
          </a:p>
          <a:p>
            <a:pPr marL="216000" indent="-215640">
              <a:lnSpc>
                <a:spcPct val="115000"/>
              </a:lnSpc>
              <a:buClr>
                <a:srgbClr val="000000"/>
              </a:buClr>
              <a:buFont typeface="StarSymbol"/>
              <a:buAutoNum type="arabicParenR"/>
            </a:pPr>
            <a:r>
              <a:rPr lang="en-US" sz="1800" b="0" strike="noStrike" spc="-1">
                <a:solidFill>
                  <a:srgbClr val="000000"/>
                </a:solidFill>
                <a:latin typeface="Arial"/>
                <a:ea typeface="DejaVu Sans"/>
              </a:rPr>
              <a:t> ‘wb’ : Opens a file for writing only in binary format.</a:t>
            </a:r>
            <a:endParaRPr lang="en-US" sz="1800" b="0" strike="noStrike" spc="-1">
              <a:latin typeface="Arial"/>
            </a:endParaRPr>
          </a:p>
          <a:p>
            <a:pPr marL="216000" indent="-215640">
              <a:lnSpc>
                <a:spcPct val="115000"/>
              </a:lnSpc>
              <a:buClr>
                <a:srgbClr val="000000"/>
              </a:buClr>
              <a:buFont typeface="StarSymbol"/>
              <a:buAutoNum type="arabicParenR"/>
            </a:pPr>
            <a:r>
              <a:rPr lang="en-US" sz="1800" b="0" strike="noStrike" spc="-1">
                <a:solidFill>
                  <a:srgbClr val="000000"/>
                </a:solidFill>
                <a:latin typeface="Arial"/>
                <a:ea typeface="DejaVu Sans"/>
              </a:rPr>
              <a:t> ‘w+’ : Opens a file for both writing and reading.</a:t>
            </a:r>
            <a:endParaRPr lang="en-US" sz="1800" b="0" strike="noStrike" spc="-1">
              <a:latin typeface="Arial"/>
            </a:endParaRPr>
          </a:p>
          <a:p>
            <a:pPr marL="216000" indent="-215640">
              <a:lnSpc>
                <a:spcPct val="115000"/>
              </a:lnSpc>
              <a:buClr>
                <a:srgbClr val="000000"/>
              </a:buClr>
              <a:buFont typeface="StarSymbol"/>
              <a:buAutoNum type="arabicParenR"/>
            </a:pPr>
            <a:r>
              <a:rPr lang="en-US" sz="1800" b="0" strike="noStrike" spc="-1">
                <a:solidFill>
                  <a:srgbClr val="000000"/>
                </a:solidFill>
                <a:latin typeface="Arial"/>
                <a:ea typeface="DejaVu Sans"/>
              </a:rPr>
              <a:t> ‘wb+’ : Opens a file for both writing and reading in binary format. </a:t>
            </a:r>
            <a:endParaRPr lang="en-US" sz="1800" b="0" strike="noStrike" spc="-1">
              <a:latin typeface="Arial"/>
            </a:endParaRPr>
          </a:p>
          <a:p>
            <a:pPr marL="216000" indent="-215640">
              <a:lnSpc>
                <a:spcPct val="115000"/>
              </a:lnSpc>
              <a:buClr>
                <a:srgbClr val="000000"/>
              </a:buClr>
              <a:buFont typeface="StarSymbol"/>
              <a:buAutoNum type="arabicParenR"/>
            </a:pPr>
            <a:r>
              <a:rPr lang="en-US" sz="1800" b="0" strike="noStrike" spc="-1">
                <a:solidFill>
                  <a:srgbClr val="000000"/>
                </a:solidFill>
                <a:latin typeface="Arial"/>
                <a:ea typeface="DejaVu Sans"/>
              </a:rPr>
              <a:t> ‘a’ : Opens a file for appending. The file pointer is at the end of the file if the file exists.</a:t>
            </a:r>
            <a:endParaRPr lang="en-US" sz="1800" b="0" strike="noStrike" spc="-1">
              <a:latin typeface="Arial"/>
            </a:endParaRPr>
          </a:p>
          <a:p>
            <a:pPr marL="216000" indent="-215640">
              <a:lnSpc>
                <a:spcPct val="115000"/>
              </a:lnSpc>
              <a:buClr>
                <a:srgbClr val="000000"/>
              </a:buClr>
              <a:buFont typeface="StarSymbol"/>
              <a:buAutoNum type="arabicParenR"/>
            </a:pPr>
            <a:r>
              <a:rPr lang="en-US" sz="1800" b="0" strike="noStrike" spc="-1">
                <a:solidFill>
                  <a:srgbClr val="000000"/>
                </a:solidFill>
                <a:latin typeface="Arial"/>
                <a:ea typeface="DejaVu Sans"/>
              </a:rPr>
              <a:t> ‘ab’ : Opens a file for appending in binary format. The file pointer is at the end of the file if the file exists.</a:t>
            </a:r>
            <a:endParaRPr lang="en-US" sz="1800" b="0" strike="noStrike" spc="-1">
              <a:latin typeface="Arial"/>
            </a:endParaRPr>
          </a:p>
          <a:p>
            <a:pPr marL="216000" indent="-215640">
              <a:lnSpc>
                <a:spcPct val="115000"/>
              </a:lnSpc>
              <a:buClr>
                <a:srgbClr val="000000"/>
              </a:buClr>
              <a:buFont typeface="StarSymbol"/>
              <a:buAutoNum type="arabicParenR"/>
            </a:pPr>
            <a:r>
              <a:rPr lang="en-US" sz="1800" b="0" strike="noStrike" spc="-1">
                <a:solidFill>
                  <a:srgbClr val="000000"/>
                </a:solidFill>
                <a:latin typeface="Arial"/>
                <a:ea typeface="DejaVu Sans"/>
              </a:rPr>
              <a:t> ‘a+’ : Opens a file for both appending and reading.</a:t>
            </a:r>
            <a:endParaRPr lang="en-US" sz="1800" b="0" strike="noStrike" spc="-1">
              <a:latin typeface="Arial"/>
            </a:endParaRPr>
          </a:p>
          <a:p>
            <a:pPr marL="216000" indent="-215640">
              <a:lnSpc>
                <a:spcPct val="115000"/>
              </a:lnSpc>
              <a:buClr>
                <a:srgbClr val="000000"/>
              </a:buClr>
              <a:buFont typeface="StarSymbol"/>
              <a:buAutoNum type="arabicParenR"/>
            </a:pPr>
            <a:r>
              <a:rPr lang="en-US" sz="1800" b="0" strike="noStrike" spc="-1">
                <a:solidFill>
                  <a:srgbClr val="000000"/>
                </a:solidFill>
                <a:latin typeface="Arial"/>
                <a:ea typeface="DejaVu Sans"/>
              </a:rPr>
              <a:t> ‘ab+’ Opens a file for both appending and reading in binary format. The file pointer is at the end of the file if the file exists.</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914400" y="609480"/>
            <a:ext cx="7040520" cy="624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pPr>
            <a:r>
              <a:rPr lang="en-US" sz="1800" b="1" strike="noStrike" spc="-1" dirty="0">
                <a:solidFill>
                  <a:srgbClr val="000000"/>
                </a:solidFill>
                <a:latin typeface="Arial"/>
                <a:ea typeface="DejaVu Sans"/>
              </a:rPr>
              <a:t>File Object Attributes:  </a:t>
            </a:r>
            <a:r>
              <a:rPr lang="en-US" sz="1800" b="0" strike="noStrike" spc="-1" dirty="0">
                <a:solidFill>
                  <a:srgbClr val="000000"/>
                </a:solidFill>
                <a:latin typeface="Arial"/>
                <a:ea typeface="DejaVu Sans"/>
              </a:rPr>
              <a:t>(https://www.geeksforgeeks.org/file-objects-python/)</a:t>
            </a:r>
            <a:endParaRPr lang="en-US" sz="1800" b="0" strike="noStrike" spc="-1" dirty="0">
              <a:latin typeface="Arial"/>
            </a:endParaRPr>
          </a:p>
          <a:p>
            <a:pPr>
              <a:lnSpc>
                <a:spcPct val="100000"/>
              </a:lnSpc>
            </a:pPr>
            <a:endParaRPr lang="en-US" sz="1800" b="0" strike="noStrike" spc="-1" dirty="0">
              <a:latin typeface="Arial"/>
            </a:endParaRPr>
          </a:p>
          <a:p>
            <a:pPr algn="just">
              <a:lnSpc>
                <a:spcPct val="150000"/>
              </a:lnSpc>
            </a:pPr>
            <a:r>
              <a:rPr lang="en-US" sz="1800" b="0" strike="noStrike" spc="-1" dirty="0">
                <a:solidFill>
                  <a:srgbClr val="000000"/>
                </a:solidFill>
                <a:latin typeface="Arial"/>
                <a:ea typeface="DejaVu Sans"/>
              </a:rPr>
              <a:t>1) read([size])</a:t>
            </a:r>
            <a:endParaRPr lang="en-US" sz="1800" b="0" strike="noStrike" spc="-1" dirty="0">
              <a:latin typeface="Arial"/>
            </a:endParaRPr>
          </a:p>
          <a:p>
            <a:pPr algn="just">
              <a:lnSpc>
                <a:spcPct val="150000"/>
              </a:lnSpc>
            </a:pPr>
            <a:r>
              <a:rPr lang="en-US" sz="1800" b="0" strike="noStrike" spc="-1" dirty="0">
                <a:solidFill>
                  <a:srgbClr val="000000"/>
                </a:solidFill>
                <a:latin typeface="Arial"/>
                <a:ea typeface="DejaVu Sans"/>
              </a:rPr>
              <a:t>2) </a:t>
            </a:r>
            <a:r>
              <a:rPr lang="en-US" sz="1800" b="0" strike="noStrike" spc="-1" dirty="0" err="1">
                <a:solidFill>
                  <a:srgbClr val="000000"/>
                </a:solidFill>
                <a:latin typeface="Arial"/>
                <a:ea typeface="DejaVu Sans"/>
              </a:rPr>
              <a:t>readline</a:t>
            </a:r>
            <a:r>
              <a:rPr lang="en-US" sz="1800" b="0" strike="noStrike" spc="-1" dirty="0">
                <a:solidFill>
                  <a:srgbClr val="000000"/>
                </a:solidFill>
                <a:latin typeface="Arial"/>
                <a:ea typeface="DejaVu Sans"/>
              </a:rPr>
              <a:t>([size])</a:t>
            </a:r>
            <a:endParaRPr lang="en-US" sz="1800" b="0" strike="noStrike" spc="-1" dirty="0">
              <a:latin typeface="Arial"/>
            </a:endParaRPr>
          </a:p>
          <a:p>
            <a:pPr algn="just">
              <a:lnSpc>
                <a:spcPct val="150000"/>
              </a:lnSpc>
            </a:pPr>
            <a:r>
              <a:rPr lang="en-US" sz="1800" b="0" strike="noStrike" spc="-1" dirty="0">
                <a:solidFill>
                  <a:srgbClr val="000000"/>
                </a:solidFill>
                <a:latin typeface="Arial"/>
                <a:ea typeface="DejaVu Sans"/>
              </a:rPr>
              <a:t>3) </a:t>
            </a:r>
            <a:r>
              <a:rPr lang="en-US" sz="1800" b="0" strike="noStrike" spc="-1" dirty="0" smtClean="0">
                <a:solidFill>
                  <a:srgbClr val="000000"/>
                </a:solidFill>
                <a:latin typeface="Arial"/>
                <a:ea typeface="DejaVu Sans"/>
              </a:rPr>
              <a:t>write(string)</a:t>
            </a:r>
          </a:p>
          <a:p>
            <a:pPr algn="just">
              <a:lnSpc>
                <a:spcPct val="150000"/>
              </a:lnSpc>
            </a:pPr>
            <a:r>
              <a:rPr lang="en-US" spc="-1" dirty="0">
                <a:solidFill>
                  <a:srgbClr val="000000"/>
                </a:solidFill>
                <a:latin typeface="Arial"/>
                <a:ea typeface="DejaVu Sans"/>
              </a:rPr>
              <a:t>4</a:t>
            </a:r>
            <a:r>
              <a:rPr lang="en-US" sz="1800" b="0" strike="noStrike" spc="-1" dirty="0" smtClean="0">
                <a:solidFill>
                  <a:srgbClr val="000000"/>
                </a:solidFill>
                <a:latin typeface="Arial"/>
                <a:ea typeface="DejaVu Sans"/>
              </a:rPr>
              <a:t>) </a:t>
            </a:r>
            <a:r>
              <a:rPr lang="en-US" sz="1800" b="0" strike="noStrike" spc="-1" dirty="0">
                <a:solidFill>
                  <a:srgbClr val="000000"/>
                </a:solidFill>
                <a:latin typeface="Arial"/>
                <a:ea typeface="DejaVu Sans"/>
              </a:rPr>
              <a:t>tell</a:t>
            </a:r>
            <a:r>
              <a:rPr lang="en-US" sz="1800" b="0" strike="noStrike" spc="-1" dirty="0" smtClean="0">
                <a:solidFill>
                  <a:srgbClr val="000000"/>
                </a:solidFill>
                <a:latin typeface="Arial"/>
                <a:ea typeface="DejaVu Sans"/>
              </a:rPr>
              <a:t>()</a:t>
            </a:r>
            <a:endParaRPr lang="en-US" spc="-1" dirty="0">
              <a:latin typeface="Arial"/>
            </a:endParaRPr>
          </a:p>
          <a:p>
            <a:pPr algn="just">
              <a:lnSpc>
                <a:spcPct val="150000"/>
              </a:lnSpc>
            </a:pPr>
            <a:r>
              <a:rPr lang="en-US" spc="-1" dirty="0">
                <a:solidFill>
                  <a:srgbClr val="000000"/>
                </a:solidFill>
                <a:latin typeface="Arial"/>
                <a:ea typeface="DejaVu Sans"/>
              </a:rPr>
              <a:t>5</a:t>
            </a:r>
            <a:r>
              <a:rPr lang="en-US" sz="1800" b="0" strike="noStrike" spc="-1" dirty="0" smtClean="0">
                <a:solidFill>
                  <a:srgbClr val="000000"/>
                </a:solidFill>
                <a:latin typeface="Arial"/>
                <a:ea typeface="DejaVu Sans"/>
              </a:rPr>
              <a:t>) </a:t>
            </a:r>
            <a:r>
              <a:rPr lang="en-US" sz="1800" b="0" strike="noStrike" spc="-1" dirty="0">
                <a:solidFill>
                  <a:srgbClr val="000000"/>
                </a:solidFill>
                <a:latin typeface="Arial"/>
                <a:ea typeface="DejaVu Sans"/>
              </a:rPr>
              <a:t>close()</a:t>
            </a:r>
            <a:endParaRPr lang="en-US" sz="1800" b="0" strike="noStrike" spc="-1" dirty="0">
              <a:latin typeface="Arial"/>
            </a:endParaRPr>
          </a:p>
          <a:p>
            <a:pPr algn="just">
              <a:lnSpc>
                <a:spcPct val="150000"/>
              </a:lnSpc>
            </a:pPr>
            <a:r>
              <a:rPr lang="en-US" spc="-1" dirty="0">
                <a:solidFill>
                  <a:srgbClr val="000000"/>
                </a:solidFill>
                <a:latin typeface="Arial"/>
                <a:ea typeface="DejaVu Sans"/>
              </a:rPr>
              <a:t>6</a:t>
            </a:r>
            <a:r>
              <a:rPr lang="en-US" sz="1800" b="0" strike="noStrike" spc="-1" dirty="0" smtClean="0">
                <a:solidFill>
                  <a:srgbClr val="000000"/>
                </a:solidFill>
                <a:latin typeface="Arial"/>
                <a:ea typeface="DejaVu Sans"/>
              </a:rPr>
              <a:t>) </a:t>
            </a:r>
            <a:r>
              <a:rPr lang="en-US" sz="1800" b="0" strike="noStrike" spc="-1" dirty="0" err="1">
                <a:solidFill>
                  <a:srgbClr val="000000"/>
                </a:solidFill>
                <a:latin typeface="Arial"/>
                <a:ea typeface="DejaVu Sans"/>
              </a:rPr>
              <a:t>file.mode</a:t>
            </a:r>
            <a:endParaRPr lang="en-US" sz="1800" b="0" strike="noStrike" spc="-1" dirty="0">
              <a:latin typeface="Arial"/>
            </a:endParaRPr>
          </a:p>
          <a:p>
            <a:pPr algn="just">
              <a:lnSpc>
                <a:spcPct val="150000"/>
              </a:lnSpc>
            </a:pPr>
            <a:r>
              <a:rPr lang="en-US" spc="-1" dirty="0">
                <a:solidFill>
                  <a:srgbClr val="000000"/>
                </a:solidFill>
                <a:latin typeface="Arial"/>
                <a:ea typeface="DejaVu Sans"/>
              </a:rPr>
              <a:t>7</a:t>
            </a:r>
            <a:r>
              <a:rPr lang="en-US" sz="1800" b="0" strike="noStrike" spc="-1" dirty="0" smtClean="0">
                <a:solidFill>
                  <a:srgbClr val="000000"/>
                </a:solidFill>
                <a:latin typeface="Arial"/>
                <a:ea typeface="DejaVu Sans"/>
              </a:rPr>
              <a:t>) </a:t>
            </a:r>
            <a:r>
              <a:rPr lang="en-US" sz="1800" b="0" strike="noStrike" spc="-1" dirty="0" err="1">
                <a:solidFill>
                  <a:srgbClr val="000000"/>
                </a:solidFill>
                <a:latin typeface="Arial"/>
                <a:ea typeface="DejaVu Sans"/>
              </a:rPr>
              <a:t>readlines</a:t>
            </a:r>
            <a:r>
              <a:rPr lang="en-US" sz="1800" b="0" strike="noStrike" spc="-1" dirty="0">
                <a:solidFill>
                  <a:srgbClr val="000000"/>
                </a:solidFill>
                <a:latin typeface="Arial"/>
                <a:ea typeface="DejaVu Sans"/>
              </a:rPr>
              <a:t>()</a:t>
            </a:r>
            <a:endParaRPr lang="en-US" sz="1800" b="0" strike="noStrike" spc="-1" dirty="0">
              <a:latin typeface="Arial"/>
            </a:endParaRPr>
          </a:p>
          <a:p>
            <a:pPr algn="just">
              <a:lnSpc>
                <a:spcPct val="150000"/>
              </a:lnSpc>
            </a:pPr>
            <a:r>
              <a:rPr lang="en-US" spc="-1" dirty="0" smtClean="0">
                <a:solidFill>
                  <a:srgbClr val="000000"/>
                </a:solidFill>
                <a:latin typeface="Arial"/>
                <a:ea typeface="DejaVu Sans"/>
              </a:rPr>
              <a:t>8</a:t>
            </a:r>
            <a:r>
              <a:rPr lang="en-US" sz="1800" b="0" strike="noStrike" spc="-1" dirty="0" smtClean="0">
                <a:solidFill>
                  <a:srgbClr val="000000"/>
                </a:solidFill>
                <a:latin typeface="Arial"/>
                <a:ea typeface="DejaVu Sans"/>
              </a:rPr>
              <a:t>) </a:t>
            </a:r>
            <a:r>
              <a:rPr lang="en-US" sz="1800" b="0" strike="noStrike" spc="-1" dirty="0">
                <a:solidFill>
                  <a:srgbClr val="000000"/>
                </a:solidFill>
                <a:latin typeface="Arial"/>
                <a:ea typeface="DejaVu Sans"/>
              </a:rPr>
              <a:t>seek()</a:t>
            </a:r>
            <a:endParaRPr lang="en-US" sz="1800" b="0" strike="noStrike" spc="-1" dirty="0">
              <a:latin typeface="Arial"/>
            </a:endParaRPr>
          </a:p>
          <a:p>
            <a:pPr algn="just">
              <a:lnSpc>
                <a:spcPct val="150000"/>
              </a:lnSpc>
            </a:pPr>
            <a:r>
              <a:rPr lang="en-US" b="1" spc="-1" dirty="0">
                <a:solidFill>
                  <a:srgbClr val="000000"/>
                </a:solidFill>
                <a:latin typeface="Arial"/>
                <a:ea typeface="DejaVu Sans"/>
              </a:rPr>
              <a:t>9</a:t>
            </a:r>
            <a:r>
              <a:rPr lang="en-US" sz="1800" b="1" strike="noStrike" spc="-1" dirty="0" smtClean="0">
                <a:solidFill>
                  <a:srgbClr val="000000"/>
                </a:solidFill>
                <a:latin typeface="Arial"/>
                <a:ea typeface="DejaVu Sans"/>
              </a:rPr>
              <a:t>) </a:t>
            </a:r>
            <a:r>
              <a:rPr lang="en-US" sz="1800" b="1" strike="noStrike" spc="-1" dirty="0">
                <a:solidFill>
                  <a:srgbClr val="000000"/>
                </a:solidFill>
                <a:latin typeface="Arial"/>
                <a:ea typeface="DejaVu Sans"/>
              </a:rPr>
              <a:t>rename(current file name, new file name)</a:t>
            </a:r>
            <a:endParaRPr lang="en-US" sz="1800" b="0" strike="noStrike" spc="-1" dirty="0">
              <a:latin typeface="Arial"/>
            </a:endParaRPr>
          </a:p>
          <a:p>
            <a:pPr algn="just">
              <a:lnSpc>
                <a:spcPct val="150000"/>
              </a:lnSpc>
            </a:pPr>
            <a:r>
              <a:rPr lang="en-US" sz="1800" b="1" strike="noStrike" spc="-1" dirty="0" smtClean="0">
                <a:solidFill>
                  <a:srgbClr val="000000"/>
                </a:solidFill>
                <a:latin typeface="Arial"/>
                <a:ea typeface="DejaVu Sans"/>
              </a:rPr>
              <a:t>10) </a:t>
            </a:r>
            <a:r>
              <a:rPr lang="en-US" sz="1800" b="1" strike="noStrike" spc="-1" dirty="0">
                <a:solidFill>
                  <a:srgbClr val="000000"/>
                </a:solidFill>
                <a:latin typeface="Arial"/>
                <a:ea typeface="DejaVu Sans"/>
              </a:rPr>
              <a:t>remove(file name)</a:t>
            </a:r>
            <a:endParaRPr lang="en-US" sz="1800" b="0" strike="noStrike" spc="-1" dirty="0">
              <a:latin typeface="Arial"/>
            </a:endParaRPr>
          </a:p>
          <a:p>
            <a:pPr algn="just">
              <a:lnSpc>
                <a:spcPct val="100000"/>
              </a:lnSpc>
            </a:pPr>
            <a:endParaRPr lang="en-US" sz="1800" b="0" strike="noStrike" spc="-1" dirty="0">
              <a:latin typeface="Arial"/>
            </a:endParaRPr>
          </a:p>
          <a:p>
            <a:pPr algn="just">
              <a:lnSpc>
                <a:spcPct val="100000"/>
              </a:lnSpc>
            </a:pPr>
            <a:endParaRPr lang="en-US" sz="1800" b="0" strike="noStrike" spc="-1" dirty="0">
              <a:latin typeface="Arial"/>
            </a:endParaRPr>
          </a:p>
          <a:p>
            <a:pPr algn="just">
              <a:lnSpc>
                <a:spcPct val="100000"/>
              </a:lnSpc>
            </a:pPr>
            <a:endParaRPr lang="en-US" sz="1800" b="0" strike="noStrike" spc="-1" dirty="0">
              <a:latin typeface="Arial"/>
            </a:endParaRPr>
          </a:p>
          <a:p>
            <a:pPr algn="just">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990720" y="838080"/>
            <a:ext cx="7009920" cy="530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Opening a File:</a:t>
            </a:r>
            <a:endParaRPr lang="en-US" sz="1800" b="0" strike="noStrike" spc="-1">
              <a:latin typeface="Arial"/>
            </a:endParaRPr>
          </a:p>
          <a:p>
            <a:pPr>
              <a:lnSpc>
                <a:spcPct val="100000"/>
              </a:lnSpc>
            </a:pPr>
            <a:endParaRPr lang="en-US" sz="1800" b="0" strike="noStrike" spc="-1">
              <a:latin typeface="Arial"/>
            </a:endParaRPr>
          </a:p>
          <a:p>
            <a:pPr marL="343080" indent="-342720">
              <a:lnSpc>
                <a:spcPct val="150000"/>
              </a:lnSpc>
              <a:buClr>
                <a:srgbClr val="000000"/>
              </a:buClr>
              <a:buFont typeface="Arial"/>
              <a:buAutoNum type="arabicPeriod"/>
            </a:pPr>
            <a:r>
              <a:rPr lang="en-US" sz="1800" b="0" strike="noStrike" spc="-1">
                <a:solidFill>
                  <a:srgbClr val="000000"/>
                </a:solidFill>
                <a:latin typeface="Arial"/>
                <a:ea typeface="DejaVu Sans"/>
              </a:rPr>
              <a:t>To open a file we use open() function. </a:t>
            </a:r>
            <a:endParaRPr lang="en-US" sz="1800" b="0" strike="noStrike" spc="-1">
              <a:latin typeface="Arial"/>
            </a:endParaRPr>
          </a:p>
          <a:p>
            <a:pPr marL="343080" indent="-342720">
              <a:lnSpc>
                <a:spcPct val="150000"/>
              </a:lnSpc>
              <a:buClr>
                <a:srgbClr val="000000"/>
              </a:buClr>
              <a:buFont typeface="Arial"/>
              <a:buAutoNum type="arabicPeriod"/>
            </a:pPr>
            <a:r>
              <a:rPr lang="en-US" sz="1800" b="0" strike="noStrike" spc="-1">
                <a:solidFill>
                  <a:srgbClr val="000000"/>
                </a:solidFill>
                <a:latin typeface="Arial"/>
                <a:ea typeface="DejaVu Sans"/>
              </a:rPr>
              <a:t>We have to pass the file path and the mode as arguments</a:t>
            </a:r>
            <a:endParaRPr lang="en-US" sz="1800" b="0" strike="noStrike" spc="-1">
              <a:latin typeface="Arial"/>
            </a:endParaRPr>
          </a:p>
          <a:p>
            <a:pPr marL="343080" indent="-342720">
              <a:lnSpc>
                <a:spcPct val="150000"/>
              </a:lnSpc>
              <a:buClr>
                <a:srgbClr val="000000"/>
              </a:buClr>
              <a:buFont typeface="Arial"/>
              <a:buAutoNum type="arabicPeriod"/>
            </a:pPr>
            <a:r>
              <a:rPr lang="en-US" sz="1800" b="0" strike="noStrike" spc="-1">
                <a:solidFill>
                  <a:srgbClr val="000000"/>
                </a:solidFill>
                <a:latin typeface="Arial"/>
                <a:ea typeface="DejaVu Sans"/>
              </a:rPr>
              <a:t>If the file is not present in the python directory you have to specify the complete path.</a:t>
            </a:r>
            <a:endParaRPr lang="en-US" sz="1800" b="0" strike="noStrike" spc="-1">
              <a:latin typeface="Arial"/>
            </a:endParaRPr>
          </a:p>
          <a:p>
            <a:pPr marL="343080" indent="-342720">
              <a:lnSpc>
                <a:spcPct val="150000"/>
              </a:lnSpc>
              <a:buClr>
                <a:srgbClr val="000000"/>
              </a:buClr>
              <a:buFont typeface="Arial"/>
              <a:buAutoNum type="arabicPeriod"/>
            </a:pPr>
            <a:r>
              <a:rPr lang="en-US" sz="1800" b="0" strike="noStrike" spc="-1">
                <a:solidFill>
                  <a:srgbClr val="000000"/>
                </a:solidFill>
                <a:latin typeface="Arial"/>
                <a:ea typeface="DejaVu Sans"/>
              </a:rPr>
              <a:t>We can also use with block to open a file as it take care of the file closing after the code in the with block is executed.</a:t>
            </a:r>
            <a:endParaRPr lang="en-US" sz="1800" b="0" strike="noStrike" spc="-1">
              <a:latin typeface="Arial"/>
            </a:endParaRPr>
          </a:p>
          <a:p>
            <a:pPr marL="343080" indent="-342720">
              <a:lnSpc>
                <a:spcPct val="150000"/>
              </a:lnSpc>
            </a:pPr>
            <a:r>
              <a:rPr lang="en-US" sz="1800" b="1" strike="noStrike" spc="-1">
                <a:solidFill>
                  <a:srgbClr val="000000"/>
                </a:solidFill>
                <a:latin typeface="Arial"/>
                <a:ea typeface="DejaVu Sans"/>
              </a:rPr>
              <a:t>Syntax:</a:t>
            </a:r>
            <a:endParaRPr lang="en-US" sz="1800" b="0" strike="noStrike" spc="-1">
              <a:latin typeface="Arial"/>
            </a:endParaRPr>
          </a:p>
          <a:p>
            <a:pPr marL="343080" indent="-342720">
              <a:lnSpc>
                <a:spcPct val="150000"/>
              </a:lnSpc>
            </a:pPr>
            <a:r>
              <a:rPr lang="en-US" sz="1800" b="0" strike="noStrike" spc="-1">
                <a:solidFill>
                  <a:srgbClr val="000000"/>
                </a:solidFill>
                <a:latin typeface="Arial"/>
                <a:ea typeface="DejaVu Sans"/>
              </a:rPr>
              <a:t>1) f = open("test.txt",'w') </a:t>
            </a:r>
            <a:r>
              <a:rPr lang="en-US" sz="1800" b="1" strike="noStrike" spc="-1">
                <a:solidFill>
                  <a:srgbClr val="000000"/>
                </a:solidFill>
                <a:latin typeface="Arial"/>
                <a:ea typeface="DejaVu Sans"/>
              </a:rPr>
              <a:t>or</a:t>
            </a:r>
            <a:endParaRPr lang="en-US" sz="1800" b="0" strike="noStrike" spc="-1">
              <a:latin typeface="Arial"/>
            </a:endParaRPr>
          </a:p>
          <a:p>
            <a:pPr marL="343080" indent="-342720">
              <a:lnSpc>
                <a:spcPct val="150000"/>
              </a:lnSpc>
            </a:pPr>
            <a:r>
              <a:rPr lang="en-US" sz="1800" b="0" strike="noStrike" spc="-1">
                <a:solidFill>
                  <a:srgbClr val="000000"/>
                </a:solidFill>
                <a:latin typeface="Arial"/>
                <a:ea typeface="DejaVu Sans"/>
              </a:rPr>
              <a:t>2) with open ("test.txt",'w') as wf:</a:t>
            </a:r>
            <a:endParaRPr lang="en-US" sz="1800" b="0" strike="noStrike" spc="-1">
              <a:latin typeface="Arial"/>
            </a:endParaRPr>
          </a:p>
          <a:p>
            <a:pPr marL="343080" indent="-342720">
              <a:lnSpc>
                <a:spcPct val="150000"/>
              </a:lnSpc>
            </a:pPr>
            <a:r>
              <a:rPr lang="en-US" sz="1800" b="0" strike="noStrike" spc="-1">
                <a:solidFill>
                  <a:srgbClr val="000000"/>
                </a:solidFill>
                <a:latin typeface="Arial"/>
                <a:ea typeface="DejaVu Sans"/>
              </a:rPr>
              <a:t>	(block of code to be executed)</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914400" y="914400"/>
            <a:ext cx="7238520" cy="502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800" b="1" strike="noStrike" spc="-1" dirty="0">
                <a:solidFill>
                  <a:srgbClr val="000000"/>
                </a:solidFill>
                <a:latin typeface="Arial"/>
                <a:ea typeface="DejaVu Sans"/>
              </a:rPr>
              <a:t>Reading a file:</a:t>
            </a:r>
            <a:endParaRPr lang="en-US" sz="1800" b="0" strike="noStrike" spc="-1" dirty="0">
              <a:latin typeface="Arial"/>
            </a:endParaRPr>
          </a:p>
          <a:p>
            <a:pPr algn="just">
              <a:lnSpc>
                <a:spcPct val="100000"/>
              </a:lnSpc>
            </a:pPr>
            <a:endParaRPr lang="en-US" sz="1800" b="0" strike="noStrike" spc="-1" dirty="0">
              <a:latin typeface="Arial"/>
            </a:endParaRPr>
          </a:p>
          <a:p>
            <a:pPr marL="343080" indent="-342720" algn="just">
              <a:lnSpc>
                <a:spcPct val="100000"/>
              </a:lnSpc>
              <a:buClr>
                <a:srgbClr val="000000"/>
              </a:buClr>
              <a:buFont typeface="Arial"/>
              <a:buAutoNum type="arabicPeriod"/>
            </a:pPr>
            <a:r>
              <a:rPr lang="en-US" sz="1800" b="0" strike="noStrike" spc="-1" dirty="0">
                <a:solidFill>
                  <a:srgbClr val="000000"/>
                </a:solidFill>
                <a:latin typeface="Arial"/>
                <a:ea typeface="DejaVu Sans"/>
              </a:rPr>
              <a:t>To read a file in Python, we must open the file in reading mode.</a:t>
            </a:r>
            <a:endParaRPr lang="en-US" sz="1800" b="0" strike="noStrike" spc="-1" dirty="0">
              <a:latin typeface="Arial"/>
            </a:endParaRPr>
          </a:p>
          <a:p>
            <a:pPr marL="343080" indent="-342720" algn="just">
              <a:lnSpc>
                <a:spcPct val="100000"/>
              </a:lnSpc>
              <a:buClr>
                <a:srgbClr val="000000"/>
              </a:buClr>
              <a:buFont typeface="Arial"/>
              <a:buAutoNum type="arabicPeriod"/>
            </a:pPr>
            <a:r>
              <a:rPr lang="en-US" sz="1800" b="0" strike="noStrike" spc="-1" dirty="0">
                <a:solidFill>
                  <a:srgbClr val="000000"/>
                </a:solidFill>
                <a:latin typeface="Arial"/>
                <a:ea typeface="DejaVu Sans"/>
              </a:rPr>
              <a:t>There are various methods available for this purpose. Read(), </a:t>
            </a:r>
            <a:r>
              <a:rPr lang="en-US" sz="1800" b="0" strike="noStrike" spc="-1" dirty="0" err="1">
                <a:solidFill>
                  <a:srgbClr val="000000"/>
                </a:solidFill>
                <a:latin typeface="Arial"/>
                <a:ea typeface="DejaVu Sans"/>
              </a:rPr>
              <a:t>readline</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readlines</a:t>
            </a:r>
            <a:r>
              <a:rPr lang="en-US" sz="1800" b="0" strike="noStrike" spc="-1" dirty="0">
                <a:solidFill>
                  <a:srgbClr val="000000"/>
                </a:solidFill>
                <a:latin typeface="Arial"/>
                <a:ea typeface="DejaVu Sans"/>
              </a:rPr>
              <a:t>().</a:t>
            </a:r>
            <a:endParaRPr lang="en-US" sz="1800" b="0" strike="noStrike" spc="-1" dirty="0">
              <a:latin typeface="Arial"/>
            </a:endParaRPr>
          </a:p>
          <a:p>
            <a:pPr marL="343080" indent="-342720" algn="just">
              <a:lnSpc>
                <a:spcPct val="100000"/>
              </a:lnSpc>
              <a:buClr>
                <a:srgbClr val="000000"/>
              </a:buClr>
              <a:buFont typeface="Arial"/>
              <a:buAutoNum type="arabicPeriod"/>
            </a:pPr>
            <a:r>
              <a:rPr lang="en-US" sz="1800" b="0" strike="noStrike" spc="-1" dirty="0">
                <a:solidFill>
                  <a:srgbClr val="000000"/>
                </a:solidFill>
                <a:latin typeface="Arial"/>
                <a:ea typeface="DejaVu Sans"/>
              </a:rPr>
              <a:t>We can use the read(size) method to read in size number of data. If size parameter is not specified, it reads and returns up to the end of the file.</a:t>
            </a:r>
            <a:endParaRPr lang="en-US" sz="1800" b="0" strike="noStrike" spc="-1" dirty="0">
              <a:latin typeface="Arial"/>
            </a:endParaRPr>
          </a:p>
          <a:p>
            <a:pPr marL="343080" indent="-342720" algn="just">
              <a:lnSpc>
                <a:spcPct val="100000"/>
              </a:lnSpc>
              <a:buClr>
                <a:srgbClr val="000000"/>
              </a:buClr>
              <a:buFont typeface="Arial"/>
              <a:buAutoNum type="arabicPeriod"/>
            </a:pPr>
            <a:r>
              <a:rPr lang="en-US" sz="1800" b="0" strike="noStrike" spc="-1" dirty="0">
                <a:solidFill>
                  <a:srgbClr val="000000"/>
                </a:solidFill>
                <a:latin typeface="Arial"/>
                <a:ea typeface="DejaVu Sans"/>
              </a:rPr>
              <a:t>We can read a file line-by-line using a for loop.</a:t>
            </a:r>
            <a:endParaRPr lang="en-US" sz="1800" b="0" strike="noStrike" spc="-1" dirty="0">
              <a:latin typeface="Arial"/>
            </a:endParaRPr>
          </a:p>
          <a:p>
            <a:pPr marL="343080" indent="-342720" algn="just">
              <a:lnSpc>
                <a:spcPct val="100000"/>
              </a:lnSpc>
            </a:pPr>
            <a:r>
              <a:rPr lang="en-US" sz="1800" b="0" strike="noStrike" spc="-1" dirty="0">
                <a:solidFill>
                  <a:srgbClr val="000000"/>
                </a:solidFill>
                <a:latin typeface="Arial"/>
                <a:ea typeface="DejaVu Sans"/>
              </a:rPr>
              <a:t>for line in f:</a:t>
            </a:r>
            <a:endParaRPr lang="en-US" sz="1800" b="0" strike="noStrike" spc="-1" dirty="0">
              <a:latin typeface="Arial"/>
            </a:endParaRPr>
          </a:p>
          <a:p>
            <a:pPr algn="just">
              <a:lnSpc>
                <a:spcPct val="100000"/>
              </a:lnSpc>
            </a:pPr>
            <a:r>
              <a:rPr lang="en-US" sz="1800" b="0" strike="noStrike" spc="-1" dirty="0">
                <a:solidFill>
                  <a:srgbClr val="000000"/>
                </a:solidFill>
                <a:latin typeface="Arial"/>
                <a:ea typeface="DejaVu Sans"/>
              </a:rPr>
              <a:t>... print(line, end = '')</a:t>
            </a:r>
            <a:endParaRPr lang="en-US" sz="1800" b="0" strike="noStrike" spc="-1" dirty="0">
              <a:latin typeface="Arial"/>
            </a:endParaRPr>
          </a:p>
          <a:p>
            <a:pPr marL="343080" indent="-342720" algn="just">
              <a:lnSpc>
                <a:spcPct val="100000"/>
              </a:lnSpc>
              <a:buClr>
                <a:srgbClr val="000000"/>
              </a:buClr>
              <a:buFont typeface="Arial"/>
              <a:buAutoNum type="arabicPeriod" startAt="5"/>
            </a:pPr>
            <a:r>
              <a:rPr lang="en-US" sz="1800" b="0" strike="noStrike" spc="-1" dirty="0">
                <a:solidFill>
                  <a:srgbClr val="000000"/>
                </a:solidFill>
                <a:latin typeface="Arial"/>
                <a:ea typeface="DejaVu Sans"/>
              </a:rPr>
              <a:t>The print() end parameter to avoid two newlines when printing.</a:t>
            </a:r>
            <a:endParaRPr lang="en-US" sz="1800" b="0" strike="noStrike" spc="-1" dirty="0">
              <a:latin typeface="Arial"/>
            </a:endParaRPr>
          </a:p>
          <a:p>
            <a:pPr marL="343080" indent="-342720" algn="just">
              <a:lnSpc>
                <a:spcPct val="100000"/>
              </a:lnSpc>
            </a:pPr>
            <a:endParaRPr lang="en-US" sz="1800" b="0" strike="noStrike" spc="-1" dirty="0">
              <a:latin typeface="Arial"/>
            </a:endParaRPr>
          </a:p>
          <a:p>
            <a:pPr marL="343080" indent="-342720" algn="just">
              <a:lnSpc>
                <a:spcPct val="100000"/>
              </a:lnSpc>
            </a:pPr>
            <a:r>
              <a:rPr lang="en-US" sz="1800" b="0" strike="noStrike" spc="-1" dirty="0">
                <a:solidFill>
                  <a:srgbClr val="000000"/>
                </a:solidFill>
                <a:latin typeface="Arial"/>
                <a:ea typeface="DejaVu Sans"/>
              </a:rPr>
              <a:t>with open(</a:t>
            </a:r>
            <a:r>
              <a:rPr lang="en-US" sz="1800" b="0" strike="noStrike" spc="-1" dirty="0" err="1">
                <a:solidFill>
                  <a:srgbClr val="000000"/>
                </a:solidFill>
                <a:latin typeface="Arial"/>
                <a:ea typeface="DejaVu Sans"/>
              </a:rPr>
              <a:t>r“test.txt",'r</a:t>
            </a:r>
            <a:r>
              <a:rPr lang="en-US" sz="1800" b="0" strike="noStrike" spc="-1" dirty="0">
                <a:solidFill>
                  <a:srgbClr val="000000"/>
                </a:solidFill>
                <a:latin typeface="Arial"/>
                <a:ea typeface="DejaVu Sans"/>
              </a:rPr>
              <a:t>') as </a:t>
            </a:r>
            <a:r>
              <a:rPr lang="en-US" sz="1800" b="0" strike="noStrike" spc="-1" dirty="0" err="1">
                <a:solidFill>
                  <a:srgbClr val="000000"/>
                </a:solidFill>
                <a:latin typeface="Arial"/>
                <a:ea typeface="DejaVu Sans"/>
              </a:rPr>
              <a:t>rf</a:t>
            </a:r>
            <a:r>
              <a:rPr lang="en-US" sz="1800" b="0" strike="noStrike" spc="-1" dirty="0">
                <a:solidFill>
                  <a:srgbClr val="000000"/>
                </a:solidFill>
                <a:latin typeface="Arial"/>
                <a:ea typeface="DejaVu Sans"/>
              </a:rPr>
              <a:t>:</a:t>
            </a:r>
            <a:endParaRPr lang="en-US" sz="1800" b="0" strike="noStrike" spc="-1" dirty="0">
              <a:latin typeface="Arial"/>
            </a:endParaRPr>
          </a:p>
          <a:p>
            <a:pPr marL="343080" indent="-342720" algn="just">
              <a:lnSpc>
                <a:spcPct val="100000"/>
              </a:lnSpc>
            </a:pPr>
            <a:r>
              <a:rPr lang="en-US" sz="1800" b="0" strike="noStrike" spc="-1" dirty="0">
                <a:solidFill>
                  <a:srgbClr val="000000"/>
                </a:solidFill>
                <a:latin typeface="Arial"/>
                <a:ea typeface="DejaVu Sans"/>
              </a:rPr>
              <a:t>	Lines = </a:t>
            </a:r>
            <a:r>
              <a:rPr lang="en-US" sz="1800" b="0" strike="noStrike" spc="-1" dirty="0" err="1">
                <a:solidFill>
                  <a:srgbClr val="000000"/>
                </a:solidFill>
                <a:latin typeface="Arial"/>
                <a:ea typeface="DejaVu Sans"/>
              </a:rPr>
              <a:t>rf.read</a:t>
            </a:r>
            <a:r>
              <a:rPr lang="en-US" sz="1800" b="0" strike="noStrike" spc="-1" dirty="0">
                <a:solidFill>
                  <a:srgbClr val="000000"/>
                </a:solidFill>
                <a:latin typeface="Arial"/>
                <a:ea typeface="DejaVu Sans"/>
              </a:rPr>
              <a:t>()</a:t>
            </a:r>
            <a:endParaRPr lang="en-US" sz="1800" b="0" strike="noStrike" spc="-1" dirty="0">
              <a:latin typeface="Arial"/>
            </a:endParaRPr>
          </a:p>
          <a:p>
            <a:pPr marL="343080" indent="-342720" algn="just">
              <a:lnSpc>
                <a:spcPct val="100000"/>
              </a:lnSpc>
            </a:pPr>
            <a:r>
              <a:rPr lang="en-US" sz="1800" b="0" strike="noStrike" spc="-1" dirty="0">
                <a:solidFill>
                  <a:srgbClr val="000000"/>
                </a:solidFill>
                <a:latin typeface="Arial"/>
                <a:ea typeface="DejaVu Sans"/>
              </a:rPr>
              <a:t>	print (Lines)</a:t>
            </a:r>
            <a:endParaRPr lang="en-US" sz="1800" b="0" strike="noStrike" spc="-1" dirty="0">
              <a:latin typeface="Arial"/>
            </a:endParaRPr>
          </a:p>
          <a:p>
            <a:pPr marL="343080" indent="-342720" algn="just">
              <a:lnSpc>
                <a:spcPct val="100000"/>
              </a:lnSpc>
            </a:pPr>
            <a:endParaRPr lang="en-US" sz="1800" b="0" strike="noStrike" spc="-1" dirty="0">
              <a:latin typeface="Arial"/>
            </a:endParaRPr>
          </a:p>
          <a:p>
            <a:pPr algn="just">
              <a:lnSpc>
                <a:spcPct val="100000"/>
              </a:lnSpc>
            </a:pPr>
            <a:endParaRPr lang="en-US" sz="18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914400" y="914400"/>
            <a:ext cx="7223760" cy="4758120"/>
          </a:xfrm>
          <a:prstGeom prst="rect">
            <a:avLst/>
          </a:prstGeom>
          <a:noFill/>
          <a:ln>
            <a:noFill/>
          </a:ln>
        </p:spPr>
        <p:txBody>
          <a:bodyPr lIns="90000" tIns="45000" rIns="90000" bIns="45000"/>
          <a:lstStyle/>
          <a:p>
            <a:pPr>
              <a:lnSpc>
                <a:spcPct val="115000"/>
              </a:lnSpc>
            </a:pPr>
            <a:r>
              <a:rPr lang="en-US" sz="1800" b="1" strike="noStrike" spc="-1">
                <a:latin typeface="Arial"/>
              </a:rPr>
              <a:t>Writing a file:</a:t>
            </a:r>
          </a:p>
          <a:p>
            <a:pPr>
              <a:lnSpc>
                <a:spcPct val="115000"/>
              </a:lnSpc>
            </a:pPr>
            <a:endParaRPr lang="en-US" sz="1800" b="1" strike="noStrike" spc="-1">
              <a:latin typeface="Arial"/>
            </a:endParaRPr>
          </a:p>
          <a:p>
            <a:pPr marL="216000" indent="-216000">
              <a:lnSpc>
                <a:spcPct val="115000"/>
              </a:lnSpc>
              <a:buClr>
                <a:srgbClr val="000000"/>
              </a:buClr>
              <a:buFont typeface="StarSymbol"/>
              <a:buAutoNum type="arabicParenR"/>
            </a:pPr>
            <a:r>
              <a:rPr lang="en-US" sz="1800" b="0" strike="noStrike" spc="-1">
                <a:latin typeface="Arial"/>
              </a:rPr>
              <a:t>In order to write into a file in Python, we need to open it in write 'w', append 'a' or ‘r+’ mode.</a:t>
            </a:r>
            <a:endParaRPr lang="en-US" sz="1800" b="1" strike="noStrike" spc="-1">
              <a:latin typeface="Arial"/>
            </a:endParaRPr>
          </a:p>
          <a:p>
            <a:pPr marL="216000" indent="-216000">
              <a:lnSpc>
                <a:spcPct val="115000"/>
              </a:lnSpc>
              <a:buClr>
                <a:srgbClr val="000000"/>
              </a:buClr>
              <a:buFont typeface="StarSymbol"/>
              <a:buAutoNum type="arabicParenR"/>
            </a:pPr>
            <a:r>
              <a:rPr lang="en-US" sz="1800" b="0" strike="noStrike" spc="-1">
                <a:latin typeface="Arial"/>
              </a:rPr>
              <a:t>We need to be careful with the 'w' mode as it will overwrite into the file if it already exists. All previous data are erased.</a:t>
            </a:r>
            <a:endParaRPr lang="en-US" sz="1800" b="1" strike="noStrike" spc="-1">
              <a:latin typeface="Arial"/>
            </a:endParaRPr>
          </a:p>
          <a:p>
            <a:pPr marL="216000" indent="-216000">
              <a:lnSpc>
                <a:spcPct val="115000"/>
              </a:lnSpc>
              <a:buClr>
                <a:srgbClr val="000000"/>
              </a:buClr>
              <a:buFont typeface="StarSymbol"/>
              <a:buAutoNum type="arabicParenR"/>
            </a:pPr>
            <a:r>
              <a:rPr lang="en-US" sz="1800" b="0" strike="noStrike" spc="-1">
                <a:latin typeface="Arial"/>
              </a:rPr>
              <a:t>Appending mode ‘a’, which is used to add new data to the end of the file; that is new information is automatically amended to the end</a:t>
            </a:r>
            <a:endParaRPr lang="en-US" sz="1800" b="1" strike="noStrike" spc="-1">
              <a:latin typeface="Arial"/>
            </a:endParaRPr>
          </a:p>
          <a:p>
            <a:pPr marL="216000" indent="-216000">
              <a:lnSpc>
                <a:spcPct val="115000"/>
              </a:lnSpc>
              <a:buClr>
                <a:srgbClr val="000000"/>
              </a:buClr>
              <a:buFont typeface="StarSymbol"/>
              <a:buAutoNum type="arabicParenR"/>
            </a:pPr>
            <a:r>
              <a:rPr lang="en-US" sz="1800" b="0" strike="noStrike" spc="-1">
                <a:latin typeface="Arial"/>
              </a:rPr>
              <a:t>Writing a string or sequence of bytes (for binary files) is done using write() method. This method returns the number of characters written to the file.</a:t>
            </a:r>
            <a:endParaRPr lang="en-US" sz="1800" b="1" strike="noStrike" spc="-1">
              <a:latin typeface="Arial"/>
            </a:endParaRPr>
          </a:p>
          <a:p>
            <a:pPr>
              <a:lnSpc>
                <a:spcPct val="115000"/>
              </a:lnSpc>
            </a:pPr>
            <a:endParaRPr lang="en-US" sz="1800" b="1" strike="noStrike" spc="-1">
              <a:latin typeface="Arial"/>
            </a:endParaRPr>
          </a:p>
          <a:p>
            <a:pPr>
              <a:lnSpc>
                <a:spcPct val="115000"/>
              </a:lnSpc>
            </a:pPr>
            <a:r>
              <a:rPr lang="en-US" sz="1800" b="1" strike="noStrike" spc="-1">
                <a:latin typeface="Arial"/>
              </a:rPr>
              <a:t>Syntax:</a:t>
            </a:r>
          </a:p>
          <a:p>
            <a:pPr>
              <a:lnSpc>
                <a:spcPct val="115000"/>
              </a:lnSpc>
            </a:pPr>
            <a:endParaRPr lang="en-US" sz="1800" b="1" strike="noStrike" spc="-1">
              <a:latin typeface="Arial"/>
            </a:endParaRPr>
          </a:p>
          <a:p>
            <a:pPr>
              <a:lnSpc>
                <a:spcPct val="115000"/>
              </a:lnSpc>
            </a:pPr>
            <a:r>
              <a:rPr lang="en-US" sz="1800" b="1" strike="noStrike" spc="-1">
                <a:latin typeface="Arial"/>
              </a:rPr>
              <a:t>with open("test.txt",'w’) as f:</a:t>
            </a:r>
          </a:p>
          <a:p>
            <a:pPr>
              <a:lnSpc>
                <a:spcPct val="115000"/>
              </a:lnSpc>
            </a:pPr>
            <a:r>
              <a:rPr lang="en-US" sz="1800" b="1" strike="noStrike" spc="-1">
                <a:latin typeface="Arial"/>
              </a:rPr>
              <a:t>   f.write("my first file")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914400" y="1005840"/>
            <a:ext cx="7132320" cy="3032640"/>
          </a:xfrm>
          <a:prstGeom prst="rect">
            <a:avLst/>
          </a:prstGeom>
          <a:noFill/>
          <a:ln>
            <a:noFill/>
          </a:ln>
        </p:spPr>
        <p:txBody>
          <a:bodyPr lIns="90000" tIns="45000" rIns="90000" bIns="45000"/>
          <a:lstStyle/>
          <a:p>
            <a:pPr>
              <a:lnSpc>
                <a:spcPct val="150000"/>
              </a:lnSpc>
            </a:pPr>
            <a:r>
              <a:rPr lang="en-US" sz="1800" b="1" strike="noStrike" spc="-1" dirty="0">
                <a:latin typeface="Arial"/>
              </a:rPr>
              <a:t>Examples:</a:t>
            </a:r>
          </a:p>
          <a:p>
            <a:pPr>
              <a:lnSpc>
                <a:spcPct val="150000"/>
              </a:lnSpc>
            </a:pPr>
            <a:endParaRPr lang="en-US" sz="1800" b="1" strike="noStrike" spc="-1" dirty="0">
              <a:latin typeface="Arial"/>
            </a:endParaRPr>
          </a:p>
          <a:p>
            <a:pPr marL="216000" indent="-216000">
              <a:lnSpc>
                <a:spcPct val="150000"/>
              </a:lnSpc>
              <a:buClr>
                <a:srgbClr val="000000"/>
              </a:buClr>
              <a:buFont typeface="StarSymbol"/>
              <a:buAutoNum type="arabicParenR"/>
            </a:pPr>
            <a:r>
              <a:rPr lang="en-US" sz="1800" b="0" strike="noStrike" spc="-1" dirty="0">
                <a:latin typeface="Arial"/>
              </a:rPr>
              <a:t> Writing a text file</a:t>
            </a:r>
            <a:endParaRPr lang="en-US" sz="1800" b="1" strike="noStrike" spc="-1" dirty="0">
              <a:latin typeface="Arial"/>
            </a:endParaRPr>
          </a:p>
          <a:p>
            <a:pPr marL="216000" indent="-216000">
              <a:lnSpc>
                <a:spcPct val="150000"/>
              </a:lnSpc>
              <a:buClr>
                <a:srgbClr val="000000"/>
              </a:buClr>
              <a:buFont typeface="StarSymbol"/>
              <a:buAutoNum type="arabicParenR"/>
            </a:pPr>
            <a:r>
              <a:rPr lang="en-US" sz="1800" b="0" strike="noStrike" spc="-1" dirty="0">
                <a:latin typeface="Arial"/>
              </a:rPr>
              <a:t>Copying the contents of the text file from one file to other.</a:t>
            </a:r>
            <a:endParaRPr lang="en-US" sz="1800" b="1" strike="noStrike" spc="-1" dirty="0">
              <a:latin typeface="Arial"/>
            </a:endParaRPr>
          </a:p>
          <a:p>
            <a:pPr marL="216000" indent="-216000">
              <a:lnSpc>
                <a:spcPct val="150000"/>
              </a:lnSpc>
              <a:buClr>
                <a:srgbClr val="000000"/>
              </a:buClr>
              <a:buFont typeface="StarSymbol"/>
              <a:buAutoNum type="arabicParenR"/>
            </a:pPr>
            <a:r>
              <a:rPr lang="en-US" sz="1800" b="0" strike="noStrike" spc="-1" dirty="0" smtClean="0">
                <a:latin typeface="Arial"/>
              </a:rPr>
              <a:t>Copying </a:t>
            </a:r>
            <a:r>
              <a:rPr lang="en-US" sz="1800" b="0" strike="noStrike" spc="-1" dirty="0">
                <a:latin typeface="Arial"/>
              </a:rPr>
              <a:t>an image</a:t>
            </a:r>
            <a:endParaRPr lang="en-US" sz="1800" b="1" strike="noStrike" spc="-1" dirty="0">
              <a:latin typeface="Arial"/>
            </a:endParaRPr>
          </a:p>
          <a:p>
            <a:pPr marL="216000" indent="-216000">
              <a:lnSpc>
                <a:spcPct val="150000"/>
              </a:lnSpc>
              <a:buClr>
                <a:srgbClr val="000000"/>
              </a:buClr>
              <a:buFont typeface="StarSymbol"/>
              <a:buAutoNum type="arabicParenR"/>
            </a:pPr>
            <a:endParaRPr lang="en-US" sz="1800" b="1"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762120" y="2743200"/>
            <a:ext cx="731448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1" strike="noStrike" spc="-1">
                <a:solidFill>
                  <a:srgbClr val="000000"/>
                </a:solidFill>
                <a:latin typeface="Arial"/>
                <a:ea typeface="DejaVu Sans"/>
              </a:rPr>
              <a:t>EXCEPTION HANDLING:</a:t>
            </a:r>
            <a:endParaRPr lang="en-US"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914400" y="914400"/>
            <a:ext cx="7223760" cy="4222440"/>
          </a:xfrm>
          <a:prstGeom prst="rect">
            <a:avLst/>
          </a:prstGeom>
          <a:noFill/>
          <a:ln>
            <a:noFill/>
          </a:ln>
        </p:spPr>
        <p:txBody>
          <a:bodyPr lIns="90000" tIns="45000" rIns="90000" bIns="45000"/>
          <a:lstStyle/>
          <a:p>
            <a:r>
              <a:rPr lang="en-US" sz="1800" b="1" strike="noStrike" spc="-1">
                <a:latin typeface="Arial"/>
              </a:rPr>
              <a:t>Appending a file:</a:t>
            </a:r>
          </a:p>
          <a:p>
            <a:pPr>
              <a:lnSpc>
                <a:spcPct val="115000"/>
              </a:lnSpc>
            </a:pPr>
            <a:endParaRPr lang="en-US" sz="1800" b="1" strike="noStrike" spc="-1">
              <a:latin typeface="Arial"/>
            </a:endParaRPr>
          </a:p>
          <a:p>
            <a:pPr>
              <a:lnSpc>
                <a:spcPct val="150000"/>
              </a:lnSpc>
            </a:pPr>
            <a:r>
              <a:rPr lang="en-US" sz="1800" b="0" strike="noStrike" spc="-1">
                <a:latin typeface="Arial"/>
              </a:rPr>
              <a:t>Appending mode ‘a’, which is used to add new data to the end of the file; that is new information is automatically amended to the end</a:t>
            </a:r>
            <a:endParaRPr lang="en-US" sz="1800" b="1" strike="noStrike" spc="-1">
              <a:latin typeface="Arial"/>
            </a:endParaRPr>
          </a:p>
          <a:p>
            <a:pPr>
              <a:lnSpc>
                <a:spcPct val="150000"/>
              </a:lnSpc>
            </a:pPr>
            <a:endParaRPr lang="en-US" sz="1800" b="1" strike="noStrike" spc="-1">
              <a:latin typeface="Arial"/>
            </a:endParaRPr>
          </a:p>
          <a:p>
            <a:pPr>
              <a:lnSpc>
                <a:spcPct val="150000"/>
              </a:lnSpc>
            </a:pPr>
            <a:r>
              <a:rPr lang="en-US" sz="1800" b="1" strike="noStrike" spc="-1">
                <a:latin typeface="Arial"/>
              </a:rPr>
              <a:t>Syntax:</a:t>
            </a:r>
          </a:p>
          <a:p>
            <a:pPr>
              <a:lnSpc>
                <a:spcPct val="150000"/>
              </a:lnSpc>
            </a:pPr>
            <a:endParaRPr lang="en-US" sz="1800" b="1" strike="noStrike" spc="-1">
              <a:latin typeface="Arial"/>
            </a:endParaRPr>
          </a:p>
          <a:p>
            <a:pPr>
              <a:lnSpc>
                <a:spcPct val="150000"/>
              </a:lnSpc>
            </a:pPr>
            <a:r>
              <a:rPr lang="en-US" sz="1800" b="1" strike="noStrike" spc="-1">
                <a:latin typeface="Arial"/>
              </a:rPr>
              <a:t>file = open('test.txt','a') </a:t>
            </a:r>
          </a:p>
          <a:p>
            <a:pPr>
              <a:lnSpc>
                <a:spcPct val="150000"/>
              </a:lnSpc>
            </a:pPr>
            <a:r>
              <a:rPr lang="en-US" sz="1800" b="1" strike="noStrike" spc="-1">
                <a:latin typeface="Arial"/>
              </a:rPr>
              <a:t>file.write("This will add this line") </a:t>
            </a:r>
          </a:p>
          <a:p>
            <a:pPr>
              <a:lnSpc>
                <a:spcPct val="150000"/>
              </a:lnSpc>
            </a:pPr>
            <a:r>
              <a:rPr lang="en-US" sz="1800" b="1" strike="noStrike" spc="-1">
                <a:latin typeface="Arial"/>
              </a:rPr>
              <a:t>file.close()</a:t>
            </a:r>
          </a:p>
          <a:p>
            <a:endParaRPr lang="en-US" sz="1800" b="1" strike="noStrike" spc="-1">
              <a:latin typeface="Arial"/>
            </a:endParaRPr>
          </a:p>
          <a:p>
            <a:endParaRPr lang="en-US" sz="1800" b="1"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85800" y="1219320"/>
            <a:ext cx="7009200" cy="43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000000"/>
                </a:solidFill>
                <a:latin typeface="Calibri"/>
                <a:ea typeface="DejaVu Sans"/>
              </a:rPr>
              <a:t>What is Exception handling:</a:t>
            </a:r>
            <a:endParaRPr lang="en-US" sz="2000" b="0" strike="noStrike" spc="-1">
              <a:latin typeface="Arial"/>
            </a:endParaRPr>
          </a:p>
          <a:p>
            <a:pPr>
              <a:lnSpc>
                <a:spcPct val="100000"/>
              </a:lnSpc>
            </a:pPr>
            <a:endParaRPr lang="en-US" sz="2000" b="0" strike="noStrike" spc="-1">
              <a:latin typeface="Arial"/>
            </a:endParaRPr>
          </a:p>
          <a:p>
            <a:pPr marL="457200" indent="-456120">
              <a:lnSpc>
                <a:spcPct val="100000"/>
              </a:lnSpc>
              <a:buClr>
                <a:srgbClr val="000000"/>
              </a:buClr>
              <a:buFont typeface="Calibri"/>
              <a:buAutoNum type="arabicPeriod"/>
            </a:pPr>
            <a:r>
              <a:rPr lang="en-US" sz="2000" b="0" strike="noStrike" spc="-1">
                <a:solidFill>
                  <a:srgbClr val="000000"/>
                </a:solidFill>
                <a:latin typeface="Calibri"/>
                <a:ea typeface="DejaVu Sans"/>
              </a:rPr>
              <a:t>All code is written to execute with certain conditions holding at runtime. If these conditions do not hold, then it might very well be the case that the code does not perform the correct actions.</a:t>
            </a:r>
            <a:endParaRPr lang="en-US" sz="2000" b="0" strike="noStrike" spc="-1">
              <a:latin typeface="Arial"/>
            </a:endParaRPr>
          </a:p>
          <a:p>
            <a:pPr>
              <a:lnSpc>
                <a:spcPct val="100000"/>
              </a:lnSpc>
            </a:pPr>
            <a:endParaRPr lang="en-US" sz="2000" b="0" strike="noStrike" spc="-1">
              <a:latin typeface="Arial"/>
            </a:endParaRPr>
          </a:p>
          <a:p>
            <a:pPr marL="457200" indent="-456120">
              <a:lnSpc>
                <a:spcPct val="100000"/>
              </a:lnSpc>
            </a:pPr>
            <a:r>
              <a:rPr lang="en-US" sz="2000" b="0" strike="noStrike" spc="-1">
                <a:solidFill>
                  <a:srgbClr val="000000"/>
                </a:solidFill>
                <a:latin typeface="Calibri"/>
                <a:ea typeface="DejaVu Sans"/>
              </a:rPr>
              <a:t>2.     Handling exceptions that occur at runtime is very important.</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457200" y="762120"/>
            <a:ext cx="7923600" cy="553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dirty="0">
                <a:solidFill>
                  <a:srgbClr val="000000"/>
                </a:solidFill>
                <a:latin typeface="Calibri"/>
                <a:ea typeface="DejaVu Sans"/>
              </a:rPr>
              <a:t>Errors and Exception in Python:</a:t>
            </a:r>
            <a:endParaRPr lang="en-US" sz="2000" b="0" strike="noStrike" spc="-1" dirty="0">
              <a:latin typeface="Arial"/>
            </a:endParaRPr>
          </a:p>
          <a:p>
            <a:pPr>
              <a:lnSpc>
                <a:spcPct val="100000"/>
              </a:lnSpc>
            </a:pPr>
            <a:endParaRPr lang="en-US" sz="2000" b="0" strike="noStrike" spc="-1" dirty="0">
              <a:latin typeface="Arial"/>
            </a:endParaRPr>
          </a:p>
          <a:p>
            <a:pPr>
              <a:lnSpc>
                <a:spcPct val="150000"/>
              </a:lnSpc>
            </a:pPr>
            <a:r>
              <a:rPr lang="en-US" sz="1800" b="0" strike="noStrike" spc="-1" dirty="0">
                <a:solidFill>
                  <a:srgbClr val="000000"/>
                </a:solidFill>
                <a:latin typeface="Calibri"/>
                <a:ea typeface="DejaVu Sans"/>
              </a:rPr>
              <a:t>Errors can be of two types:</a:t>
            </a:r>
            <a:endParaRPr lang="en-US" sz="1800" b="0" strike="noStrike" spc="-1" dirty="0">
              <a:latin typeface="Arial"/>
            </a:endParaRPr>
          </a:p>
          <a:p>
            <a:pPr marL="343080" indent="-342000">
              <a:lnSpc>
                <a:spcPct val="150000"/>
              </a:lnSpc>
              <a:buClr>
                <a:srgbClr val="000000"/>
              </a:buClr>
              <a:buFont typeface="Calibri"/>
              <a:buAutoNum type="arabicPeriod"/>
            </a:pPr>
            <a:r>
              <a:rPr lang="en-US" sz="1800" b="0" strike="noStrike" spc="-1" dirty="0">
                <a:solidFill>
                  <a:srgbClr val="000000"/>
                </a:solidFill>
                <a:latin typeface="Calibri"/>
                <a:ea typeface="DejaVu Sans"/>
              </a:rPr>
              <a:t>Syntax errors</a:t>
            </a:r>
            <a:endParaRPr lang="en-US" sz="1800" b="0" strike="noStrike" spc="-1" dirty="0">
              <a:latin typeface="Arial"/>
            </a:endParaRPr>
          </a:p>
          <a:p>
            <a:pPr marL="343080" indent="-342000">
              <a:lnSpc>
                <a:spcPct val="150000"/>
              </a:lnSpc>
              <a:buClr>
                <a:srgbClr val="000000"/>
              </a:buClr>
              <a:buFont typeface="Calibri"/>
              <a:buAutoNum type="arabicPeriod"/>
            </a:pPr>
            <a:r>
              <a:rPr lang="en-US" sz="1800" b="0" strike="noStrike" spc="-1" dirty="0">
                <a:solidFill>
                  <a:srgbClr val="000000"/>
                </a:solidFill>
                <a:latin typeface="Calibri"/>
                <a:ea typeface="DejaVu Sans"/>
              </a:rPr>
              <a:t>Errors which are encountered at runtime (Exceptions)</a:t>
            </a:r>
            <a:endParaRPr lang="en-US" sz="1800" b="0" strike="noStrike" spc="-1" dirty="0">
              <a:latin typeface="Arial"/>
            </a:endParaRPr>
          </a:p>
          <a:p>
            <a:pPr marL="343080" indent="-342000">
              <a:lnSpc>
                <a:spcPct val="150000"/>
              </a:lnSpc>
            </a:pPr>
            <a:endParaRPr lang="en-US" sz="1800" b="0" strike="noStrike" spc="-1" dirty="0">
              <a:latin typeface="Arial"/>
            </a:endParaRPr>
          </a:p>
          <a:p>
            <a:pPr marL="343080" indent="-342000">
              <a:lnSpc>
                <a:spcPct val="150000"/>
              </a:lnSpc>
            </a:pPr>
            <a:r>
              <a:rPr lang="en-US" sz="1800" b="1" strike="noStrike" spc="-1" dirty="0">
                <a:solidFill>
                  <a:srgbClr val="000000"/>
                </a:solidFill>
                <a:latin typeface="Calibri"/>
                <a:ea typeface="DejaVu Sans"/>
              </a:rPr>
              <a:t>Syntax Errors:</a:t>
            </a:r>
            <a:endParaRPr lang="en-US" sz="1800" b="0" strike="noStrike" spc="-1" dirty="0">
              <a:latin typeface="Arial"/>
            </a:endParaRPr>
          </a:p>
          <a:p>
            <a:pPr marL="343080" indent="-342000">
              <a:lnSpc>
                <a:spcPct val="150000"/>
              </a:lnSpc>
            </a:pPr>
            <a:r>
              <a:rPr lang="en-US" sz="1800" b="0" strike="noStrike" spc="-1" dirty="0">
                <a:solidFill>
                  <a:srgbClr val="000000"/>
                </a:solidFill>
                <a:latin typeface="Calibri"/>
                <a:ea typeface="DejaVu Sans"/>
              </a:rPr>
              <a:t>	Errors caused by not following the proper structure (syntax) of the language are called syntax or parsing errors.</a:t>
            </a:r>
            <a:endParaRPr lang="en-US" sz="1800" b="0" strike="noStrike" spc="-1" dirty="0">
              <a:latin typeface="Arial"/>
            </a:endParaRPr>
          </a:p>
          <a:p>
            <a:pPr marL="343080" indent="-342000">
              <a:lnSpc>
                <a:spcPct val="150000"/>
              </a:lnSpc>
            </a:pPr>
            <a:r>
              <a:rPr lang="en-US" sz="1800" b="1" strike="noStrike" spc="-1" dirty="0">
                <a:solidFill>
                  <a:srgbClr val="000000"/>
                </a:solidFill>
                <a:latin typeface="Calibri"/>
                <a:ea typeface="DejaVu Sans"/>
              </a:rPr>
              <a:t>	For </a:t>
            </a:r>
            <a:r>
              <a:rPr lang="en-US" sz="1800" b="1" strike="noStrike" spc="-1" dirty="0" err="1">
                <a:solidFill>
                  <a:srgbClr val="000000"/>
                </a:solidFill>
                <a:latin typeface="Calibri"/>
                <a:ea typeface="DejaVu Sans"/>
              </a:rPr>
              <a:t>eg</a:t>
            </a:r>
            <a:r>
              <a:rPr lang="en-US" sz="1800" b="1" strike="noStrike" spc="-1" dirty="0">
                <a:solidFill>
                  <a:srgbClr val="000000"/>
                </a:solidFill>
                <a:latin typeface="Calibri"/>
                <a:ea typeface="DejaVu Sans"/>
              </a:rPr>
              <a:t>:</a:t>
            </a:r>
            <a:endParaRPr lang="en-US" sz="1800" b="0" strike="noStrike" spc="-1" dirty="0">
              <a:latin typeface="Arial"/>
            </a:endParaRPr>
          </a:p>
          <a:p>
            <a:pPr marL="343080" indent="-342000">
              <a:lnSpc>
                <a:spcPct val="150000"/>
              </a:lnSpc>
            </a:pPr>
            <a:r>
              <a:rPr lang="en-US" sz="1800" b="1" strike="noStrike" spc="-1" dirty="0">
                <a:solidFill>
                  <a:srgbClr val="000000"/>
                </a:solidFill>
                <a:latin typeface="Calibri"/>
                <a:ea typeface="DejaVu Sans"/>
              </a:rPr>
              <a:t>	</a:t>
            </a:r>
            <a:r>
              <a:rPr lang="en-US" sz="1800" b="0" strike="noStrike" spc="-1" dirty="0">
                <a:solidFill>
                  <a:srgbClr val="000000"/>
                </a:solidFill>
                <a:latin typeface="Calibri"/>
                <a:ea typeface="DejaVu Sans"/>
              </a:rPr>
              <a:t>for I in range (0,5)</a:t>
            </a:r>
            <a:endParaRPr lang="en-US" sz="1800" b="0" strike="noStrike" spc="-1" dirty="0">
              <a:latin typeface="Arial"/>
            </a:endParaRPr>
          </a:p>
          <a:p>
            <a:pPr marL="343080" indent="-342000">
              <a:lnSpc>
                <a:spcPct val="150000"/>
              </a:lnSpc>
            </a:pPr>
            <a:r>
              <a:rPr lang="en-US" sz="1800" b="1" strike="noStrike" spc="-1" dirty="0">
                <a:solidFill>
                  <a:srgbClr val="000000"/>
                </a:solidFill>
                <a:latin typeface="Calibri"/>
                <a:ea typeface="DejaVu Sans"/>
              </a:rPr>
              <a:t>	</a:t>
            </a:r>
            <a:r>
              <a:rPr lang="en-US" sz="1800" b="0" strike="noStrike" spc="-1" dirty="0">
                <a:solidFill>
                  <a:srgbClr val="000000"/>
                </a:solidFill>
                <a:latin typeface="Calibri"/>
                <a:ea typeface="DejaVu Sans"/>
              </a:rPr>
              <a:t>print (</a:t>
            </a:r>
            <a:r>
              <a:rPr lang="en-US" sz="1800" b="0" strike="noStrike" spc="-1" dirty="0" err="1">
                <a:solidFill>
                  <a:srgbClr val="000000"/>
                </a:solidFill>
                <a:latin typeface="Calibri"/>
                <a:ea typeface="DejaVu Sans"/>
              </a:rPr>
              <a:t>i</a:t>
            </a:r>
            <a:r>
              <a:rPr lang="en-US" sz="1800" b="0" strike="noStrike" spc="-1" dirty="0">
                <a:solidFill>
                  <a:srgbClr val="000000"/>
                </a:solidFill>
                <a:latin typeface="Calibri"/>
                <a:ea typeface="DejaVu Sans"/>
              </a:rPr>
              <a:t>)</a:t>
            </a:r>
            <a:endParaRPr lang="en-US" sz="1800" b="0" strike="noStrike" spc="-1" dirty="0">
              <a:latin typeface="Arial"/>
            </a:endParaRPr>
          </a:p>
          <a:p>
            <a:pPr marL="343080" indent="-342000">
              <a:lnSpc>
                <a:spcPct val="150000"/>
              </a:lnSpc>
            </a:pPr>
            <a:r>
              <a:rPr lang="en-US" sz="1800" b="1" strike="noStrike" spc="-1" dirty="0">
                <a:solidFill>
                  <a:srgbClr val="000000"/>
                </a:solidFill>
                <a:latin typeface="Calibri"/>
                <a:ea typeface="DejaVu Sans"/>
              </a:rPr>
              <a:t>The error is caused by (or at least detected at) the token preceding the arrow. </a:t>
            </a:r>
            <a:endParaRPr lang="en-US" sz="1800" b="0" strike="noStrike" spc="-1" dirty="0">
              <a:latin typeface="Arial"/>
            </a:endParaRPr>
          </a:p>
          <a:p>
            <a:pPr>
              <a:lnSpc>
                <a:spcPct val="100000"/>
              </a:lnSpc>
            </a:pPr>
            <a:r>
              <a:rPr lang="en-US" sz="2000" b="1" strike="noStrike" spc="-1" dirty="0">
                <a:solidFill>
                  <a:srgbClr val="000000"/>
                </a:solidFill>
                <a:latin typeface="Calibri"/>
                <a:ea typeface="DejaVu Sans"/>
              </a:rPr>
              <a:t> </a:t>
            </a:r>
            <a:endParaRPr lang="en-US" sz="20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914400" y="838080"/>
            <a:ext cx="7237800" cy="588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000000"/>
                </a:solidFill>
                <a:latin typeface="Calibri"/>
                <a:ea typeface="DejaVu Sans"/>
              </a:rPr>
              <a:t>Exceptions:</a:t>
            </a:r>
            <a:endParaRPr lang="en-US" sz="2000" b="0" strike="noStrike" spc="-1">
              <a:latin typeface="Arial"/>
            </a:endParaRPr>
          </a:p>
          <a:p>
            <a:pPr>
              <a:lnSpc>
                <a:spcPct val="100000"/>
              </a:lnSpc>
            </a:pPr>
            <a:endParaRPr lang="en-US" sz="2000" b="0" strike="noStrike" spc="-1">
              <a:latin typeface="Arial"/>
            </a:endParaRPr>
          </a:p>
          <a:p>
            <a:pPr algn="just">
              <a:lnSpc>
                <a:spcPct val="100000"/>
              </a:lnSpc>
            </a:pPr>
            <a:r>
              <a:rPr lang="en-US" sz="2000" b="0" strike="noStrike" spc="-1">
                <a:solidFill>
                  <a:srgbClr val="000000"/>
                </a:solidFill>
                <a:latin typeface="Calibri"/>
                <a:ea typeface="DejaVu Sans"/>
              </a:rPr>
              <a:t>Your code may be syntactically correct but it may happen that during run-time Python encounters something which it can't handle, then it raises an exception. For example, dividing a number by zero or trying to write to a file which is read-only.</a:t>
            </a:r>
            <a:endParaRPr lang="en-US" sz="2000" b="0" strike="noStrike" spc="-1">
              <a:latin typeface="Arial"/>
            </a:endParaRPr>
          </a:p>
          <a:p>
            <a:pPr algn="just">
              <a:lnSpc>
                <a:spcPct val="100000"/>
              </a:lnSpc>
            </a:pPr>
            <a:endParaRPr lang="en-US" sz="2000" b="0" strike="noStrike" spc="-1">
              <a:latin typeface="Arial"/>
            </a:endParaRPr>
          </a:p>
          <a:p>
            <a:pPr algn="just">
              <a:lnSpc>
                <a:spcPct val="150000"/>
              </a:lnSpc>
            </a:pPr>
            <a:r>
              <a:rPr lang="en-US" sz="2000" b="1" strike="noStrike" spc="-1">
                <a:solidFill>
                  <a:srgbClr val="000000"/>
                </a:solidFill>
                <a:latin typeface="Calibri"/>
                <a:ea typeface="DejaVu Sans"/>
              </a:rPr>
              <a:t>Some Python Built in Exceptions:</a:t>
            </a:r>
            <a:endParaRPr lang="en-US" sz="2000" b="0" strike="noStrike" spc="-1">
              <a:latin typeface="Arial"/>
            </a:endParaRPr>
          </a:p>
          <a:p>
            <a:pPr algn="just">
              <a:lnSpc>
                <a:spcPct val="150000"/>
              </a:lnSpc>
            </a:pPr>
            <a:r>
              <a:rPr lang="en-US" sz="2000" b="0" strike="noStrike" spc="-1">
                <a:solidFill>
                  <a:srgbClr val="000000"/>
                </a:solidFill>
                <a:latin typeface="Calibri"/>
                <a:ea typeface="DejaVu Sans"/>
              </a:rPr>
              <a:t>ZeroDivisionError</a:t>
            </a:r>
            <a:endParaRPr lang="en-US" sz="2000" b="0" strike="noStrike" spc="-1">
              <a:latin typeface="Arial"/>
            </a:endParaRPr>
          </a:p>
          <a:p>
            <a:pPr algn="just">
              <a:lnSpc>
                <a:spcPct val="100000"/>
              </a:lnSpc>
            </a:pPr>
            <a:r>
              <a:rPr lang="en-US" sz="2000" b="0" strike="noStrike" spc="-1">
                <a:solidFill>
                  <a:srgbClr val="000000"/>
                </a:solidFill>
                <a:latin typeface="Calibri"/>
                <a:ea typeface="DejaVu Sans"/>
              </a:rPr>
              <a:t>AssertionError</a:t>
            </a:r>
            <a:endParaRPr lang="en-US" sz="2000" b="0" strike="noStrike" spc="-1">
              <a:latin typeface="Arial"/>
            </a:endParaRPr>
          </a:p>
          <a:p>
            <a:pPr algn="just">
              <a:lnSpc>
                <a:spcPct val="100000"/>
              </a:lnSpc>
            </a:pPr>
            <a:r>
              <a:rPr lang="en-US" sz="2000" b="0" strike="noStrike" spc="-1">
                <a:solidFill>
                  <a:srgbClr val="000000"/>
                </a:solidFill>
                <a:latin typeface="Calibri"/>
                <a:ea typeface="DejaVu Sans"/>
              </a:rPr>
              <a:t>ImportError</a:t>
            </a:r>
            <a:endParaRPr lang="en-US" sz="2000" b="0" strike="noStrike" spc="-1">
              <a:latin typeface="Arial"/>
            </a:endParaRPr>
          </a:p>
          <a:p>
            <a:pPr algn="just">
              <a:lnSpc>
                <a:spcPct val="100000"/>
              </a:lnSpc>
            </a:pPr>
            <a:r>
              <a:rPr lang="en-US" sz="2000" b="0" strike="noStrike" spc="-1">
                <a:solidFill>
                  <a:srgbClr val="000000"/>
                </a:solidFill>
                <a:latin typeface="Calibri"/>
                <a:ea typeface="DejaVu Sans"/>
              </a:rPr>
              <a:t>IndexError</a:t>
            </a:r>
            <a:endParaRPr lang="en-US" sz="2000" b="0" strike="noStrike" spc="-1">
              <a:latin typeface="Arial"/>
            </a:endParaRPr>
          </a:p>
          <a:p>
            <a:pPr algn="just">
              <a:lnSpc>
                <a:spcPct val="100000"/>
              </a:lnSpc>
            </a:pPr>
            <a:r>
              <a:rPr lang="en-US" sz="2000" b="0" strike="noStrike" spc="-1">
                <a:solidFill>
                  <a:srgbClr val="000000"/>
                </a:solidFill>
                <a:latin typeface="Calibri"/>
                <a:ea typeface="DejaVu Sans"/>
              </a:rPr>
              <a:t>KeyboardInterruptError</a:t>
            </a:r>
            <a:endParaRPr lang="en-US" sz="2000" b="0" strike="noStrike" spc="-1">
              <a:latin typeface="Arial"/>
            </a:endParaRPr>
          </a:p>
          <a:p>
            <a:pPr algn="just">
              <a:lnSpc>
                <a:spcPct val="100000"/>
              </a:lnSpc>
            </a:pPr>
            <a:r>
              <a:rPr lang="en-US" sz="2000" b="0" strike="noStrike" spc="-1">
                <a:solidFill>
                  <a:srgbClr val="000000"/>
                </a:solidFill>
                <a:latin typeface="Calibri"/>
                <a:ea typeface="DejaVu Sans"/>
              </a:rPr>
              <a:t>KeyError</a:t>
            </a:r>
            <a:endParaRPr lang="en-US" sz="2000" b="0" strike="noStrike" spc="-1">
              <a:latin typeface="Arial"/>
            </a:endParaRPr>
          </a:p>
          <a:p>
            <a:pPr algn="just">
              <a:lnSpc>
                <a:spcPct val="100000"/>
              </a:lnSpc>
            </a:pPr>
            <a:r>
              <a:rPr lang="en-US" sz="2000" b="0" strike="noStrike" spc="-1">
                <a:solidFill>
                  <a:srgbClr val="000000"/>
                </a:solidFill>
                <a:latin typeface="Calibri"/>
                <a:ea typeface="DejaVu Sans"/>
              </a:rPr>
              <a:t>NameError</a:t>
            </a:r>
            <a:endParaRPr lang="en-US" sz="2000" b="0" strike="noStrike" spc="-1">
              <a:latin typeface="Arial"/>
            </a:endParaRPr>
          </a:p>
          <a:p>
            <a:pPr algn="just">
              <a:lnSpc>
                <a:spcPct val="100000"/>
              </a:lnSpc>
            </a:pPr>
            <a:r>
              <a:rPr lang="en-US" sz="2000" b="0" strike="noStrike" spc="-1">
                <a:solidFill>
                  <a:srgbClr val="000000"/>
                </a:solidFill>
                <a:latin typeface="Calibri"/>
                <a:ea typeface="DejaVu Sans"/>
              </a:rPr>
              <a:t>TypeError</a:t>
            </a:r>
            <a:endParaRPr lang="en-US" sz="2000" b="0" strike="noStrike" spc="-1">
              <a:latin typeface="Arial"/>
            </a:endParaRPr>
          </a:p>
          <a:p>
            <a:pPr algn="just">
              <a:lnSpc>
                <a:spcPct val="100000"/>
              </a:lnSpc>
            </a:pPr>
            <a:r>
              <a:rPr lang="en-US" sz="2000" b="0" strike="noStrike" spc="-1">
                <a:solidFill>
                  <a:srgbClr val="000000"/>
                </a:solidFill>
                <a:latin typeface="Calibri"/>
                <a:ea typeface="DejaVu Sans"/>
              </a:rPr>
              <a:t>ValueError</a:t>
            </a:r>
            <a:endParaRPr lang="en-US" sz="2000" b="0" strike="noStrike" spc="-1">
              <a:latin typeface="Arial"/>
            </a:endParaRPr>
          </a:p>
          <a:p>
            <a:pPr algn="just">
              <a:lnSpc>
                <a:spcPct val="100000"/>
              </a:lnSpc>
            </a:pP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990720" y="838080"/>
            <a:ext cx="7009200" cy="649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000000"/>
                </a:solidFill>
                <a:latin typeface="Calibri"/>
                <a:ea typeface="DejaVu Sans"/>
              </a:rPr>
              <a:t>Handling an Exception:</a:t>
            </a:r>
            <a:endParaRPr lang="en-US" sz="2000" b="0" strike="noStrike" spc="-1">
              <a:latin typeface="Arial"/>
            </a:endParaRPr>
          </a:p>
          <a:p>
            <a:pPr>
              <a:lnSpc>
                <a:spcPct val="100000"/>
              </a:lnSpc>
            </a:pPr>
            <a:endParaRPr lang="en-US" sz="2000" b="0" strike="noStrike" spc="-1">
              <a:latin typeface="Arial"/>
            </a:endParaRPr>
          </a:p>
          <a:p>
            <a:pPr algn="just">
              <a:lnSpc>
                <a:spcPct val="100000"/>
              </a:lnSpc>
            </a:pPr>
            <a:r>
              <a:rPr lang="en-US" sz="2000" b="0" strike="noStrike" spc="-1">
                <a:solidFill>
                  <a:srgbClr val="000000"/>
                </a:solidFill>
                <a:latin typeface="Calibri"/>
                <a:ea typeface="DejaVu Sans"/>
              </a:rPr>
              <a:t>Python handles exceptions using </a:t>
            </a:r>
            <a:r>
              <a:rPr lang="en-US" sz="2000" b="1" strike="noStrike" spc="-1">
                <a:solidFill>
                  <a:srgbClr val="000000"/>
                </a:solidFill>
                <a:latin typeface="Calibri"/>
                <a:ea typeface="DejaVu Sans"/>
              </a:rPr>
              <a:t>try</a:t>
            </a:r>
            <a:r>
              <a:rPr lang="en-US" sz="2000" b="0" strike="noStrike" spc="-1">
                <a:solidFill>
                  <a:srgbClr val="000000"/>
                </a:solidFill>
                <a:latin typeface="Calibri"/>
                <a:ea typeface="DejaVu Sans"/>
              </a:rPr>
              <a:t> and </a:t>
            </a:r>
            <a:r>
              <a:rPr lang="en-US" sz="2000" b="1" strike="noStrike" spc="-1">
                <a:solidFill>
                  <a:srgbClr val="000000"/>
                </a:solidFill>
                <a:latin typeface="Calibri"/>
                <a:ea typeface="DejaVu Sans"/>
              </a:rPr>
              <a:t>except</a:t>
            </a:r>
            <a:r>
              <a:rPr lang="en-US" sz="2000" b="0" strike="noStrike" spc="-1">
                <a:solidFill>
                  <a:srgbClr val="000000"/>
                </a:solidFill>
                <a:latin typeface="Calibri"/>
                <a:ea typeface="DejaVu Sans"/>
              </a:rPr>
              <a:t> blocks. In try block you can write the code which is suspicious to raise an exception, and in except block, you can write the code which will handle this exception.</a:t>
            </a:r>
            <a:endParaRPr lang="en-US" sz="2000" b="0" strike="noStrike" spc="-1">
              <a:latin typeface="Arial"/>
            </a:endParaRPr>
          </a:p>
          <a:p>
            <a:pPr algn="just">
              <a:lnSpc>
                <a:spcPct val="100000"/>
              </a:lnSpc>
            </a:pPr>
            <a:endParaRPr lang="en-US" sz="2000" b="0" strike="noStrike" spc="-1">
              <a:latin typeface="Arial"/>
            </a:endParaRPr>
          </a:p>
          <a:p>
            <a:pPr algn="just">
              <a:lnSpc>
                <a:spcPct val="100000"/>
              </a:lnSpc>
            </a:pPr>
            <a:endParaRPr lang="en-US" sz="2000" b="0" strike="noStrike" spc="-1">
              <a:latin typeface="Arial"/>
            </a:endParaRPr>
          </a:p>
          <a:p>
            <a:pPr algn="just">
              <a:lnSpc>
                <a:spcPct val="100000"/>
              </a:lnSpc>
            </a:pPr>
            <a:endParaRPr lang="en-US" sz="2000" b="0" strike="noStrike" spc="-1">
              <a:latin typeface="Arial"/>
            </a:endParaRPr>
          </a:p>
          <a:p>
            <a:pPr algn="just">
              <a:lnSpc>
                <a:spcPct val="100000"/>
              </a:lnSpc>
            </a:pPr>
            <a:endParaRPr lang="en-US" sz="2000" b="0" strike="noStrike" spc="-1">
              <a:latin typeface="Arial"/>
            </a:endParaRPr>
          </a:p>
          <a:p>
            <a:pPr algn="just">
              <a:lnSpc>
                <a:spcPct val="100000"/>
              </a:lnSpc>
            </a:pPr>
            <a:endParaRPr lang="en-US" sz="2000" b="0" strike="noStrike" spc="-1">
              <a:latin typeface="Arial"/>
            </a:endParaRPr>
          </a:p>
          <a:p>
            <a:pPr algn="just">
              <a:lnSpc>
                <a:spcPct val="100000"/>
              </a:lnSpc>
            </a:pPr>
            <a:endParaRPr lang="en-US" sz="2000" b="0" strike="noStrike" spc="-1">
              <a:latin typeface="Arial"/>
            </a:endParaRPr>
          </a:p>
          <a:p>
            <a:pPr algn="just">
              <a:lnSpc>
                <a:spcPct val="100000"/>
              </a:lnSpc>
            </a:pPr>
            <a:endParaRPr lang="en-US" sz="2000" b="0" strike="noStrike" spc="-1">
              <a:latin typeface="Arial"/>
            </a:endParaRPr>
          </a:p>
          <a:p>
            <a:pPr algn="just">
              <a:lnSpc>
                <a:spcPct val="100000"/>
              </a:lnSpc>
            </a:pPr>
            <a:r>
              <a:rPr lang="en-US" sz="2000" b="0" strike="noStrike" spc="-1">
                <a:solidFill>
                  <a:srgbClr val="000000"/>
                </a:solidFill>
                <a:latin typeface="Calibri"/>
                <a:ea typeface="DejaVu Sans"/>
              </a:rPr>
              <a:t>If an exception occurs during execution of the try clause, the rest of the clause is skipped. Then if its type matches the exception named after the except keyword, the except clause is executed, and then execution continues after the try statement.</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pic>
        <p:nvPicPr>
          <p:cNvPr id="234" name="Picture 127"/>
          <p:cNvPicPr/>
          <p:nvPr/>
        </p:nvPicPr>
        <p:blipFill>
          <a:blip r:embed="rId2" cstate="print"/>
          <a:stretch/>
        </p:blipFill>
        <p:spPr>
          <a:xfrm>
            <a:off x="3566160" y="2560320"/>
            <a:ext cx="4043880" cy="212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914400" y="822960"/>
            <a:ext cx="7314480" cy="423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dirty="0">
                <a:solidFill>
                  <a:srgbClr val="000000"/>
                </a:solidFill>
                <a:latin typeface="Arial"/>
                <a:ea typeface="DejaVu Sans"/>
              </a:rPr>
              <a:t>Except Clause with multiple Exceptions:</a:t>
            </a:r>
            <a:endParaRPr lang="en-US" sz="2000" b="0" strike="noStrike" spc="-1" dirty="0">
              <a:latin typeface="Arial"/>
            </a:endParaRPr>
          </a:p>
          <a:p>
            <a:pPr>
              <a:lnSpc>
                <a:spcPct val="100000"/>
              </a:lnSpc>
            </a:pPr>
            <a:endParaRPr lang="en-US" sz="2000" b="0" strike="noStrike" spc="-1" dirty="0">
              <a:latin typeface="Arial"/>
            </a:endParaRPr>
          </a:p>
          <a:p>
            <a:pPr algn="just">
              <a:lnSpc>
                <a:spcPct val="100000"/>
              </a:lnSpc>
            </a:pPr>
            <a:r>
              <a:rPr lang="en-US" sz="1800" b="0" strike="noStrike" spc="-1" dirty="0">
                <a:solidFill>
                  <a:srgbClr val="000000"/>
                </a:solidFill>
                <a:latin typeface="Arial"/>
                <a:ea typeface="DejaVu Sans"/>
              </a:rPr>
              <a:t>If you want to write a single except clause to handle multiple </a:t>
            </a:r>
            <a:r>
              <a:rPr lang="en-US" sz="1800" b="0" strike="noStrike" spc="-1" dirty="0" err="1">
                <a:solidFill>
                  <a:srgbClr val="000000"/>
                </a:solidFill>
                <a:latin typeface="Arial"/>
                <a:ea typeface="DejaVu Sans"/>
              </a:rPr>
              <a:t>exceptions,this</a:t>
            </a:r>
            <a:r>
              <a:rPr lang="en-US" sz="1800" b="0" strike="noStrike" spc="-1" dirty="0">
                <a:solidFill>
                  <a:srgbClr val="000000"/>
                </a:solidFill>
                <a:latin typeface="Arial"/>
                <a:ea typeface="DejaVu Sans"/>
              </a:rPr>
              <a:t> can be achieved by writing names of exception classes in except clause </a:t>
            </a:r>
            <a:r>
              <a:rPr lang="en-US" sz="1800" b="0" strike="noStrike" spc="-1" dirty="0" err="1">
                <a:solidFill>
                  <a:srgbClr val="000000"/>
                </a:solidFill>
                <a:latin typeface="Arial"/>
                <a:ea typeface="DejaVu Sans"/>
              </a:rPr>
              <a:t>seperated</a:t>
            </a:r>
            <a:r>
              <a:rPr lang="en-US" sz="1800" b="0" strike="noStrike" spc="-1" dirty="0">
                <a:solidFill>
                  <a:srgbClr val="000000"/>
                </a:solidFill>
                <a:latin typeface="Arial"/>
                <a:ea typeface="DejaVu Sans"/>
              </a:rPr>
              <a:t> by comma.</a:t>
            </a:r>
            <a:endParaRPr lang="en-US" sz="1800" b="0" strike="noStrike" spc="-1" dirty="0">
              <a:latin typeface="Arial"/>
            </a:endParaRPr>
          </a:p>
          <a:p>
            <a:pPr algn="just">
              <a:lnSpc>
                <a:spcPct val="100000"/>
              </a:lnSpc>
            </a:pPr>
            <a:endParaRPr lang="en-US" sz="1800" b="0" strike="noStrike" spc="-1" dirty="0">
              <a:latin typeface="Arial"/>
            </a:endParaRPr>
          </a:p>
          <a:p>
            <a:pPr algn="just">
              <a:lnSpc>
                <a:spcPct val="100000"/>
              </a:lnSpc>
            </a:pPr>
            <a:endParaRPr lang="en-US" sz="1800" b="0" strike="noStrike" spc="-1" dirty="0">
              <a:latin typeface="Arial"/>
            </a:endParaRPr>
          </a:p>
          <a:p>
            <a:pPr algn="just">
              <a:lnSpc>
                <a:spcPct val="100000"/>
              </a:lnSpc>
            </a:pPr>
            <a:r>
              <a:rPr lang="en-US" sz="1800" b="1" strike="noStrike" spc="-1" dirty="0">
                <a:solidFill>
                  <a:srgbClr val="000000"/>
                </a:solidFill>
                <a:latin typeface="Arial"/>
                <a:ea typeface="DejaVu Sans"/>
              </a:rPr>
              <a:t>try:  </a:t>
            </a:r>
            <a:endParaRPr lang="en-US" sz="1800" b="0" strike="noStrike" spc="-1" dirty="0">
              <a:latin typeface="Arial"/>
            </a:endParaRPr>
          </a:p>
          <a:p>
            <a:pPr algn="just">
              <a:lnSpc>
                <a:spcPct val="100000"/>
              </a:lnSpc>
            </a:pPr>
            <a:r>
              <a:rPr lang="en-US" sz="1800" b="1" strike="noStrike" spc="-1" dirty="0">
                <a:solidFill>
                  <a:srgbClr val="000000"/>
                </a:solidFill>
                <a:latin typeface="Arial"/>
                <a:ea typeface="DejaVu Sans"/>
              </a:rPr>
              <a:t>    #block of code   </a:t>
            </a:r>
            <a:endParaRPr lang="en-US" sz="1800" b="0" strike="noStrike" spc="-1" dirty="0">
              <a:latin typeface="Arial"/>
            </a:endParaRPr>
          </a:p>
          <a:p>
            <a:pPr algn="just">
              <a:lnSpc>
                <a:spcPct val="100000"/>
              </a:lnSpc>
            </a:pPr>
            <a:r>
              <a:rPr lang="en-US" sz="1800" b="1" strike="noStrike" spc="-1" dirty="0">
                <a:solidFill>
                  <a:srgbClr val="000000"/>
                </a:solidFill>
                <a:latin typeface="Arial"/>
                <a:ea typeface="DejaVu Sans"/>
              </a:rPr>
              <a:t>  </a:t>
            </a:r>
            <a:endParaRPr lang="en-US" sz="1800" b="0" strike="noStrike" spc="-1" dirty="0">
              <a:latin typeface="Arial"/>
            </a:endParaRPr>
          </a:p>
          <a:p>
            <a:pPr algn="just">
              <a:lnSpc>
                <a:spcPct val="100000"/>
              </a:lnSpc>
            </a:pPr>
            <a:r>
              <a:rPr lang="en-US" sz="1800" b="1" strike="noStrike" spc="-1" dirty="0">
                <a:solidFill>
                  <a:srgbClr val="000000"/>
                </a:solidFill>
                <a:latin typeface="Arial"/>
                <a:ea typeface="DejaVu Sans"/>
              </a:rPr>
              <a:t>except Exception1:  </a:t>
            </a:r>
            <a:endParaRPr lang="en-US" sz="1800" b="0" strike="noStrike" spc="-1" dirty="0">
              <a:latin typeface="Arial"/>
            </a:endParaRPr>
          </a:p>
          <a:p>
            <a:pPr algn="just">
              <a:lnSpc>
                <a:spcPct val="100000"/>
              </a:lnSpc>
            </a:pPr>
            <a:r>
              <a:rPr lang="en-US" sz="1800" b="1" strike="noStrike" spc="-1" dirty="0">
                <a:solidFill>
                  <a:srgbClr val="000000"/>
                </a:solidFill>
                <a:latin typeface="Arial"/>
                <a:ea typeface="DejaVu Sans"/>
              </a:rPr>
              <a:t>    #block of code  </a:t>
            </a:r>
            <a:endParaRPr lang="en-US" sz="1800" b="0" strike="noStrike" spc="-1" dirty="0">
              <a:latin typeface="Arial"/>
            </a:endParaRPr>
          </a:p>
          <a:p>
            <a:pPr algn="just">
              <a:lnSpc>
                <a:spcPct val="100000"/>
              </a:lnSpc>
            </a:pPr>
            <a:r>
              <a:rPr lang="en-US" sz="1800" b="1" strike="noStrike" spc="-1" dirty="0">
                <a:solidFill>
                  <a:srgbClr val="000000"/>
                </a:solidFill>
                <a:latin typeface="Arial"/>
                <a:ea typeface="DejaVu Sans"/>
              </a:rPr>
              <a:t>  </a:t>
            </a:r>
            <a:endParaRPr lang="en-US" sz="1800" b="0" strike="noStrike" spc="-1" dirty="0">
              <a:latin typeface="Arial"/>
            </a:endParaRPr>
          </a:p>
          <a:p>
            <a:pPr algn="just">
              <a:lnSpc>
                <a:spcPct val="100000"/>
              </a:lnSpc>
            </a:pPr>
            <a:r>
              <a:rPr lang="en-US" sz="1800" b="1" strike="noStrike" spc="-1" dirty="0">
                <a:solidFill>
                  <a:srgbClr val="000000"/>
                </a:solidFill>
                <a:latin typeface="Arial"/>
                <a:ea typeface="DejaVu Sans"/>
              </a:rPr>
              <a:t>except Exception2:  </a:t>
            </a:r>
            <a:endParaRPr lang="en-US" sz="1800" b="0" strike="noStrike" spc="-1" dirty="0">
              <a:latin typeface="Arial"/>
            </a:endParaRPr>
          </a:p>
          <a:p>
            <a:pPr algn="just">
              <a:lnSpc>
                <a:spcPct val="100000"/>
              </a:lnSpc>
            </a:pPr>
            <a:r>
              <a:rPr lang="en-US" sz="1800" b="1" strike="noStrike" spc="-1" dirty="0">
                <a:solidFill>
                  <a:srgbClr val="000000"/>
                </a:solidFill>
                <a:latin typeface="Arial"/>
                <a:ea typeface="DejaVu Sans"/>
              </a:rPr>
              <a:t>    #block of code</a:t>
            </a:r>
            <a:endParaRPr lang="en-US" sz="1800" b="0" strike="noStrike" spc="-1" dirty="0">
              <a:latin typeface="Arial"/>
            </a:endParaRPr>
          </a:p>
          <a:p>
            <a:pPr algn="just">
              <a:lnSpc>
                <a:spcPct val="100000"/>
              </a:lnSpc>
            </a:pPr>
            <a:endParaRPr lang="en-US" sz="1800" b="0" strike="noStrike" spc="-1" dirty="0">
              <a:latin typeface="Arial"/>
            </a:endParaRPr>
          </a:p>
        </p:txBody>
      </p:sp>
      <p:sp>
        <p:nvSpPr>
          <p:cNvPr id="236" name="CustomShape 2"/>
          <p:cNvSpPr/>
          <p:nvPr/>
        </p:nvSpPr>
        <p:spPr>
          <a:xfrm>
            <a:off x="4297680" y="2543760"/>
            <a:ext cx="4114080" cy="239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try:  </a:t>
            </a:r>
            <a:endParaRPr lang="en-US" sz="1800" b="0" strike="noStrike" spc="-1">
              <a:latin typeface="Arial"/>
            </a:endParaRPr>
          </a:p>
          <a:p>
            <a:pPr>
              <a:lnSpc>
                <a:spcPct val="100000"/>
              </a:lnSpc>
            </a:pPr>
            <a:r>
              <a:rPr lang="en-US" sz="1800" b="1" strike="noStrike" spc="-1">
                <a:solidFill>
                  <a:srgbClr val="000000"/>
                </a:solidFill>
                <a:latin typeface="Arial"/>
                <a:ea typeface="DejaVu Sans"/>
              </a:rPr>
              <a:t>    #block of code   </a:t>
            </a:r>
            <a:endParaRPr lang="en-US" sz="1800" b="0" strike="noStrike" spc="-1">
              <a:latin typeface="Arial"/>
            </a:endParaRPr>
          </a:p>
          <a:p>
            <a:pPr>
              <a:lnSpc>
                <a:spcPct val="100000"/>
              </a:lnSpc>
            </a:pPr>
            <a:r>
              <a:rPr lang="en-US" sz="1800" b="1" strike="noStrike" spc="-1">
                <a:solidFill>
                  <a:srgbClr val="000000"/>
                </a:solidFill>
                <a:latin typeface="Arial"/>
                <a:ea typeface="DejaVu Sans"/>
              </a:rPr>
              <a:t>  </a:t>
            </a:r>
            <a:endParaRPr lang="en-US" sz="1800" b="0" strike="noStrike" spc="-1">
              <a:latin typeface="Arial"/>
            </a:endParaRPr>
          </a:p>
          <a:p>
            <a:pPr>
              <a:lnSpc>
                <a:spcPct val="100000"/>
              </a:lnSpc>
            </a:pPr>
            <a:r>
              <a:rPr lang="en-US" sz="1800" b="1" strike="noStrike" spc="-1">
                <a:solidFill>
                  <a:srgbClr val="000000"/>
                </a:solidFill>
                <a:latin typeface="Arial"/>
                <a:ea typeface="DejaVu Sans"/>
              </a:rPr>
              <a:t>except (&lt;Exception 1&gt;,&lt;Exception 2&gt;,&lt;Exception 3&gt;,...&lt;Exception n&gt;)  </a:t>
            </a:r>
            <a:endParaRPr lang="en-US" sz="1800" b="0" strike="noStrike" spc="-1">
              <a:latin typeface="Arial"/>
            </a:endParaRPr>
          </a:p>
          <a:p>
            <a:pPr>
              <a:lnSpc>
                <a:spcPct val="100000"/>
              </a:lnSpc>
            </a:pPr>
            <a:r>
              <a:rPr lang="en-US" sz="1800" b="1" strike="noStrike" spc="-1">
                <a:solidFill>
                  <a:srgbClr val="000000"/>
                </a:solidFill>
                <a:latin typeface="Arial"/>
                <a:ea typeface="DejaVu Sans"/>
              </a:rPr>
              <a:t>    #block of code   </a:t>
            </a:r>
            <a:endParaRPr lang="en-US" sz="1800" b="0" strike="noStrike" spc="-1">
              <a:latin typeface="Arial"/>
            </a:endParaRPr>
          </a:p>
          <a:p>
            <a:pPr>
              <a:lnSpc>
                <a:spcPct val="100000"/>
              </a:lnSpc>
            </a:pPr>
            <a:r>
              <a:rPr lang="en-US" sz="1800" b="1" strike="noStrike" spc="-1">
                <a:solidFill>
                  <a:srgbClr val="000000"/>
                </a:solidFill>
                <a:latin typeface="Arial"/>
                <a:ea typeface="DejaVu Sans"/>
              </a:rPr>
              <a:t>  </a:t>
            </a:r>
            <a:endParaRPr lang="en-US" sz="1800" b="0" strike="noStrike" spc="-1">
              <a:latin typeface="Arial"/>
            </a:endParaRPr>
          </a:p>
          <a:p>
            <a:pPr>
              <a:lnSpc>
                <a:spcPct val="100000"/>
              </a:lnSpc>
            </a:pPr>
            <a:r>
              <a:rPr lang="en-US" sz="1800" b="1" strike="noStrike" spc="-1">
                <a:solidFill>
                  <a:srgbClr val="000000"/>
                </a:solidFill>
                <a:latin typeface="Arial"/>
                <a:ea typeface="DejaVu Sans"/>
              </a:rPr>
              <a:t>else:  </a:t>
            </a:r>
            <a:endParaRPr lang="en-US" sz="1800" b="0" strike="noStrike" spc="-1">
              <a:latin typeface="Arial"/>
            </a:endParaRPr>
          </a:p>
          <a:p>
            <a:pPr>
              <a:lnSpc>
                <a:spcPct val="100000"/>
              </a:lnSpc>
            </a:pPr>
            <a:r>
              <a:rPr lang="en-US" sz="1800" b="1" strike="noStrike" spc="-1">
                <a:solidFill>
                  <a:srgbClr val="000000"/>
                </a:solidFill>
                <a:latin typeface="Arial"/>
                <a:ea typeface="DejaVu Sans"/>
              </a:rPr>
              <a:t>    #block of code</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822960" y="822960"/>
            <a:ext cx="7131600" cy="170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000000"/>
                </a:solidFill>
                <a:latin typeface="Arial"/>
                <a:ea typeface="DejaVu Sans"/>
              </a:rPr>
              <a:t>Try ... except ... else clause :</a:t>
            </a:r>
            <a:endParaRPr lang="en-US" sz="2000" b="0" strike="noStrike" spc="-1">
              <a:latin typeface="Arial"/>
            </a:endParaRPr>
          </a:p>
          <a:p>
            <a:pPr>
              <a:lnSpc>
                <a:spcPct val="100000"/>
              </a:lnSpc>
            </a:pPr>
            <a:endParaRPr lang="en-US" sz="2000" b="0" strike="noStrike" spc="-1">
              <a:latin typeface="Arial"/>
            </a:endParaRPr>
          </a:p>
          <a:p>
            <a:pPr algn="just">
              <a:lnSpc>
                <a:spcPct val="100000"/>
              </a:lnSpc>
            </a:pPr>
            <a:r>
              <a:rPr lang="en-US" sz="1800" b="0" strike="noStrike" spc="-1">
                <a:solidFill>
                  <a:srgbClr val="000000"/>
                </a:solidFill>
                <a:latin typeface="Arial"/>
                <a:ea typeface="DejaVu Sans"/>
              </a:rPr>
              <a:t>The else clause in a try , except statement must follow all except clauses, and is useful for code that must be executed if the try clause does not raise an exception.</a:t>
            </a:r>
            <a:endParaRPr lang="en-US" sz="1800" b="0" strike="noStrike" spc="-1">
              <a:latin typeface="Arial"/>
            </a:endParaRPr>
          </a:p>
          <a:p>
            <a:pPr>
              <a:lnSpc>
                <a:spcPct val="100000"/>
              </a:lnSpc>
            </a:pPr>
            <a:endParaRPr lang="en-US" sz="1800" b="0" strike="noStrike" spc="-1">
              <a:latin typeface="Arial"/>
            </a:endParaRPr>
          </a:p>
        </p:txBody>
      </p:sp>
      <p:pic>
        <p:nvPicPr>
          <p:cNvPr id="240" name="Picture 133"/>
          <p:cNvPicPr/>
          <p:nvPr/>
        </p:nvPicPr>
        <p:blipFill>
          <a:blip r:embed="rId2" cstate="print"/>
          <a:stretch/>
        </p:blipFill>
        <p:spPr>
          <a:xfrm>
            <a:off x="1998720" y="2468880"/>
            <a:ext cx="4675680" cy="3885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822960" y="495360"/>
            <a:ext cx="7131600" cy="290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Try-Finally clause:</a:t>
            </a:r>
            <a:endParaRPr lang="en-US" sz="1800" b="0" strike="noStrike" spc="-1" dirty="0">
              <a:latin typeface="Arial"/>
            </a:endParaRPr>
          </a:p>
          <a:p>
            <a:pPr>
              <a:lnSpc>
                <a:spcPct val="100000"/>
              </a:lnSpc>
            </a:pPr>
            <a:endParaRPr lang="en-US" sz="1800" b="0" strike="noStrike" spc="-1" dirty="0">
              <a:latin typeface="Arial"/>
            </a:endParaRPr>
          </a:p>
          <a:p>
            <a:pPr marL="216000" indent="-215280" algn="just">
              <a:lnSpc>
                <a:spcPct val="100000"/>
              </a:lnSpc>
              <a:buClr>
                <a:srgbClr val="000000"/>
              </a:buClr>
              <a:buFont typeface="StarSymbol"/>
              <a:buAutoNum type="arabicParenR"/>
            </a:pPr>
            <a:r>
              <a:rPr lang="en-US" sz="1800" b="0" strike="noStrike" spc="-1" dirty="0">
                <a:solidFill>
                  <a:srgbClr val="000000"/>
                </a:solidFill>
                <a:latin typeface="Arial"/>
                <a:ea typeface="DejaVu Sans"/>
              </a:rPr>
              <a:t>In case if there is any code which you want to be executed, whether exception occurs or not, then that code can be placed inside the finally block.</a:t>
            </a:r>
            <a:endParaRPr lang="en-US" sz="1800" b="0" strike="noStrike" spc="-1" dirty="0">
              <a:latin typeface="Arial"/>
            </a:endParaRPr>
          </a:p>
          <a:p>
            <a:pPr algn="just">
              <a:lnSpc>
                <a:spcPct val="100000"/>
              </a:lnSpc>
            </a:pPr>
            <a:endParaRPr lang="en-US" sz="1800" b="0" strike="noStrike" spc="-1" dirty="0">
              <a:latin typeface="Arial"/>
            </a:endParaRPr>
          </a:p>
          <a:p>
            <a:pPr marL="216000" indent="-215280" algn="just">
              <a:lnSpc>
                <a:spcPct val="100000"/>
              </a:lnSpc>
              <a:buClr>
                <a:srgbClr val="000000"/>
              </a:buClr>
            </a:pPr>
            <a:r>
              <a:rPr lang="en-US" sz="1800" b="0" strike="noStrike" spc="-1" dirty="0" smtClean="0">
                <a:solidFill>
                  <a:srgbClr val="000000"/>
                </a:solidFill>
                <a:latin typeface="Arial"/>
                <a:ea typeface="DejaVu Sans"/>
              </a:rPr>
              <a:t>2) When </a:t>
            </a:r>
            <a:r>
              <a:rPr lang="en-US" sz="1800" b="0" strike="noStrike" spc="-1" dirty="0">
                <a:solidFill>
                  <a:srgbClr val="000000"/>
                </a:solidFill>
                <a:latin typeface="Arial"/>
                <a:ea typeface="DejaVu Sans"/>
              </a:rPr>
              <a:t>an exception occurs, the control immediately goes to finally block and all the lines in finally block gets executed first. After that the control goes to except block to handle exception.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pic>
        <p:nvPicPr>
          <p:cNvPr id="238" name="Picture 131"/>
          <p:cNvPicPr/>
          <p:nvPr/>
        </p:nvPicPr>
        <p:blipFill>
          <a:blip r:embed="rId2" cstate="print"/>
          <a:stretch/>
        </p:blipFill>
        <p:spPr>
          <a:xfrm>
            <a:off x="2743200" y="3017520"/>
            <a:ext cx="3201120" cy="3638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7271</TotalTime>
  <Words>1236</Words>
  <Application>Microsoft Office PowerPoint</Application>
  <PresentationFormat>On-screen Show (4:3)</PresentationFormat>
  <Paragraphs>189</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admin</dc:creator>
  <dc:description/>
  <cp:lastModifiedBy>admin</cp:lastModifiedBy>
  <cp:revision>38</cp:revision>
  <dcterms:created xsi:type="dcterms:W3CDTF">2019-07-21T17:16:11Z</dcterms:created>
  <dcterms:modified xsi:type="dcterms:W3CDTF">2019-08-18T15:26:15Z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