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0" r:id="rId6"/>
    <p:sldId id="261" r:id="rId7"/>
    <p:sldId id="262" r:id="rId8"/>
    <p:sldId id="271" r:id="rId9"/>
    <p:sldId id="272" r:id="rId10"/>
    <p:sldId id="273" r:id="rId11"/>
    <p:sldId id="274" r:id="rId12"/>
    <p:sldId id="263" r:id="rId13"/>
    <p:sldId id="265" r:id="rId14"/>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4" y="-72"/>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141358"/>
            <a:ext cx="100884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9" name="Title 8"/>
          <p:cNvSpPr>
            <a:spLocks noGrp="1"/>
          </p:cNvSpPr>
          <p:nvPr>
            <p:ph type="ctrTitle"/>
          </p:nvPr>
        </p:nvSpPr>
        <p:spPr>
          <a:xfrm>
            <a:off x="756047" y="1931918"/>
            <a:ext cx="8568531" cy="2016973"/>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756047" y="3981128"/>
            <a:ext cx="8568531" cy="1322451"/>
          </a:xfrm>
        </p:spPr>
        <p:txBody>
          <a:bodyPr lIns="50397" rIns="50397"/>
          <a:lstStyle>
            <a:lvl1pPr marL="0" marR="70556" indent="0" algn="r">
              <a:buNone/>
              <a:defRPr>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kumimoji="0" lang="en-US" smtClean="0"/>
              <a:t>Click to edit Master subtitle style</a:t>
            </a:r>
            <a:endParaRPr kumimoji="0" lang="en-US"/>
          </a:p>
        </p:txBody>
      </p:sp>
      <p:grpSp>
        <p:nvGrpSpPr>
          <p:cNvPr id="2" name="Group 1"/>
          <p:cNvGrpSpPr/>
          <p:nvPr/>
        </p:nvGrpSpPr>
        <p:grpSpPr>
          <a:xfrm>
            <a:off x="-4150" y="5459765"/>
            <a:ext cx="10084776" cy="2107723"/>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8/18/2019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1632891"/>
            <a:ext cx="9072563" cy="483483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302740"/>
            <a:ext cx="1959537" cy="616498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302741"/>
            <a:ext cx="6972432" cy="616498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370" y="1168136"/>
            <a:ext cx="8568531" cy="2015913"/>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324518" y="3231669"/>
            <a:ext cx="5040313" cy="1603745"/>
          </a:xfrm>
        </p:spPr>
        <p:txBody>
          <a:bodyPr lIns="100794" rIns="100794" anchor="t"/>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4009187"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8" name="Chevron 7"/>
          <p:cNvSpPr/>
          <p:nvPr/>
        </p:nvSpPr>
        <p:spPr>
          <a:xfrm>
            <a:off x="3803676"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24318"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8/18/2019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5375769"/>
            <a:ext cx="8248138" cy="503978"/>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8063" y="302387"/>
            <a:ext cx="8245951" cy="5039783"/>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7416086" y="7063571"/>
            <a:ext cx="2116931" cy="403183"/>
          </a:xfrm>
        </p:spPr>
        <p:txBody>
          <a:bodyPr/>
          <a:lstStyle>
            <a:extLst/>
          </a:lstStyle>
          <a:p>
            <a:fld id="{544213AF-26F6-41FA-8D85-E2C5388D6E58}" type="datetimeFigureOut">
              <a:rPr lang="en-US" smtClean="0"/>
              <a:pPr/>
              <a:t>8/18/2019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129" y="6000343"/>
            <a:ext cx="7896490" cy="714556"/>
          </a:xfrm>
          <a:noFill/>
        </p:spPr>
        <p:txBody>
          <a:bodyPr lIns="100794" tIns="0" rIns="100794" anchor="t"/>
          <a:lstStyle>
            <a:lvl1pPr marL="0" marR="20159" indent="0" algn="r">
              <a:buNone/>
              <a:defRPr sz="1500"/>
            </a:lvl1pPr>
            <a:lvl2pPr>
              <a:defRPr sz="1300"/>
            </a:lvl2pPr>
            <a:lvl3pPr>
              <a:defRPr sz="1100"/>
            </a:lvl3pPr>
            <a:lvl4pPr>
              <a:defRPr sz="1000"/>
            </a:lvl4pPr>
            <a:lvl5pPr>
              <a:defRPr sz="10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8/18/2019</a:t>
            </a:fld>
            <a:endParaRPr lang="en-US">
              <a:solidFill>
                <a:schemeClr val="tx1"/>
              </a:solidFill>
            </a:endParaRPr>
          </a:p>
        </p:txBody>
      </p:sp>
      <p:sp>
        <p:nvSpPr>
          <p:cNvPr id="6" name="Footer Placeholder 5"/>
          <p:cNvSpPr>
            <a:spLocks noGrp="1"/>
          </p:cNvSpPr>
          <p:nvPr>
            <p:ph type="ftr" sz="quarter" idx="11"/>
          </p:nvPr>
        </p:nvSpPr>
        <p:spPr>
          <a:xfrm>
            <a:off x="4828726" y="7063572"/>
            <a:ext cx="2591463" cy="40248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52016" y="5362896"/>
            <a:ext cx="8902603" cy="620242"/>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9" name="Freeform 8"/>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0" name="Right Triangle 9"/>
          <p:cNvSpPr>
            <a:spLocks/>
          </p:cNvSpPr>
          <p:nvPr/>
        </p:nvSpPr>
        <p:spPr bwMode="auto">
          <a:xfrm>
            <a:off x="-6661" y="6383784"/>
            <a:ext cx="3750815" cy="1191457"/>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1" name="Straight Connector 10"/>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1582"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13" name="Chevron 12"/>
          <p:cNvSpPr/>
          <p:nvPr/>
        </p:nvSpPr>
        <p:spPr>
          <a:xfrm>
            <a:off x="9346071"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2" name="Freeform 11"/>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4" name="Right Triangle 13"/>
          <p:cNvSpPr>
            <a:spLocks/>
          </p:cNvSpPr>
          <p:nvPr/>
        </p:nvSpPr>
        <p:spPr bwMode="auto">
          <a:xfrm>
            <a:off x="-6661" y="6383784"/>
            <a:ext cx="3750815" cy="1191457"/>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5" name="Straight Connector 14"/>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302737"/>
            <a:ext cx="9072563" cy="1259946"/>
          </a:xfrm>
          <a:prstGeom prst="rect">
            <a:avLst/>
          </a:prstGeom>
        </p:spPr>
        <p:txBody>
          <a:bodyPr vert="horz" lIns="100794" tIns="50397" rIns="100794" bIns="5039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04031" y="1632890"/>
            <a:ext cx="9072563" cy="4989036"/>
          </a:xfrm>
          <a:prstGeom prst="rect">
            <a:avLst/>
          </a:prstGeom>
        </p:spPr>
        <p:txBody>
          <a:bodyPr vert="horz" lIns="100794" tIns="50397" rIns="100794" bIns="5039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416086" y="7063571"/>
            <a:ext cx="2116931" cy="403183"/>
          </a:xfrm>
          <a:prstGeom prst="rect">
            <a:avLst/>
          </a:prstGeom>
        </p:spPr>
        <p:txBody>
          <a:bodyPr vert="horz" lIns="100794" tIns="50397" rIns="100794" bIns="50397" anchor="b"/>
          <a:lstStyle>
            <a:lvl1pPr algn="l" eaLnBrk="1" latinLnBrk="0" hangingPunct="1">
              <a:defRPr kumimoji="0" sz="1100">
                <a:solidFill>
                  <a:schemeClr val="tx1"/>
                </a:solidFill>
              </a:defRPr>
            </a:lvl1pPr>
            <a:extLst/>
          </a:lstStyle>
          <a:p>
            <a:fld id="{544213AF-26F6-41FA-8D85-E2C5388D6E58}" type="datetimeFigureOut">
              <a:rPr lang="en-US" smtClean="0"/>
              <a:pPr/>
              <a:t>8/18/2019</a:t>
            </a:fld>
            <a:endParaRPr lang="en-US" sz="1100" dirty="0">
              <a:solidFill>
                <a:schemeClr val="tx1"/>
              </a:solidFill>
            </a:endParaRPr>
          </a:p>
        </p:txBody>
      </p:sp>
      <p:sp>
        <p:nvSpPr>
          <p:cNvPr id="22" name="Footer Placeholder 21"/>
          <p:cNvSpPr>
            <a:spLocks noGrp="1"/>
          </p:cNvSpPr>
          <p:nvPr>
            <p:ph type="ftr" sz="quarter" idx="3"/>
          </p:nvPr>
        </p:nvSpPr>
        <p:spPr>
          <a:xfrm>
            <a:off x="4828726" y="7063572"/>
            <a:ext cx="2591463" cy="402483"/>
          </a:xfrm>
          <a:prstGeom prst="rect">
            <a:avLst/>
          </a:prstGeom>
        </p:spPr>
        <p:txBody>
          <a:bodyPr vert="horz" lIns="100794" tIns="50397" rIns="100794" bIns="50397" anchor="b"/>
          <a:lstStyle>
            <a:lvl1pPr algn="r" eaLnBrk="1" latinLnBrk="0" hangingPunct="1">
              <a:defRPr kumimoji="0" sz="1100">
                <a:solidFill>
                  <a:schemeClr val="tx1"/>
                </a:solidFill>
              </a:defRPr>
            </a:lvl1pPr>
            <a:extLst/>
          </a:lstStyle>
          <a:p>
            <a:pPr algn="r" eaLnBrk="1" latinLnBrk="0" hangingPunct="1"/>
            <a:endParaRPr kumimoji="0" lang="en-US" sz="1100" dirty="0">
              <a:solidFill>
                <a:schemeClr val="tx1"/>
              </a:solidFill>
            </a:endParaRPr>
          </a:p>
        </p:txBody>
      </p:sp>
      <p:sp>
        <p:nvSpPr>
          <p:cNvPr id="18" name="Slide Number Placeholder 17"/>
          <p:cNvSpPr>
            <a:spLocks noGrp="1"/>
          </p:cNvSpPr>
          <p:nvPr>
            <p:ph type="sldNum" sz="quarter" idx="4"/>
          </p:nvPr>
        </p:nvSpPr>
        <p:spPr>
          <a:xfrm>
            <a:off x="9533017" y="7063572"/>
            <a:ext cx="403225" cy="402483"/>
          </a:xfrm>
          <a:prstGeom prst="rect">
            <a:avLst/>
          </a:prstGeom>
        </p:spPr>
        <p:txBody>
          <a:bodyPr vert="horz" lIns="100794" tIns="50397" rIns="100794" bIns="50397" anchor="b"/>
          <a:lstStyle>
            <a:lvl1pPr algn="r" eaLnBrk="1" latinLnBrk="0" hangingPunct="1">
              <a:defRPr kumimoji="0" sz="1100" b="0">
                <a:solidFill>
                  <a:schemeClr val="tx1"/>
                </a:solidFill>
              </a:defRPr>
            </a:lvl1pPr>
            <a:extLst/>
          </a:lstStyle>
          <a:p>
            <a:fld id="{D5BBC35B-A44B-4119-B8DA-DE9E3DFADA20}" type="slidenum">
              <a:rPr kumimoji="0" lang="en-US" smtClean="0"/>
              <a:pPr/>
              <a:t>‹#›</a:t>
            </a:fld>
            <a:endParaRPr kumimoji="0" lang="en-US" sz="11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3177" indent="-282224"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401" indent="-251986"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467" indent="-251986"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929" indent="-251986"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915" indent="-251986"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tutorial/controlflow.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112" y="1341437"/>
            <a:ext cx="7924800" cy="4662815"/>
          </a:xfrm>
          <a:prstGeom prst="rect">
            <a:avLst/>
          </a:prstGeom>
          <a:noFill/>
        </p:spPr>
        <p:txBody>
          <a:bodyPr wrap="square" rtlCol="0">
            <a:spAutoFit/>
          </a:bodyPr>
          <a:lstStyle/>
          <a:p>
            <a:pPr>
              <a:lnSpc>
                <a:spcPct val="150000"/>
              </a:lnSpc>
            </a:pPr>
            <a:r>
              <a:rPr lang="en-US" b="1" dirty="0"/>
              <a:t>4) Conditional </a:t>
            </a:r>
            <a:r>
              <a:rPr lang="en-US" b="1" dirty="0" smtClean="0"/>
              <a:t>Statements:</a:t>
            </a:r>
            <a:endParaRPr lang="en-US" b="1" dirty="0"/>
          </a:p>
          <a:p>
            <a:pPr lvl="0"/>
            <a:r>
              <a:rPr lang="en-US" dirty="0"/>
              <a:t>What are conditional statements</a:t>
            </a:r>
          </a:p>
          <a:p>
            <a:pPr lvl="0"/>
            <a:r>
              <a:rPr lang="en-US" dirty="0"/>
              <a:t>The if statement</a:t>
            </a:r>
          </a:p>
          <a:p>
            <a:pPr lvl="0"/>
            <a:r>
              <a:rPr lang="en-US" dirty="0"/>
              <a:t>If and else statement</a:t>
            </a:r>
          </a:p>
          <a:p>
            <a:pPr lvl="0"/>
            <a:r>
              <a:rPr lang="en-US" dirty="0"/>
              <a:t>If </a:t>
            </a:r>
            <a:r>
              <a:rPr lang="en-US" dirty="0" err="1"/>
              <a:t>elif</a:t>
            </a:r>
            <a:r>
              <a:rPr lang="en-US" dirty="0"/>
              <a:t> and else statement</a:t>
            </a:r>
          </a:p>
          <a:p>
            <a:pPr lvl="0"/>
            <a:r>
              <a:rPr lang="en-US" dirty="0"/>
              <a:t>Quiz and Exercise</a:t>
            </a:r>
          </a:p>
          <a:p>
            <a:endParaRPr lang="en-US" dirty="0" smtClean="0"/>
          </a:p>
          <a:p>
            <a:endParaRPr lang="en-US" dirty="0"/>
          </a:p>
          <a:p>
            <a:pPr>
              <a:lnSpc>
                <a:spcPct val="150000"/>
              </a:lnSpc>
            </a:pPr>
            <a:r>
              <a:rPr lang="en-US" b="1" dirty="0" smtClean="0"/>
              <a:t>5</a:t>
            </a:r>
            <a:r>
              <a:rPr lang="en-US" b="1" dirty="0"/>
              <a:t>) Python </a:t>
            </a:r>
            <a:r>
              <a:rPr lang="en-US" b="1" dirty="0" smtClean="0"/>
              <a:t>Loops:</a:t>
            </a:r>
            <a:endParaRPr lang="en-US" b="1" dirty="0"/>
          </a:p>
          <a:p>
            <a:pPr lvl="0">
              <a:lnSpc>
                <a:spcPct val="150000"/>
              </a:lnSpc>
            </a:pPr>
            <a:r>
              <a:rPr lang="en-US" dirty="0"/>
              <a:t>What are loops</a:t>
            </a:r>
          </a:p>
          <a:p>
            <a:pPr lvl="0"/>
            <a:r>
              <a:rPr lang="en-US" dirty="0"/>
              <a:t>The while loop</a:t>
            </a:r>
          </a:p>
          <a:p>
            <a:pPr lvl="0"/>
            <a:r>
              <a:rPr lang="en-US" dirty="0"/>
              <a:t>The for loop</a:t>
            </a:r>
          </a:p>
          <a:p>
            <a:pPr lvl="0"/>
            <a:r>
              <a:rPr lang="en-US" dirty="0"/>
              <a:t>The nested for loop</a:t>
            </a:r>
          </a:p>
          <a:p>
            <a:pPr lvl="0"/>
            <a:r>
              <a:rPr lang="en-US" dirty="0"/>
              <a:t>Break, continue and pass</a:t>
            </a:r>
          </a:p>
          <a:p>
            <a:r>
              <a:rPr lang="en-US" dirty="0"/>
              <a:t>Quiz and Exercise</a:t>
            </a:r>
          </a:p>
        </p:txBody>
      </p:sp>
      <p:sp>
        <p:nvSpPr>
          <p:cNvPr id="3" name="TextBox 2"/>
          <p:cNvSpPr txBox="1"/>
          <p:nvPr/>
        </p:nvSpPr>
        <p:spPr>
          <a:xfrm>
            <a:off x="2068512" y="579437"/>
            <a:ext cx="5486400" cy="400110"/>
          </a:xfrm>
          <a:prstGeom prst="rect">
            <a:avLst/>
          </a:prstGeom>
          <a:noFill/>
        </p:spPr>
        <p:txBody>
          <a:bodyPr wrap="square" rtlCol="0">
            <a:spAutoFit/>
          </a:bodyPr>
          <a:lstStyle/>
          <a:p>
            <a:pPr algn="ctr"/>
            <a:r>
              <a:rPr lang="en-US" sz="2000" b="1" dirty="0" smtClean="0"/>
              <a:t>Day 3 and 4</a:t>
            </a:r>
            <a:endParaRPr lang="en-US" sz="2000" b="1" dirty="0"/>
          </a:p>
        </p:txBody>
      </p:sp>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1713" y="884237"/>
            <a:ext cx="8001000" cy="5632303"/>
          </a:xfrm>
          <a:prstGeom prst="rect">
            <a:avLst/>
          </a:prstGeom>
          <a:noFill/>
        </p:spPr>
        <p:txBody>
          <a:bodyPr wrap="square" lIns="91430" tIns="45716" rIns="91430" bIns="45716" rtlCol="0">
            <a:spAutoFit/>
          </a:bodyPr>
          <a:lstStyle/>
          <a:p>
            <a:pPr marL="342865" indent="-342865"/>
            <a:r>
              <a:rPr lang="en-US" spc="-1" dirty="0"/>
              <a:t>14  Write a Python program to count the number of even and odd numbers from a series of numbers</a:t>
            </a:r>
            <a:r>
              <a:rPr lang="en-US" spc="-1" dirty="0" smtClean="0"/>
              <a:t>. [15,13,17,19,14,6,61,62]</a:t>
            </a:r>
            <a:endParaRPr lang="en-US" spc="-1" dirty="0"/>
          </a:p>
          <a:p>
            <a:pPr marL="377979" indent="-377979">
              <a:buAutoNum type="arabicPlain" startAt="15"/>
            </a:pPr>
            <a:r>
              <a:rPr lang="en-US" spc="-1" dirty="0" smtClean="0"/>
              <a:t>Form </a:t>
            </a:r>
            <a:r>
              <a:rPr lang="en-US" spc="-1" dirty="0"/>
              <a:t>a pattern </a:t>
            </a:r>
            <a:endParaRPr lang="en-US" spc="-1" dirty="0" smtClean="0"/>
          </a:p>
          <a:p>
            <a:pPr marL="377979" indent="-377979"/>
            <a:r>
              <a:rPr lang="en-US" spc="-1" dirty="0" smtClean="0"/>
              <a:t>	*</a:t>
            </a:r>
          </a:p>
          <a:p>
            <a:pPr marL="377979" indent="-377979"/>
            <a:r>
              <a:rPr lang="en-US" spc="-1" dirty="0" smtClean="0"/>
              <a:t>	**</a:t>
            </a:r>
          </a:p>
          <a:p>
            <a:pPr marL="377979" indent="-377979"/>
            <a:r>
              <a:rPr lang="en-US" spc="-1" dirty="0" smtClean="0"/>
              <a:t>	***</a:t>
            </a:r>
          </a:p>
          <a:p>
            <a:pPr marL="377979" indent="-377979"/>
            <a:r>
              <a:rPr lang="en-US" spc="-1" dirty="0" smtClean="0"/>
              <a:t>	****</a:t>
            </a:r>
          </a:p>
          <a:p>
            <a:pPr marL="377979" indent="-377979"/>
            <a:r>
              <a:rPr lang="en-US" spc="-1" dirty="0" smtClean="0"/>
              <a:t>	*****</a:t>
            </a:r>
          </a:p>
          <a:p>
            <a:pPr marL="377979" indent="-377979"/>
            <a:r>
              <a:rPr lang="en-US" spc="-1" dirty="0" smtClean="0"/>
              <a:t>	****</a:t>
            </a:r>
          </a:p>
          <a:p>
            <a:pPr marL="377979" indent="-377979"/>
            <a:r>
              <a:rPr lang="en-US" spc="-1" dirty="0" smtClean="0"/>
              <a:t>	***</a:t>
            </a:r>
          </a:p>
          <a:p>
            <a:pPr marL="377979" indent="-377979"/>
            <a:r>
              <a:rPr lang="en-US" spc="-1" dirty="0" smtClean="0"/>
              <a:t>	**</a:t>
            </a:r>
          </a:p>
          <a:p>
            <a:pPr marL="377979" indent="-377979"/>
            <a:r>
              <a:rPr lang="en-US" spc="-1" dirty="0" smtClean="0"/>
              <a:t>	*</a:t>
            </a:r>
          </a:p>
          <a:p>
            <a:pPr marL="377979" indent="-377979"/>
            <a:r>
              <a:rPr lang="en-US" spc="-1" dirty="0" smtClean="0"/>
              <a:t>16 Form a pattern:</a:t>
            </a:r>
          </a:p>
          <a:p>
            <a:pPr marL="377979" indent="-377979"/>
            <a:r>
              <a:rPr lang="en-US" spc="-1" dirty="0" smtClean="0"/>
              <a:t>	    *</a:t>
            </a:r>
          </a:p>
          <a:p>
            <a:pPr marL="377979" indent="-377979"/>
            <a:r>
              <a:rPr lang="en-US" spc="-1" dirty="0" smtClean="0"/>
              <a:t>	  ***</a:t>
            </a:r>
          </a:p>
          <a:p>
            <a:pPr marL="377979" indent="-377979"/>
            <a:r>
              <a:rPr lang="en-US" spc="-1" dirty="0" smtClean="0"/>
              <a:t>	*****</a:t>
            </a:r>
          </a:p>
          <a:p>
            <a:pPr marL="377979" indent="-377979"/>
            <a:r>
              <a:rPr lang="en-US" spc="-1" dirty="0" smtClean="0"/>
              <a:t>	  ***</a:t>
            </a:r>
          </a:p>
          <a:p>
            <a:pPr marL="377979" indent="-377979"/>
            <a:r>
              <a:rPr lang="en-US" spc="-1" dirty="0" smtClean="0"/>
              <a:t>	    *</a:t>
            </a:r>
            <a:endParaRPr lang="en-US" spc="-1" dirty="0"/>
          </a:p>
          <a:p>
            <a:pPr marL="342865" indent="-342865"/>
            <a:r>
              <a:rPr lang="en-US" spc="-1" dirty="0" smtClean="0"/>
              <a:t>17  </a:t>
            </a:r>
            <a:r>
              <a:rPr lang="en-US" spc="-1" dirty="0"/>
              <a:t>Identify a </a:t>
            </a:r>
            <a:r>
              <a:rPr lang="en-US" spc="-1" dirty="0" err="1"/>
              <a:t>fibnocci</a:t>
            </a:r>
            <a:r>
              <a:rPr lang="en-US" spc="-1" dirty="0"/>
              <a:t> </a:t>
            </a:r>
            <a:r>
              <a:rPr lang="en-US" spc="-1" dirty="0" smtClean="0"/>
              <a:t>series (1,1,2,3,5,8,13….)</a:t>
            </a:r>
            <a:endParaRPr lang="en-US" spc="-1" dirty="0"/>
          </a:p>
          <a:p>
            <a:pPr marL="342865" indent="-342865"/>
            <a:r>
              <a:rPr lang="en-US" spc="-1" dirty="0" smtClean="0"/>
              <a:t>18  </a:t>
            </a:r>
            <a:r>
              <a:rPr lang="en-US" spc="-1" dirty="0"/>
              <a:t>Identify a prime number in range (2,30)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4057" y="503979"/>
            <a:ext cx="8064500" cy="6472753"/>
          </a:xfrm>
          <a:prstGeom prst="rect">
            <a:avLst/>
          </a:prstGeom>
          <a:noFill/>
        </p:spPr>
        <p:txBody>
          <a:bodyPr wrap="square" lIns="100794" tIns="50397" rIns="100794" bIns="50397" rtlCol="0">
            <a:spAutoFit/>
          </a:bodyPr>
          <a:lstStyle/>
          <a:p>
            <a:r>
              <a:rPr lang="en-US" dirty="0" smtClean="0"/>
              <a:t>19. write a program to calculate the average of a list of numbers </a:t>
            </a:r>
          </a:p>
          <a:p>
            <a:r>
              <a:rPr lang="en-US" dirty="0" smtClean="0"/>
              <a:t>      [1,2,3,4,5,6,7,8,9,10]</a:t>
            </a:r>
          </a:p>
          <a:p>
            <a:r>
              <a:rPr lang="en-US" dirty="0" smtClean="0"/>
              <a:t>20. Print the multiplication table of 7 as (7*1=7 and so on) </a:t>
            </a:r>
          </a:p>
          <a:p>
            <a:r>
              <a:rPr lang="en-US" dirty="0" smtClean="0"/>
              <a:t>21 </a:t>
            </a:r>
            <a:r>
              <a:rPr lang="en-US" dirty="0" smtClean="0"/>
              <a:t>Factorial of any number n is represented by n! and is equal </a:t>
            </a:r>
            <a:r>
              <a:rPr lang="en-US" dirty="0" smtClean="0"/>
              <a:t>to 1*2*3…..(n-1)*n. </a:t>
            </a:r>
            <a:r>
              <a:rPr lang="en-US" dirty="0" smtClean="0"/>
              <a:t>Write a program to calculate factorial of a number</a:t>
            </a:r>
            <a:r>
              <a:rPr lang="en-US" dirty="0" smtClean="0"/>
              <a:t>.</a:t>
            </a:r>
          </a:p>
          <a:p>
            <a:r>
              <a:rPr lang="en-US" dirty="0" smtClean="0"/>
              <a:t>22. T</a:t>
            </a:r>
            <a:r>
              <a:rPr lang="en-US" dirty="0" smtClean="0"/>
              <a:t>hree </a:t>
            </a:r>
            <a:r>
              <a:rPr lang="en-US" dirty="0" smtClean="0"/>
              <a:t>digit number is called Armstrong number if sum of cube of its digit is equal to number itself.</a:t>
            </a:r>
            <a:br>
              <a:rPr lang="en-US" dirty="0" smtClean="0"/>
            </a:br>
            <a:r>
              <a:rPr lang="en-US" dirty="0" smtClean="0"/>
              <a:t>E.g.- 153 is an Armstrong number because (1</a:t>
            </a:r>
            <a:r>
              <a:rPr lang="en-US" baseline="30000" dirty="0" smtClean="0"/>
              <a:t>3</a:t>
            </a:r>
            <a:r>
              <a:rPr lang="en-US" dirty="0" smtClean="0"/>
              <a:t>)+(5</a:t>
            </a:r>
            <a:r>
              <a:rPr lang="en-US" baseline="30000" dirty="0" smtClean="0"/>
              <a:t>3</a:t>
            </a:r>
            <a:r>
              <a:rPr lang="en-US" dirty="0" smtClean="0"/>
              <a:t>)+(3</a:t>
            </a:r>
            <a:r>
              <a:rPr lang="en-US" baseline="30000" dirty="0" smtClean="0"/>
              <a:t>3</a:t>
            </a:r>
            <a:r>
              <a:rPr lang="en-US" dirty="0" smtClean="0"/>
              <a:t>) = 153.</a:t>
            </a:r>
            <a:br>
              <a:rPr lang="en-US" dirty="0" smtClean="0"/>
            </a:br>
            <a:r>
              <a:rPr lang="en-US" dirty="0" smtClean="0"/>
              <a:t>Write all Armstrong numbers between 100 to 500</a:t>
            </a:r>
            <a:r>
              <a:rPr lang="en-US" dirty="0" smtClean="0"/>
              <a:t>.</a:t>
            </a:r>
          </a:p>
          <a:p>
            <a:r>
              <a:rPr lang="en-US" dirty="0" smtClean="0"/>
              <a:t>23. </a:t>
            </a:r>
            <a:r>
              <a:rPr lang="en-US" dirty="0" smtClean="0"/>
              <a:t>Write a Python program to find the </a:t>
            </a:r>
            <a:r>
              <a:rPr lang="en-US" dirty="0" smtClean="0"/>
              <a:t>median of given values</a:t>
            </a:r>
          </a:p>
          <a:p>
            <a:r>
              <a:rPr lang="en-US" dirty="0" smtClean="0"/>
              <a:t>[8,10,15,20,11,17,30,22,13,16,23</a:t>
            </a:r>
            <a:r>
              <a:rPr lang="en-US" dirty="0" smtClean="0"/>
              <a:t>]</a:t>
            </a:r>
          </a:p>
          <a:p>
            <a:r>
              <a:rPr lang="en-US" dirty="0" smtClean="0"/>
              <a:t>24 write a program to print patter 0 as :</a:t>
            </a:r>
          </a:p>
          <a:p>
            <a:r>
              <a:rPr lang="en-US" dirty="0" smtClean="0"/>
              <a:t> </a:t>
            </a:r>
            <a:r>
              <a:rPr lang="en-US" dirty="0" smtClean="0"/>
              <a:t>  ***  </a:t>
            </a:r>
          </a:p>
          <a:p>
            <a:r>
              <a:rPr lang="en-US" dirty="0" smtClean="0"/>
              <a:t>*        *</a:t>
            </a:r>
          </a:p>
          <a:p>
            <a:r>
              <a:rPr lang="en-US" dirty="0" smtClean="0"/>
              <a:t>*        *</a:t>
            </a:r>
          </a:p>
          <a:p>
            <a:r>
              <a:rPr lang="en-US" dirty="0" smtClean="0"/>
              <a:t>*        *</a:t>
            </a:r>
            <a:endParaRPr lang="en-US" dirty="0" smtClean="0"/>
          </a:p>
          <a:p>
            <a:r>
              <a:rPr lang="en-US" dirty="0" smtClean="0"/>
              <a:t>*        *</a:t>
            </a:r>
            <a:endParaRPr lang="en-US" dirty="0" smtClean="0"/>
          </a:p>
          <a:p>
            <a:r>
              <a:rPr lang="en-US" dirty="0" smtClean="0"/>
              <a:t>*        *</a:t>
            </a:r>
            <a:r>
              <a:rPr lang="en-US" dirty="0" smtClean="0"/>
              <a:t>       </a:t>
            </a:r>
          </a:p>
          <a:p>
            <a:r>
              <a:rPr lang="en-US" dirty="0" smtClean="0"/>
              <a:t>   ***</a:t>
            </a:r>
          </a:p>
          <a:p>
            <a:r>
              <a:rPr lang="en-US" dirty="0" smtClean="0"/>
              <a:t>25. Write a program that gives a list of elements which is reversed for </a:t>
            </a:r>
            <a:r>
              <a:rPr lang="en-US" dirty="0" err="1" smtClean="0"/>
              <a:t>eg</a:t>
            </a:r>
            <a:r>
              <a:rPr lang="en-US" dirty="0" smtClean="0"/>
              <a:t>:</a:t>
            </a:r>
          </a:p>
          <a:p>
            <a:r>
              <a:rPr lang="en-US" dirty="0" smtClean="0"/>
              <a:t>['</a:t>
            </a:r>
            <a:r>
              <a:rPr lang="en-US" dirty="0" err="1" smtClean="0"/>
              <a:t>string','integer','float','boolean</a:t>
            </a:r>
            <a:r>
              <a:rPr lang="en-US" dirty="0" smtClean="0"/>
              <a:t>']  output as : ['</a:t>
            </a:r>
            <a:r>
              <a:rPr lang="en-US" dirty="0" err="1" smtClean="0"/>
              <a:t>gnirts</a:t>
            </a:r>
            <a:r>
              <a:rPr lang="en-US" dirty="0" smtClean="0"/>
              <a:t>', '</a:t>
            </a:r>
            <a:r>
              <a:rPr lang="en-US" dirty="0" err="1" smtClean="0"/>
              <a:t>regetni</a:t>
            </a:r>
            <a:r>
              <a:rPr lang="en-US" dirty="0" smtClean="0"/>
              <a:t>', '</a:t>
            </a:r>
            <a:r>
              <a:rPr lang="en-US" dirty="0" err="1" smtClean="0"/>
              <a:t>taolf</a:t>
            </a:r>
            <a:r>
              <a:rPr lang="en-US" dirty="0" smtClean="0"/>
              <a:t>', '</a:t>
            </a:r>
            <a:r>
              <a:rPr lang="en-US" dirty="0" err="1" smtClean="0"/>
              <a:t>naeloob</a:t>
            </a:r>
            <a:r>
              <a:rPr lang="en-US" dirty="0" smtClean="0"/>
              <a:t>']</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914400" y="731520"/>
            <a:ext cx="8138160" cy="4697640"/>
          </a:xfrm>
          <a:prstGeom prst="rect">
            <a:avLst/>
          </a:prstGeom>
          <a:noFill/>
          <a:ln>
            <a:noFill/>
          </a:ln>
        </p:spPr>
        <p:txBody>
          <a:bodyPr lIns="90000" tIns="45000" rIns="90000" bIns="45000"/>
          <a:lstStyle/>
          <a:p>
            <a:r>
              <a:rPr lang="en-US" sz="1800" b="0" strike="noStrike" spc="-1" dirty="0">
                <a:latin typeface="Arial"/>
              </a:rPr>
              <a:t>1) For finding the prime number :</a:t>
            </a:r>
          </a:p>
          <a:p>
            <a:endParaRPr lang="en-US" sz="1800" b="0" strike="noStrike" spc="-1" dirty="0">
              <a:latin typeface="Arial"/>
            </a:endParaRPr>
          </a:p>
          <a:p>
            <a:r>
              <a:rPr lang="en-US" sz="1800" b="0" strike="noStrike" spc="-1" dirty="0">
                <a:latin typeface="Arial"/>
              </a:rPr>
              <a:t>&gt;&gt;&gt; for n in range(2, 10):</a:t>
            </a:r>
          </a:p>
          <a:p>
            <a:r>
              <a:rPr lang="en-US" sz="1800" b="0" strike="noStrike" spc="-1" dirty="0">
                <a:latin typeface="Arial"/>
              </a:rPr>
              <a:t>...     for x in range(2, n):</a:t>
            </a:r>
          </a:p>
          <a:p>
            <a:r>
              <a:rPr lang="en-US" sz="1800" b="0" strike="noStrike" spc="-1" dirty="0">
                <a:latin typeface="Arial"/>
              </a:rPr>
              <a:t>...         if n % x == 0:</a:t>
            </a:r>
          </a:p>
          <a:p>
            <a:r>
              <a:rPr lang="en-US" sz="1800" b="0" strike="noStrike" spc="-1" dirty="0">
                <a:latin typeface="Arial"/>
              </a:rPr>
              <a:t>...             print(n, 'equals', x, '*', n//x)</a:t>
            </a:r>
          </a:p>
          <a:p>
            <a:r>
              <a:rPr lang="en-US" sz="1800" b="0" strike="noStrike" spc="-1" dirty="0">
                <a:latin typeface="Arial"/>
              </a:rPr>
              <a:t>...             break</a:t>
            </a:r>
          </a:p>
          <a:p>
            <a:r>
              <a:rPr lang="en-US" sz="1800" b="0" strike="noStrike" spc="-1" dirty="0">
                <a:latin typeface="Arial"/>
              </a:rPr>
              <a:t>...     else:</a:t>
            </a:r>
          </a:p>
          <a:p>
            <a:r>
              <a:rPr lang="en-US" sz="1800" b="0" strike="noStrike" spc="-1" dirty="0">
                <a:latin typeface="Arial"/>
              </a:rPr>
              <a:t>...         # loop fell through without finding a factor</a:t>
            </a:r>
          </a:p>
          <a:p>
            <a:r>
              <a:rPr lang="en-US" sz="1800" b="0" strike="noStrike" spc="-1" dirty="0">
                <a:latin typeface="Arial"/>
              </a:rPr>
              <a:t>...         print(n, 'is a prime number')</a:t>
            </a:r>
          </a:p>
          <a:p>
            <a:endParaRPr lang="en-US" sz="1800" b="0" strike="noStrike" spc="-1" dirty="0">
              <a:latin typeface="Arial"/>
            </a:endParaRPr>
          </a:p>
          <a:p>
            <a:r>
              <a:rPr lang="en-US" sz="1800" b="0" strike="noStrike" spc="-1" dirty="0">
                <a:latin typeface="Arial"/>
              </a:rPr>
              <a:t>2) print 10 </a:t>
            </a:r>
            <a:r>
              <a:rPr lang="en-US" sz="1800" b="0" strike="noStrike" spc="-1" dirty="0" err="1">
                <a:latin typeface="Arial"/>
              </a:rPr>
              <a:t>intregers</a:t>
            </a:r>
            <a:r>
              <a:rPr lang="en-US" sz="1800" b="0" strike="noStrike" spc="-1" dirty="0">
                <a:latin typeface="Arial"/>
              </a:rPr>
              <a:t> using for loop</a:t>
            </a:r>
          </a:p>
          <a:p>
            <a:endParaRPr lang="en-US" sz="1800" b="0" strike="noStrike" spc="-1" dirty="0">
              <a:latin typeface="Arial"/>
            </a:endParaRPr>
          </a:p>
          <a:p>
            <a:r>
              <a:rPr lang="en-US" sz="1800" b="0" strike="noStrike" spc="-1" dirty="0">
                <a:latin typeface="Arial"/>
              </a:rPr>
              <a:t>3) Using For loop print the length of each element.</a:t>
            </a:r>
          </a:p>
          <a:p>
            <a:endParaRPr lang="en-US" sz="1800" b="0" strike="noStrike" spc="-1" dirty="0">
              <a:latin typeface="Arial"/>
            </a:endParaRPr>
          </a:p>
          <a:p>
            <a:r>
              <a:rPr lang="en-US" sz="1800" b="0" strike="noStrike" spc="-1" dirty="0">
                <a:latin typeface="Arial"/>
              </a:rPr>
              <a:t>4) Using for loop find whether the integer is even or odd.</a:t>
            </a:r>
          </a:p>
          <a:p>
            <a:endParaRPr lang="en-US" sz="1800" b="0" strike="noStrike" spc="-1" dirty="0">
              <a:latin typeface="Arial"/>
            </a:endParaRPr>
          </a:p>
          <a:p>
            <a:r>
              <a:rPr lang="en-US" sz="1800" b="0" strike="noStrike" spc="-1" dirty="0">
                <a:latin typeface="Arial"/>
              </a:rPr>
              <a:t>5) Using for loop print the </a:t>
            </a:r>
            <a:r>
              <a:rPr lang="en-US" sz="1800" b="0" strike="noStrike" spc="-1" dirty="0" err="1">
                <a:latin typeface="Arial"/>
              </a:rPr>
              <a:t>fibnocci</a:t>
            </a:r>
            <a:r>
              <a:rPr lang="en-US" sz="1800" b="0" strike="noStrike" spc="-1" dirty="0">
                <a:latin typeface="Arial"/>
              </a:rPr>
              <a:t> series.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914400" y="1005840"/>
            <a:ext cx="8229240" cy="21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dirty="0">
                <a:latin typeface="Arial"/>
              </a:rPr>
              <a:t>Code to check whether the number entered by the user is greater than or less than 100</a:t>
            </a:r>
          </a:p>
          <a:p>
            <a:endParaRPr lang="en-US" sz="1800" b="0" strike="noStrike" spc="-1" dirty="0">
              <a:latin typeface="Arial"/>
            </a:endParaRPr>
          </a:p>
          <a:p>
            <a:endParaRPr lang="en-US" sz="1800" b="0" strike="noStrike" spc="-1" dirty="0">
              <a:latin typeface="Arial"/>
            </a:endParaRPr>
          </a:p>
          <a:p>
            <a:endParaRPr lang="en-US" sz="1800" b="0" strike="noStrike" spc="-1" dirty="0">
              <a:latin typeface="Arial"/>
            </a:endParaRPr>
          </a:p>
          <a:p>
            <a:r>
              <a:rPr lang="en-US" sz="1800" b="0" u="sng" strike="noStrike" spc="-1" dirty="0">
                <a:solidFill>
                  <a:srgbClr val="0000FF"/>
                </a:solidFill>
                <a:uFillTx/>
                <a:latin typeface="Arial"/>
                <a:hlinkClick r:id="rId2"/>
              </a:rPr>
              <a:t>https://docs.python.org/3/tutorial/controlflow.html</a:t>
            </a:r>
            <a:endParaRPr lang="en-US" sz="1800" b="0" strike="noStrike" spc="-1" dirty="0">
              <a:latin typeface="Arial"/>
            </a:endParaRPr>
          </a:p>
          <a:p>
            <a:endParaRPr lang="en-US" sz="1800" b="0" strike="noStrike" spc="-1" dirty="0">
              <a:latin typeface="Arial"/>
            </a:endParaRPr>
          </a:p>
          <a:p>
            <a:r>
              <a:rPr lang="en-US" sz="1800" b="0" strike="noStrike" spc="-1" dirty="0">
                <a:solidFill>
                  <a:srgbClr val="0000FF"/>
                </a:solidFill>
                <a:latin typeface="Arial"/>
              </a:rPr>
              <a:t>https://www.geeksforgeeks.org/loops-in-python/</a:t>
            </a:r>
            <a:endParaRPr lang="en-US"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1568160" y="736920"/>
            <a:ext cx="7314840" cy="40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200" b="1" strike="noStrike" spc="-1">
                <a:latin typeface="Arial"/>
              </a:rPr>
              <a:t>Conditional Statements in Python</a:t>
            </a:r>
            <a:endParaRPr lang="en-US" sz="2200" b="0" strike="noStrike" spc="-1">
              <a:latin typeface="Arial"/>
            </a:endParaRPr>
          </a:p>
        </p:txBody>
      </p:sp>
      <p:sp>
        <p:nvSpPr>
          <p:cNvPr id="39" name="CustomShape 2"/>
          <p:cNvSpPr/>
          <p:nvPr/>
        </p:nvSpPr>
        <p:spPr>
          <a:xfrm>
            <a:off x="1005840" y="1371600"/>
            <a:ext cx="7954920" cy="65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0" strike="noStrike" spc="-1">
                <a:latin typeface="Arial"/>
              </a:rPr>
              <a:t>What are Conditional Statements :</a:t>
            </a:r>
          </a:p>
          <a:p>
            <a:endParaRPr lang="en-US" sz="2000" b="0" strike="noStrike" spc="-1">
              <a:latin typeface="Arial"/>
            </a:endParaRPr>
          </a:p>
        </p:txBody>
      </p:sp>
      <p:sp>
        <p:nvSpPr>
          <p:cNvPr id="40" name="CustomShape 3"/>
          <p:cNvSpPr/>
          <p:nvPr/>
        </p:nvSpPr>
        <p:spPr>
          <a:xfrm>
            <a:off x="1005840" y="2067120"/>
            <a:ext cx="8320680" cy="167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00" b="0" strike="noStrike" spc="-1">
                <a:latin typeface="Arial"/>
              </a:rPr>
              <a:t>Conditional Statement in Python perform different computations or actions depending on whether a specific Boolean constraint evaluates to true or false. Conditional statements are handled by IF statements in Python.</a:t>
            </a:r>
          </a:p>
          <a:p>
            <a:endParaRPr lang="en-US" sz="1600" b="0" strike="noStrike" spc="-1">
              <a:latin typeface="Arial"/>
            </a:endParaRPr>
          </a:p>
          <a:p>
            <a:endParaRPr lang="en-US" sz="1600" b="0" strike="noStrike" spc="-1">
              <a:latin typeface="Arial"/>
            </a:endParaRPr>
          </a:p>
          <a:p>
            <a:r>
              <a:rPr lang="en-US" sz="1600" b="1" strike="noStrike" spc="-1">
                <a:latin typeface="Arial"/>
              </a:rPr>
              <a:t>IF Condition :</a:t>
            </a:r>
            <a:endParaRPr lang="en-US" sz="1600" b="0" strike="noStrike" spc="-1">
              <a:latin typeface="Arial"/>
            </a:endParaRPr>
          </a:p>
          <a:p>
            <a:endParaRPr lang="en-US" sz="1600" b="0" strike="noStrike" spc="-1">
              <a:latin typeface="Arial"/>
            </a:endParaRPr>
          </a:p>
        </p:txBody>
      </p:sp>
      <p:pic>
        <p:nvPicPr>
          <p:cNvPr id="41" name="Picture 40"/>
          <p:cNvPicPr/>
          <p:nvPr/>
        </p:nvPicPr>
        <p:blipFill>
          <a:blip r:embed="rId2" cstate="print"/>
          <a:stretch/>
        </p:blipFill>
        <p:spPr>
          <a:xfrm>
            <a:off x="3108960" y="3566160"/>
            <a:ext cx="3837960" cy="3361680"/>
          </a:xfrm>
          <a:prstGeom prst="rect">
            <a:avLst/>
          </a:prstGeom>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914400" y="822960"/>
            <a:ext cx="8229240" cy="147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1" strike="noStrike" spc="-1">
                <a:latin typeface="Arial"/>
              </a:rPr>
              <a:t>Else Condition:</a:t>
            </a:r>
            <a:endParaRPr lang="en-US" sz="1800" b="0" strike="noStrike" spc="-1">
              <a:latin typeface="Arial"/>
            </a:endParaRPr>
          </a:p>
          <a:p>
            <a:endParaRPr lang="en-US" sz="1800" b="0" strike="noStrike" spc="-1">
              <a:latin typeface="Arial"/>
            </a:endParaRPr>
          </a:p>
          <a:p>
            <a:r>
              <a:rPr lang="en-US" sz="1600" b="0" strike="noStrike" spc="-1">
                <a:latin typeface="Arial"/>
              </a:rPr>
              <a:t>Else block will execute only when the condition becomes false, this is the block where you will perform some actions when the condition is not true.</a:t>
            </a:r>
          </a:p>
          <a:p>
            <a:endParaRPr lang="en-US" sz="1600" b="0" strike="noStrike" spc="-1">
              <a:latin typeface="Arial"/>
            </a:endParaRPr>
          </a:p>
          <a:p>
            <a:endParaRPr lang="en-US" sz="1600" b="0" strike="noStrike" spc="-1">
              <a:latin typeface="Arial"/>
            </a:endParaRPr>
          </a:p>
        </p:txBody>
      </p:sp>
      <p:pic>
        <p:nvPicPr>
          <p:cNvPr id="43" name="Picture 42"/>
          <p:cNvPicPr/>
          <p:nvPr/>
        </p:nvPicPr>
        <p:blipFill>
          <a:blip r:embed="rId2" cstate="print"/>
          <a:stretch/>
        </p:blipFill>
        <p:spPr>
          <a:xfrm>
            <a:off x="2377440" y="2231280"/>
            <a:ext cx="5509800" cy="3803400"/>
          </a:xfrm>
          <a:prstGeom prst="rect">
            <a:avLst/>
          </a:prstGeom>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925512" y="503237"/>
            <a:ext cx="8137800" cy="525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15000"/>
              </a:lnSpc>
              <a:spcBef>
                <a:spcPts val="567"/>
              </a:spcBef>
              <a:spcAft>
                <a:spcPts val="567"/>
              </a:spcAft>
            </a:pPr>
            <a:r>
              <a:rPr lang="en-US" sz="1800" b="1" strike="noStrike" spc="-1" dirty="0" err="1">
                <a:latin typeface="Arial"/>
              </a:rPr>
              <a:t>Elif</a:t>
            </a:r>
            <a:r>
              <a:rPr lang="en-US" sz="1800" b="1" strike="noStrike" spc="-1" dirty="0">
                <a:latin typeface="Arial"/>
              </a:rPr>
              <a:t> Condition:</a:t>
            </a:r>
            <a:endParaRPr lang="en-US" sz="1800" b="0" strike="noStrike" spc="-1" dirty="0">
              <a:latin typeface="Arial"/>
            </a:endParaRPr>
          </a:p>
          <a:p>
            <a:pPr algn="just">
              <a:lnSpc>
                <a:spcPct val="115000"/>
              </a:lnSpc>
              <a:spcBef>
                <a:spcPts val="567"/>
              </a:spcBef>
              <a:spcAft>
                <a:spcPts val="567"/>
              </a:spcAft>
            </a:pPr>
            <a:endParaRPr lang="en-US" sz="1800" b="0" strike="noStrike" spc="-1" dirty="0">
              <a:latin typeface="Arial"/>
            </a:endParaRPr>
          </a:p>
          <a:p>
            <a:pPr algn="just">
              <a:lnSpc>
                <a:spcPct val="115000"/>
              </a:lnSpc>
              <a:spcBef>
                <a:spcPts val="567"/>
              </a:spcBef>
              <a:spcAft>
                <a:spcPts val="567"/>
              </a:spcAft>
            </a:pPr>
            <a:r>
              <a:rPr lang="en-US" sz="1800" b="0" strike="noStrike" spc="-1" dirty="0" err="1">
                <a:latin typeface="Arial"/>
                <a:ea typeface="Microsoft YaHei"/>
              </a:rPr>
              <a:t>Elif</a:t>
            </a:r>
            <a:r>
              <a:rPr lang="en-US" sz="1800" b="0" strike="noStrike" spc="-1" dirty="0">
                <a:latin typeface="Arial"/>
                <a:ea typeface="Microsoft YaHei"/>
              </a:rPr>
              <a:t> statement is used to check multiple conditions only if the given if condition is false. It's similar to an if-else statement and the only difference is that in else we will not check the condition but in </a:t>
            </a:r>
            <a:r>
              <a:rPr lang="en-US" sz="1800" b="0" strike="noStrike" spc="-1" dirty="0" err="1">
                <a:latin typeface="Arial"/>
                <a:ea typeface="Microsoft YaHei"/>
              </a:rPr>
              <a:t>elif</a:t>
            </a:r>
            <a:r>
              <a:rPr lang="en-US" sz="1800" b="0" strike="noStrike" spc="-1" dirty="0">
                <a:latin typeface="Arial"/>
                <a:ea typeface="Microsoft YaHei"/>
              </a:rPr>
              <a:t> we will do check the condition.</a:t>
            </a:r>
            <a:endParaRPr lang="en-US" sz="1800" b="0" strike="noStrike" spc="-1" dirty="0">
              <a:latin typeface="Arial"/>
            </a:endParaRPr>
          </a:p>
          <a:p>
            <a:pPr algn="just">
              <a:lnSpc>
                <a:spcPct val="115000"/>
              </a:lnSpc>
              <a:spcBef>
                <a:spcPts val="567"/>
              </a:spcBef>
              <a:spcAft>
                <a:spcPts val="567"/>
              </a:spcAft>
            </a:pPr>
            <a:endParaRPr lang="en-US" sz="1800" b="0" strike="noStrike" spc="-1" dirty="0">
              <a:latin typeface="Arial"/>
            </a:endParaRPr>
          </a:p>
          <a:p>
            <a:pPr algn="just">
              <a:lnSpc>
                <a:spcPct val="115000"/>
              </a:lnSpc>
              <a:spcBef>
                <a:spcPts val="567"/>
              </a:spcBef>
              <a:spcAft>
                <a:spcPts val="567"/>
              </a:spcAft>
            </a:pPr>
            <a:r>
              <a:rPr lang="en-US" sz="1800" b="1" strike="noStrike" spc="-1" dirty="0">
                <a:latin typeface="Arial"/>
                <a:ea typeface="Microsoft YaHei"/>
              </a:rPr>
              <a:t>Syntax:</a:t>
            </a:r>
            <a:endParaRPr lang="en-US" sz="1800" b="0" strike="noStrike" spc="-1" dirty="0">
              <a:latin typeface="Arial"/>
            </a:endParaRPr>
          </a:p>
          <a:p>
            <a:pPr algn="just">
              <a:lnSpc>
                <a:spcPct val="115000"/>
              </a:lnSpc>
              <a:spcBef>
                <a:spcPts val="567"/>
              </a:spcBef>
              <a:spcAft>
                <a:spcPts val="567"/>
              </a:spcAft>
            </a:pPr>
            <a:endParaRPr lang="en-US" sz="1800" b="0" strike="noStrike" spc="-1" dirty="0">
              <a:latin typeface="Arial"/>
            </a:endParaRPr>
          </a:p>
          <a:p>
            <a:pPr algn="just">
              <a:lnSpc>
                <a:spcPct val="115000"/>
              </a:lnSpc>
              <a:spcBef>
                <a:spcPts val="567"/>
              </a:spcBef>
              <a:spcAft>
                <a:spcPts val="567"/>
              </a:spcAft>
            </a:pPr>
            <a:r>
              <a:rPr lang="en-US" sz="1800" b="0" strike="noStrike" spc="-1" dirty="0">
                <a:latin typeface="Arial"/>
                <a:ea typeface="Microsoft YaHei"/>
              </a:rPr>
              <a:t>if (condition):</a:t>
            </a:r>
            <a:endParaRPr lang="en-US" sz="1800" b="0" strike="noStrike" spc="-1" dirty="0">
              <a:latin typeface="Arial"/>
            </a:endParaRPr>
          </a:p>
          <a:p>
            <a:pPr algn="just">
              <a:lnSpc>
                <a:spcPct val="115000"/>
              </a:lnSpc>
              <a:spcBef>
                <a:spcPts val="567"/>
              </a:spcBef>
              <a:spcAft>
                <a:spcPts val="567"/>
              </a:spcAft>
            </a:pPr>
            <a:r>
              <a:rPr lang="en-US" sz="1800" b="0" strike="noStrike" spc="-1" dirty="0">
                <a:latin typeface="Arial"/>
                <a:ea typeface="Microsoft YaHei"/>
              </a:rPr>
              <a:t>       #Set of statement to execute if condition is true</a:t>
            </a:r>
            <a:endParaRPr lang="en-US" sz="1800" b="0" strike="noStrike" spc="-1" dirty="0">
              <a:latin typeface="Arial"/>
            </a:endParaRPr>
          </a:p>
          <a:p>
            <a:pPr algn="just">
              <a:lnSpc>
                <a:spcPct val="115000"/>
              </a:lnSpc>
              <a:spcBef>
                <a:spcPts val="567"/>
              </a:spcBef>
              <a:spcAft>
                <a:spcPts val="567"/>
              </a:spcAft>
            </a:pPr>
            <a:r>
              <a:rPr lang="en-US" sz="1800" b="0" strike="noStrike" spc="-1" dirty="0" err="1">
                <a:latin typeface="Arial"/>
                <a:ea typeface="Microsoft YaHei"/>
              </a:rPr>
              <a:t>elif</a:t>
            </a:r>
            <a:r>
              <a:rPr lang="en-US" sz="1800" b="0" strike="noStrike" spc="-1" dirty="0">
                <a:latin typeface="Arial"/>
                <a:ea typeface="Microsoft YaHei"/>
              </a:rPr>
              <a:t> (condition):</a:t>
            </a:r>
            <a:endParaRPr lang="en-US" sz="1800" b="0" strike="noStrike" spc="-1" dirty="0">
              <a:latin typeface="Arial"/>
            </a:endParaRPr>
          </a:p>
          <a:p>
            <a:pPr algn="just">
              <a:lnSpc>
                <a:spcPct val="115000"/>
              </a:lnSpc>
              <a:spcBef>
                <a:spcPts val="567"/>
              </a:spcBef>
              <a:spcAft>
                <a:spcPts val="567"/>
              </a:spcAft>
            </a:pPr>
            <a:r>
              <a:rPr lang="en-US" sz="1800" b="0" strike="noStrike" spc="-1" dirty="0">
                <a:latin typeface="Arial"/>
                <a:ea typeface="Microsoft YaHei"/>
              </a:rPr>
              <a:t>    #Set of statements to be executed when if condition is false and </a:t>
            </a:r>
            <a:r>
              <a:rPr lang="en-US" sz="1800" b="0" strike="noStrike" spc="-1" dirty="0" err="1">
                <a:latin typeface="Arial"/>
                <a:ea typeface="Microsoft YaHei"/>
              </a:rPr>
              <a:t>elif</a:t>
            </a:r>
            <a:r>
              <a:rPr lang="en-US" sz="1800" b="0" strike="noStrike" spc="-1" dirty="0">
                <a:latin typeface="Arial"/>
                <a:ea typeface="Microsoft YaHei"/>
              </a:rPr>
              <a:t> condition is true</a:t>
            </a:r>
            <a:endParaRPr lang="en-US" sz="1800" b="0" strike="noStrike" spc="-1" dirty="0">
              <a:latin typeface="Arial"/>
            </a:endParaRPr>
          </a:p>
          <a:p>
            <a:pPr algn="just">
              <a:lnSpc>
                <a:spcPct val="115000"/>
              </a:lnSpc>
              <a:spcBef>
                <a:spcPts val="567"/>
              </a:spcBef>
              <a:spcAft>
                <a:spcPts val="567"/>
              </a:spcAft>
            </a:pPr>
            <a:r>
              <a:rPr lang="en-US" sz="1800" b="0" strike="noStrike" spc="-1" dirty="0">
                <a:latin typeface="Arial"/>
                <a:ea typeface="Microsoft YaHei"/>
              </a:rPr>
              <a:t>else:</a:t>
            </a:r>
            <a:endParaRPr lang="en-US" sz="1800" b="0" strike="noStrike" spc="-1" dirty="0">
              <a:latin typeface="Arial"/>
            </a:endParaRPr>
          </a:p>
          <a:p>
            <a:pPr algn="just">
              <a:lnSpc>
                <a:spcPct val="115000"/>
              </a:lnSpc>
              <a:spcBef>
                <a:spcPts val="567"/>
              </a:spcBef>
              <a:spcAft>
                <a:spcPts val="567"/>
              </a:spcAft>
            </a:pPr>
            <a:r>
              <a:rPr lang="en-US" sz="1800" b="0" strike="noStrike" spc="-1" dirty="0">
                <a:latin typeface="Arial"/>
                <a:ea typeface="Microsoft YaHei"/>
              </a:rPr>
              <a:t>       #Set of statement to be executed when both if and </a:t>
            </a:r>
            <a:r>
              <a:rPr lang="en-US" sz="1800" b="0" strike="noStrike" spc="-1" dirty="0" err="1">
                <a:latin typeface="Arial"/>
                <a:ea typeface="Microsoft YaHei"/>
              </a:rPr>
              <a:t>elif</a:t>
            </a:r>
            <a:r>
              <a:rPr lang="en-US" sz="1800" b="0" strike="noStrike" spc="-1" dirty="0">
                <a:latin typeface="Arial"/>
                <a:ea typeface="Microsoft YaHei"/>
              </a:rPr>
              <a:t> conditions are false</a:t>
            </a:r>
            <a:endParaRPr lang="en-US"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914400" y="914400"/>
            <a:ext cx="8137800" cy="47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1800" b="1" strike="noStrike" spc="-1">
                <a:latin typeface="Arial"/>
              </a:rPr>
              <a:t>Nested if else statement :</a:t>
            </a:r>
            <a:endParaRPr lang="en-US" sz="1800" b="0" strike="noStrike" spc="-1">
              <a:latin typeface="Arial"/>
            </a:endParaRPr>
          </a:p>
          <a:p>
            <a:pPr>
              <a:lnSpc>
                <a:spcPct val="115000"/>
              </a:lnSpc>
            </a:pPr>
            <a:endParaRPr lang="en-US" sz="1800" b="0" strike="noStrike" spc="-1">
              <a:latin typeface="Arial"/>
            </a:endParaRPr>
          </a:p>
          <a:p>
            <a:pPr>
              <a:lnSpc>
                <a:spcPct val="115000"/>
              </a:lnSpc>
            </a:pPr>
            <a:r>
              <a:rPr lang="en-US" sz="1800" b="0" strike="noStrike" spc="-1">
                <a:latin typeface="Arial"/>
              </a:rPr>
              <a:t>Nested if-else statements mean that an if statement or if-else statement is present inside another if or if-else block. Python provides this feature as well, this in turn will help us to check multiple conditions in a given program.</a:t>
            </a:r>
          </a:p>
          <a:p>
            <a:pPr>
              <a:lnSpc>
                <a:spcPct val="115000"/>
              </a:lnSpc>
            </a:pPr>
            <a:endParaRPr lang="en-US" sz="1800" b="0" strike="noStrike" spc="-1">
              <a:latin typeface="Arial"/>
            </a:endParaRPr>
          </a:p>
          <a:p>
            <a:pPr>
              <a:lnSpc>
                <a:spcPct val="115000"/>
              </a:lnSpc>
            </a:pPr>
            <a:endParaRPr lang="en-US" sz="1800" b="0" strike="noStrike" spc="-1">
              <a:latin typeface="Arial"/>
            </a:endParaRPr>
          </a:p>
          <a:p>
            <a:pPr>
              <a:lnSpc>
                <a:spcPct val="115000"/>
              </a:lnSpc>
            </a:pPr>
            <a:r>
              <a:rPr lang="en-US" sz="1800" b="1" strike="noStrike" spc="-1">
                <a:latin typeface="Arial"/>
              </a:rPr>
              <a:t>Syntax:</a:t>
            </a:r>
            <a:endParaRPr lang="en-US" sz="1800" b="0" strike="noStrike" spc="-1">
              <a:latin typeface="Arial"/>
            </a:endParaRPr>
          </a:p>
          <a:p>
            <a:pPr>
              <a:lnSpc>
                <a:spcPct val="115000"/>
              </a:lnSpc>
            </a:pPr>
            <a:endParaRPr lang="en-US" sz="1800" b="0" strike="noStrike" spc="-1">
              <a:latin typeface="Arial"/>
            </a:endParaRPr>
          </a:p>
          <a:p>
            <a:pPr>
              <a:lnSpc>
                <a:spcPct val="115000"/>
              </a:lnSpc>
            </a:pPr>
            <a:r>
              <a:rPr lang="en-US" sz="1800" b="0" strike="noStrike" spc="-1">
                <a:latin typeface="Arial"/>
              </a:rPr>
              <a:t>if(condition):</a:t>
            </a:r>
          </a:p>
          <a:p>
            <a:pPr>
              <a:lnSpc>
                <a:spcPct val="115000"/>
              </a:lnSpc>
            </a:pPr>
            <a:r>
              <a:rPr lang="en-US" sz="1800" b="0" strike="noStrike" spc="-1">
                <a:latin typeface="Arial"/>
              </a:rPr>
              <a:t>           #Statements to execute if condition is true</a:t>
            </a:r>
          </a:p>
          <a:p>
            <a:pPr>
              <a:lnSpc>
                <a:spcPct val="115000"/>
              </a:lnSpc>
            </a:pPr>
            <a:r>
              <a:rPr lang="en-US" sz="1800" b="0" strike="noStrike" spc="-1">
                <a:latin typeface="Arial"/>
              </a:rPr>
              <a:t>           if(condition):</a:t>
            </a:r>
          </a:p>
          <a:p>
            <a:pPr>
              <a:lnSpc>
                <a:spcPct val="115000"/>
              </a:lnSpc>
            </a:pPr>
            <a:r>
              <a:rPr lang="en-US" sz="1800" b="0" strike="noStrike" spc="-1">
                <a:latin typeface="Arial"/>
              </a:rPr>
              <a:t>                    #Statements to execute if condition is true</a:t>
            </a:r>
          </a:p>
          <a:p>
            <a:pPr>
              <a:lnSpc>
                <a:spcPct val="115000"/>
              </a:lnSpc>
            </a:pPr>
            <a:r>
              <a:rPr lang="en-US" sz="1800" b="0" strike="noStrike" spc="-1">
                <a:latin typeface="Arial"/>
              </a:rPr>
              <a:t>           #end of nested if</a:t>
            </a:r>
          </a:p>
          <a:p>
            <a:pPr>
              <a:lnSpc>
                <a:spcPct val="115000"/>
              </a:lnSpc>
            </a:pPr>
            <a:r>
              <a:rPr lang="en-US" sz="1800" b="0" strike="noStrike" spc="-1">
                <a:latin typeface="Arial"/>
              </a:rPr>
              <a:t>#end of if</a:t>
            </a:r>
          </a:p>
          <a:p>
            <a:pPr>
              <a:lnSpc>
                <a:spcPct val="115000"/>
              </a:lnSpc>
            </a:pP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560320" y="640080"/>
            <a:ext cx="4388760" cy="42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latin typeface="Arial"/>
              </a:rPr>
              <a:t>Python Loops</a:t>
            </a:r>
            <a:endParaRPr lang="en-US" sz="2400" b="0" strike="noStrike" spc="-1">
              <a:latin typeface="Arial"/>
            </a:endParaRPr>
          </a:p>
        </p:txBody>
      </p:sp>
      <p:sp>
        <p:nvSpPr>
          <p:cNvPr id="47" name="CustomShape 2"/>
          <p:cNvSpPr/>
          <p:nvPr/>
        </p:nvSpPr>
        <p:spPr>
          <a:xfrm>
            <a:off x="914400" y="1554480"/>
            <a:ext cx="8320680" cy="524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15000"/>
              </a:lnSpc>
            </a:pPr>
            <a:r>
              <a:rPr lang="en-US" sz="1600" b="0" strike="noStrike" spc="-1">
                <a:latin typeface="Arial"/>
              </a:rPr>
              <a:t>Python programming language provides following types of loops to handle looping requirements. Python provides three ways for executing the loops. While all the ways provide similar basic functionality, they differ in their syntax and condition checking time.</a:t>
            </a:r>
          </a:p>
          <a:p>
            <a:pPr algn="just">
              <a:lnSpc>
                <a:spcPct val="115000"/>
              </a:lnSpc>
            </a:pPr>
            <a:endParaRPr lang="en-US" sz="1600" b="0" strike="noStrike" spc="-1">
              <a:latin typeface="Arial"/>
            </a:endParaRPr>
          </a:p>
          <a:p>
            <a:pPr algn="just">
              <a:lnSpc>
                <a:spcPct val="115000"/>
              </a:lnSpc>
            </a:pPr>
            <a:endParaRPr lang="en-US" sz="1600" b="0" strike="noStrike" spc="-1">
              <a:latin typeface="Arial"/>
            </a:endParaRPr>
          </a:p>
          <a:p>
            <a:pPr algn="just">
              <a:lnSpc>
                <a:spcPct val="115000"/>
              </a:lnSpc>
            </a:pPr>
            <a:r>
              <a:rPr lang="en-US" sz="1600" b="1" strike="noStrike" spc="-1">
                <a:latin typeface="Arial"/>
              </a:rPr>
              <a:t>1) While Loop:</a:t>
            </a:r>
            <a:endParaRPr lang="en-US" sz="1600" b="0" strike="noStrike" spc="-1">
              <a:latin typeface="Arial"/>
            </a:endParaRPr>
          </a:p>
          <a:p>
            <a:pPr algn="just">
              <a:lnSpc>
                <a:spcPct val="115000"/>
              </a:lnSpc>
            </a:pPr>
            <a:endParaRPr lang="en-US" sz="1600" b="0" strike="noStrike" spc="-1">
              <a:latin typeface="Arial"/>
            </a:endParaRPr>
          </a:p>
          <a:p>
            <a:pPr algn="just">
              <a:lnSpc>
                <a:spcPct val="115000"/>
              </a:lnSpc>
            </a:pPr>
            <a:r>
              <a:rPr lang="en-US" sz="1600" b="0" strike="noStrike" spc="-1">
                <a:latin typeface="Arial"/>
              </a:rPr>
              <a:t>In python, while loop is used to execute a block of statements repeatedly until a given a condition is satisfied. And when the condition becomes false, the line immediately after the loop in program is executed.</a:t>
            </a:r>
          </a:p>
          <a:p>
            <a:pPr algn="just">
              <a:lnSpc>
                <a:spcPct val="115000"/>
              </a:lnSpc>
            </a:pPr>
            <a:endParaRPr lang="en-US" sz="1600" b="0" strike="noStrike" spc="-1">
              <a:latin typeface="Arial"/>
            </a:endParaRPr>
          </a:p>
          <a:p>
            <a:pPr algn="just">
              <a:lnSpc>
                <a:spcPct val="115000"/>
              </a:lnSpc>
            </a:pPr>
            <a:r>
              <a:rPr lang="en-US" sz="1600" b="1" strike="noStrike" spc="-1">
                <a:latin typeface="Arial"/>
              </a:rPr>
              <a:t>Syntax :</a:t>
            </a:r>
            <a:endParaRPr lang="en-US" sz="1600" b="0" strike="noStrike" spc="-1">
              <a:latin typeface="Arial"/>
            </a:endParaRPr>
          </a:p>
          <a:p>
            <a:pPr algn="just">
              <a:lnSpc>
                <a:spcPct val="115000"/>
              </a:lnSpc>
            </a:pPr>
            <a:endParaRPr lang="en-US" sz="1600" b="0" strike="noStrike" spc="-1">
              <a:latin typeface="Arial"/>
            </a:endParaRPr>
          </a:p>
          <a:p>
            <a:pPr algn="just">
              <a:lnSpc>
                <a:spcPct val="115000"/>
              </a:lnSpc>
            </a:pPr>
            <a:r>
              <a:rPr lang="en-US" sz="1600" b="0" strike="noStrike" spc="-1">
                <a:latin typeface="Arial"/>
              </a:rPr>
              <a:t>while expression:</a:t>
            </a:r>
          </a:p>
          <a:p>
            <a:pPr algn="just">
              <a:lnSpc>
                <a:spcPct val="115000"/>
              </a:lnSpc>
            </a:pPr>
            <a:r>
              <a:rPr lang="en-US" sz="1600" b="0" strike="noStrike" spc="-1">
                <a:latin typeface="Arial"/>
              </a:rPr>
              <a:t>    statement(s)</a:t>
            </a:r>
          </a:p>
          <a:p>
            <a:pPr algn="just">
              <a:lnSpc>
                <a:spcPct val="115000"/>
              </a:lnSpc>
            </a:pPr>
            <a:endParaRPr lang="en-US" sz="1600" b="0" strike="noStrike" spc="-1">
              <a:latin typeface="Arial"/>
            </a:endParaRPr>
          </a:p>
          <a:p>
            <a:pPr algn="just">
              <a:lnSpc>
                <a:spcPct val="115000"/>
              </a:lnSpc>
            </a:pPr>
            <a:r>
              <a:rPr lang="en-US" sz="1600" b="1" strike="noStrike" spc="-1">
                <a:latin typeface="Arial"/>
              </a:rPr>
              <a:t>Using else statement with while loops:</a:t>
            </a:r>
            <a:endParaRPr lang="en-US" sz="1600" b="0" strike="noStrike" spc="-1">
              <a:latin typeface="Arial"/>
            </a:endParaRPr>
          </a:p>
          <a:p>
            <a:pPr algn="just">
              <a:lnSpc>
                <a:spcPct val="115000"/>
              </a:lnSpc>
            </a:pPr>
            <a:endParaRPr lang="en-US" sz="1600" b="0" strike="noStrike" spc="-1">
              <a:latin typeface="Arial"/>
            </a:endParaRPr>
          </a:p>
          <a:p>
            <a:pPr algn="just">
              <a:lnSpc>
                <a:spcPct val="115000"/>
              </a:lnSpc>
            </a:pPr>
            <a:r>
              <a:rPr lang="en-US" sz="1600" b="0" strike="noStrike" spc="-1">
                <a:latin typeface="Arial"/>
              </a:rPr>
              <a:t>The else clause is only executed when your while condition becomes false. If you break out of the loop, or if an exception is raised, it won’t be executed.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914400" y="1005840"/>
            <a:ext cx="8320680" cy="620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1" strike="noStrike" spc="-1">
                <a:latin typeface="Arial"/>
              </a:rPr>
              <a:t>Syntax: </a:t>
            </a:r>
            <a:endParaRPr lang="en-US" sz="1800" b="0" strike="noStrike" spc="-1">
              <a:latin typeface="Arial"/>
            </a:endParaRPr>
          </a:p>
          <a:p>
            <a:endParaRPr lang="en-US" sz="1800" b="0" strike="noStrike" spc="-1">
              <a:latin typeface="Arial"/>
            </a:endParaRPr>
          </a:p>
          <a:p>
            <a:r>
              <a:rPr lang="en-US" sz="1800" b="0" strike="noStrike" spc="-1">
                <a:latin typeface="Arial"/>
              </a:rPr>
              <a:t>while condition: </a:t>
            </a:r>
          </a:p>
          <a:p>
            <a:r>
              <a:rPr lang="en-US" sz="1800" b="0" strike="noStrike" spc="-1">
                <a:latin typeface="Arial"/>
              </a:rPr>
              <a:t>     # execute these statements </a:t>
            </a:r>
          </a:p>
          <a:p>
            <a:r>
              <a:rPr lang="en-US" sz="1800" b="0" strike="noStrike" spc="-1">
                <a:latin typeface="Arial"/>
              </a:rPr>
              <a:t>else: </a:t>
            </a:r>
          </a:p>
          <a:p>
            <a:r>
              <a:rPr lang="en-US" sz="1800" b="0" strike="noStrike" spc="-1">
                <a:latin typeface="Arial"/>
              </a:rPr>
              <a:t>     # execute these statements </a:t>
            </a:r>
          </a:p>
          <a:p>
            <a:endParaRPr lang="en-US" sz="1800" b="0" strike="noStrike" spc="-1">
              <a:latin typeface="Arial"/>
            </a:endParaRPr>
          </a:p>
          <a:p>
            <a:r>
              <a:rPr lang="en-US" sz="1800" b="1" strike="noStrike" spc="-1">
                <a:latin typeface="Arial"/>
              </a:rPr>
              <a:t>2) For Loops:</a:t>
            </a:r>
            <a:endParaRPr lang="en-US" sz="1800" b="0" strike="noStrike" spc="-1">
              <a:latin typeface="Arial"/>
            </a:endParaRPr>
          </a:p>
          <a:p>
            <a:endParaRPr lang="en-US" sz="1800" b="0" strike="noStrike" spc="-1">
              <a:latin typeface="Arial"/>
            </a:endParaRPr>
          </a:p>
          <a:p>
            <a:r>
              <a:rPr lang="en-US" sz="1800" b="0" strike="noStrike" spc="-1">
                <a:latin typeface="Arial"/>
              </a:rPr>
              <a:t>A for loop is used to iterate over a dataset.</a:t>
            </a:r>
          </a:p>
          <a:p>
            <a:endParaRPr lang="en-US" sz="1800" b="0" strike="noStrike" spc="-1">
              <a:latin typeface="Arial"/>
            </a:endParaRPr>
          </a:p>
          <a:p>
            <a:r>
              <a:rPr lang="en-US" sz="1800" b="1" strike="noStrike" spc="-1">
                <a:latin typeface="Arial"/>
              </a:rPr>
              <a:t>Syntax:</a:t>
            </a:r>
            <a:endParaRPr lang="en-US" sz="1800" b="0" strike="noStrike" spc="-1">
              <a:latin typeface="Arial"/>
            </a:endParaRPr>
          </a:p>
          <a:p>
            <a:endParaRPr lang="en-US" sz="1800" b="0" strike="noStrike" spc="-1">
              <a:latin typeface="Arial"/>
            </a:endParaRPr>
          </a:p>
          <a:p>
            <a:pPr>
              <a:lnSpc>
                <a:spcPct val="115000"/>
              </a:lnSpc>
            </a:pPr>
            <a:r>
              <a:rPr lang="en-US" sz="1800" b="0" strike="noStrike" spc="-1">
                <a:latin typeface="Arial"/>
              </a:rPr>
              <a:t>for iterator_var in sequence:</a:t>
            </a:r>
          </a:p>
          <a:p>
            <a:pPr>
              <a:lnSpc>
                <a:spcPct val="115000"/>
              </a:lnSpc>
            </a:pPr>
            <a:r>
              <a:rPr lang="en-US" sz="1800" b="0" strike="noStrike" spc="-1">
                <a:latin typeface="Arial"/>
              </a:rPr>
              <a:t>    statements(s)</a:t>
            </a:r>
          </a:p>
          <a:p>
            <a:pPr>
              <a:lnSpc>
                <a:spcPct val="115000"/>
              </a:lnSpc>
            </a:pPr>
            <a:endParaRPr lang="en-US" sz="1800" b="0" strike="noStrike" spc="-1">
              <a:latin typeface="Arial"/>
            </a:endParaRPr>
          </a:p>
          <a:p>
            <a:pPr>
              <a:lnSpc>
                <a:spcPct val="115000"/>
              </a:lnSpc>
            </a:pPr>
            <a:r>
              <a:rPr lang="en-US" sz="1800" b="1" strike="noStrike" spc="-1">
                <a:latin typeface="Arial"/>
              </a:rPr>
              <a:t>3) Nested Loops: </a:t>
            </a:r>
            <a:endParaRPr lang="en-US" sz="1800" b="0" strike="noStrike" spc="-1">
              <a:latin typeface="Arial"/>
            </a:endParaRPr>
          </a:p>
          <a:p>
            <a:pPr>
              <a:lnSpc>
                <a:spcPct val="115000"/>
              </a:lnSpc>
            </a:pPr>
            <a:endParaRPr lang="en-US" sz="1800" b="0" strike="noStrike" spc="-1">
              <a:latin typeface="Arial"/>
            </a:endParaRPr>
          </a:p>
          <a:p>
            <a:pPr>
              <a:lnSpc>
                <a:spcPct val="115000"/>
              </a:lnSpc>
            </a:pPr>
            <a:r>
              <a:rPr lang="en-US" sz="1800" b="0" strike="noStrike" spc="-1">
                <a:latin typeface="Arial"/>
              </a:rPr>
              <a:t>Python also supports loop inside another loop, this is called as the nested loops.</a:t>
            </a:r>
          </a:p>
          <a:p>
            <a:pPr>
              <a:lnSpc>
                <a:spcPct val="115000"/>
              </a:lnSpc>
            </a:pPr>
            <a:endParaRPr lang="en-US" sz="1800" b="0" strike="noStrike" spc="-1">
              <a:latin typeface="Arial"/>
            </a:endParaRPr>
          </a:p>
          <a:p>
            <a:pPr>
              <a:lnSpc>
                <a:spcPct val="115000"/>
              </a:lnSpc>
            </a:pPr>
            <a:endParaRPr lang="en-US" sz="1800" b="0" strike="noStrike" spc="-1">
              <a:latin typeface="Arial"/>
            </a:endParaRPr>
          </a:p>
          <a:p>
            <a:pPr>
              <a:lnSpc>
                <a:spcPct val="115000"/>
              </a:lnSpc>
            </a:pPr>
            <a:endParaRPr lang="en-US" sz="1800" b="0" strike="noStrike" spc="-1">
              <a:latin typeface="Arial"/>
            </a:endParaRPr>
          </a:p>
          <a:p>
            <a:pPr>
              <a:lnSpc>
                <a:spcPct val="115000"/>
              </a:lnSpc>
            </a:pP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9313" y="808037"/>
            <a:ext cx="8229600" cy="2862314"/>
          </a:xfrm>
          <a:prstGeom prst="rect">
            <a:avLst/>
          </a:prstGeom>
          <a:noFill/>
        </p:spPr>
        <p:txBody>
          <a:bodyPr wrap="square" lIns="91430" tIns="45716" rIns="91430" bIns="45716" rtlCol="0">
            <a:spAutoFit/>
          </a:bodyPr>
          <a:lstStyle/>
          <a:p>
            <a:r>
              <a:rPr lang="en-US" b="1" dirty="0" smtClean="0"/>
              <a:t>Exercises:</a:t>
            </a:r>
          </a:p>
          <a:p>
            <a:endParaRPr lang="en-US" dirty="0"/>
          </a:p>
          <a:p>
            <a:endParaRPr lang="en-US" dirty="0" smtClean="0"/>
          </a:p>
          <a:p>
            <a:r>
              <a:rPr lang="en-US" dirty="0" smtClean="0"/>
              <a:t>1) Print in proper format  '  print      letters   in     correct   format   '</a:t>
            </a:r>
          </a:p>
          <a:p>
            <a:r>
              <a:rPr lang="en-US" dirty="0" smtClean="0"/>
              <a:t>2) create a list name desserts holding two values 'ice-</a:t>
            </a:r>
            <a:r>
              <a:rPr lang="en-US" dirty="0" err="1" smtClean="0"/>
              <a:t>cream','cookies</a:t>
            </a:r>
            <a:r>
              <a:rPr lang="en-US" dirty="0" smtClean="0"/>
              <a:t>'</a:t>
            </a:r>
          </a:p>
          <a:p>
            <a:r>
              <a:rPr lang="en-US" dirty="0" smtClean="0"/>
              <a:t>3) sort desserts in alphabetical order</a:t>
            </a:r>
          </a:p>
          <a:p>
            <a:r>
              <a:rPr lang="en-US" dirty="0" smtClean="0"/>
              <a:t>4) display the index of the ice-cream</a:t>
            </a:r>
          </a:p>
          <a:p>
            <a:r>
              <a:rPr lang="en-US" dirty="0" smtClean="0"/>
              <a:t>5) copy the contents of the desserts in other list called object</a:t>
            </a:r>
          </a:p>
          <a:p>
            <a:r>
              <a:rPr lang="en-US" dirty="0" smtClean="0"/>
              <a:t>6) remove cookies from desserts.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313" y="960437"/>
            <a:ext cx="8077200" cy="369324"/>
          </a:xfrm>
          <a:prstGeom prst="rect">
            <a:avLst/>
          </a:prstGeom>
          <a:noFill/>
        </p:spPr>
        <p:txBody>
          <a:bodyPr wrap="square" lIns="91430" tIns="45716" rIns="91430" bIns="45716" rtlCol="0">
            <a:spAutoFit/>
          </a:bodyPr>
          <a:lstStyle/>
          <a:p>
            <a:endParaRPr lang="en-US" dirty="0"/>
          </a:p>
        </p:txBody>
      </p:sp>
      <p:sp>
        <p:nvSpPr>
          <p:cNvPr id="3" name="TextBox 2"/>
          <p:cNvSpPr txBox="1"/>
          <p:nvPr/>
        </p:nvSpPr>
        <p:spPr>
          <a:xfrm>
            <a:off x="773113" y="503238"/>
            <a:ext cx="8382000" cy="8947185"/>
          </a:xfrm>
          <a:prstGeom prst="rect">
            <a:avLst/>
          </a:prstGeom>
          <a:noFill/>
        </p:spPr>
        <p:txBody>
          <a:bodyPr wrap="square" lIns="91430" tIns="45716" rIns="91430" bIns="45716" rtlCol="0">
            <a:spAutoFit/>
          </a:bodyPr>
          <a:lstStyle/>
          <a:p>
            <a:r>
              <a:rPr lang="en-US" b="1" dirty="0" smtClean="0"/>
              <a:t>Conditional Statements:</a:t>
            </a:r>
          </a:p>
          <a:p>
            <a:endParaRPr lang="en-US" dirty="0" smtClean="0"/>
          </a:p>
          <a:p>
            <a:pPr marL="342865" indent="-342865">
              <a:buFont typeface="+mj-lt"/>
              <a:buAutoNum type="arabicPeriod"/>
            </a:pPr>
            <a:r>
              <a:rPr lang="en-US" spc="-1" dirty="0"/>
              <a:t>Program to find the greater number between the two.</a:t>
            </a:r>
          </a:p>
          <a:p>
            <a:pPr marL="342865" indent="-342865">
              <a:buFont typeface="+mj-lt"/>
              <a:buAutoNum type="arabicPeriod"/>
            </a:pPr>
            <a:r>
              <a:rPr lang="en-US" spc="-1" dirty="0"/>
              <a:t>Program that takes user input and identifies even and odd number</a:t>
            </a:r>
          </a:p>
          <a:p>
            <a:pPr marL="342865" indent="-342865">
              <a:buFont typeface="+mj-lt"/>
              <a:buAutoNum type="arabicPeriod"/>
            </a:pPr>
            <a:r>
              <a:rPr lang="en-US" spc="-1" dirty="0"/>
              <a:t>Program to identify a valid mobile number </a:t>
            </a:r>
          </a:p>
          <a:p>
            <a:pPr marL="342865" indent="-342865">
              <a:buFont typeface="+mj-lt"/>
              <a:buAutoNum type="arabicPeriod"/>
            </a:pPr>
            <a:r>
              <a:rPr lang="en-US" dirty="0" smtClean="0"/>
              <a:t>define a function that takes list of numbers as argument and output the number that are less than 20</a:t>
            </a:r>
            <a:endParaRPr lang="en-US" spc="-1" dirty="0"/>
          </a:p>
          <a:p>
            <a:pPr marL="342865" indent="-342865">
              <a:buFont typeface="+mj-lt"/>
              <a:buAutoNum type="arabicPeriod"/>
            </a:pPr>
            <a:r>
              <a:rPr lang="en-US" spc="-1" dirty="0"/>
              <a:t>Count the number of letters in refrigerator without using </a:t>
            </a:r>
            <a:r>
              <a:rPr lang="en-US" spc="-1" dirty="0" err="1"/>
              <a:t>len</a:t>
            </a:r>
            <a:r>
              <a:rPr lang="en-US" spc="-1" dirty="0"/>
              <a:t>() function.</a:t>
            </a:r>
          </a:p>
          <a:p>
            <a:pPr marL="342865" indent="-342865">
              <a:buFont typeface="+mj-lt"/>
              <a:buAutoNum type="arabicPeriod"/>
            </a:pPr>
            <a:r>
              <a:rPr lang="en-US" dirty="0" smtClean="0"/>
              <a:t>find the length of each element of array</a:t>
            </a:r>
            <a:endParaRPr lang="en-US" spc="-1" dirty="0"/>
          </a:p>
          <a:p>
            <a:pPr marL="342865" indent="-342865">
              <a:buFont typeface="+mj-lt"/>
              <a:buAutoNum type="arabicPeriod"/>
            </a:pPr>
            <a:r>
              <a:rPr lang="en-US" spc="-1" dirty="0"/>
              <a:t>print the number of vowels </a:t>
            </a:r>
            <a:r>
              <a:rPr lang="en-US" spc="-1" dirty="0" err="1"/>
              <a:t>occuring</a:t>
            </a:r>
            <a:r>
              <a:rPr lang="en-US" spc="-1" dirty="0"/>
              <a:t> in ‘refrigerator’</a:t>
            </a:r>
          </a:p>
          <a:p>
            <a:pPr marL="342865" indent="-342865">
              <a:buFont typeface="+mj-lt"/>
              <a:buAutoNum type="arabicPeriod"/>
            </a:pPr>
            <a:r>
              <a:rPr lang="en-US" spc="-1" dirty="0"/>
              <a:t>Write a program to find the number of vowels, </a:t>
            </a:r>
            <a:r>
              <a:rPr lang="en-US" spc="-1" dirty="0" err="1"/>
              <a:t>consonents</a:t>
            </a:r>
            <a:r>
              <a:rPr lang="en-US" spc="-1" dirty="0"/>
              <a:t>, digits and white space characters in a string. 'I am learning python'</a:t>
            </a:r>
          </a:p>
          <a:p>
            <a:pPr marL="342865" indent="-342865">
              <a:buFont typeface="+mj-lt"/>
              <a:buAutoNum type="arabicPeriod"/>
            </a:pPr>
            <a:r>
              <a:rPr lang="en-US" spc="-1" dirty="0"/>
              <a:t>Print all letters except ‘E’ in cricket.</a:t>
            </a:r>
          </a:p>
          <a:p>
            <a:pPr marL="342865" indent="-342865">
              <a:buFont typeface="+mj-lt"/>
              <a:buAutoNum type="arabicPeriod"/>
            </a:pPr>
            <a:r>
              <a:rPr lang="en-US" spc="-1" dirty="0"/>
              <a:t>Write a program to make a new string with all the vowels deleted from the string "Hello, have a good day" (output : </a:t>
            </a:r>
            <a:r>
              <a:rPr lang="en-US" spc="-1" dirty="0" err="1"/>
              <a:t>Hll</a:t>
            </a:r>
            <a:r>
              <a:rPr lang="en-US" spc="-1" dirty="0"/>
              <a:t>, </a:t>
            </a:r>
            <a:r>
              <a:rPr lang="en-US" spc="-1" dirty="0" err="1"/>
              <a:t>hv</a:t>
            </a:r>
            <a:r>
              <a:rPr lang="en-US" spc="-1" dirty="0"/>
              <a:t>  </a:t>
            </a:r>
            <a:r>
              <a:rPr lang="en-US" spc="-1" dirty="0" err="1"/>
              <a:t>gd</a:t>
            </a:r>
            <a:r>
              <a:rPr lang="en-US" spc="-1" dirty="0"/>
              <a:t> </a:t>
            </a:r>
            <a:r>
              <a:rPr lang="en-US" spc="-1" dirty="0" err="1"/>
              <a:t>dy</a:t>
            </a:r>
            <a:r>
              <a:rPr lang="en-US" spc="-1" dirty="0"/>
              <a:t>)</a:t>
            </a:r>
          </a:p>
          <a:p>
            <a:pPr marL="342865" indent="-342865">
              <a:buFont typeface="+mj-lt"/>
              <a:buAutoNum type="arabicPeriod"/>
            </a:pPr>
            <a:r>
              <a:rPr lang="en-US" spc="-1" dirty="0"/>
              <a:t>Write a program to find out the largest and smallest word in the string "This is </a:t>
            </a:r>
            <a:r>
              <a:rPr lang="en-US" spc="-1" dirty="0" smtClean="0"/>
              <a:t>python programming".</a:t>
            </a:r>
            <a:endParaRPr lang="en-US" spc="-1" dirty="0"/>
          </a:p>
          <a:p>
            <a:pPr marL="342865" indent="-342865">
              <a:buFont typeface="+mj-lt"/>
              <a:buAutoNum type="arabicPeriod"/>
            </a:pPr>
            <a:r>
              <a:rPr lang="en-US" spc="-1" dirty="0"/>
              <a:t>Write a program to check if a given string is a Palindrome. A palindrome reads same from front and back e.g.- </a:t>
            </a:r>
            <a:r>
              <a:rPr lang="en-US" spc="-1" dirty="0" err="1"/>
              <a:t>aba</a:t>
            </a:r>
            <a:r>
              <a:rPr lang="en-US" spc="-1" dirty="0"/>
              <a:t>, </a:t>
            </a:r>
            <a:r>
              <a:rPr lang="en-US" spc="-1" dirty="0" err="1"/>
              <a:t>ccaacc</a:t>
            </a:r>
            <a:r>
              <a:rPr lang="en-US" spc="-1" dirty="0"/>
              <a:t>, mom, etc.</a:t>
            </a:r>
          </a:p>
          <a:p>
            <a:pPr marL="342865" indent="-342865">
              <a:buFont typeface="+mj-lt"/>
              <a:buAutoNum type="arabicPeriod"/>
            </a:pPr>
            <a:r>
              <a:rPr lang="en-US" spc="-1" dirty="0"/>
              <a:t>a = ['</a:t>
            </a:r>
            <a:r>
              <a:rPr lang="en-US" spc="-1" dirty="0" err="1"/>
              <a:t>read','feed','string',’at</a:t>
            </a:r>
            <a:r>
              <a:rPr lang="en-US" spc="-1" dirty="0"/>
              <a:t>’] , Write a Python program to add '</a:t>
            </a:r>
            <a:r>
              <a:rPr lang="en-US" spc="-1" dirty="0" err="1"/>
              <a:t>ing</a:t>
            </a:r>
            <a:r>
              <a:rPr lang="en-US" spc="-1" dirty="0"/>
              <a:t>' at the end of a given string (length should be at least 3). If the given string already ends with '</a:t>
            </a:r>
            <a:r>
              <a:rPr lang="en-US" spc="-1" dirty="0" err="1"/>
              <a:t>ing</a:t>
            </a:r>
            <a:r>
              <a:rPr lang="en-US" spc="-1" dirty="0"/>
              <a:t>' then add '</a:t>
            </a:r>
            <a:r>
              <a:rPr lang="en-US" spc="-1" dirty="0" err="1"/>
              <a:t>ly</a:t>
            </a:r>
            <a:r>
              <a:rPr lang="en-US" spc="-1" dirty="0"/>
              <a:t>' instead. If the string length of the given string is less than 3, leave it unchanged.</a:t>
            </a:r>
          </a:p>
          <a:p>
            <a:pPr marL="342865" indent="-342865"/>
            <a:endParaRPr lang="en-US" spc="-1" dirty="0"/>
          </a:p>
          <a:p>
            <a:pPr marL="342865" indent="-342865">
              <a:buFont typeface="+mj-lt"/>
              <a:buAutoNum type="arabicPeriod"/>
            </a:pPr>
            <a:endParaRPr lang="en-US" spc="-1" dirty="0"/>
          </a:p>
          <a:p>
            <a:pPr marL="342865" indent="-342865">
              <a:buFont typeface="+mj-lt"/>
              <a:buAutoNum type="arabicPeriod"/>
            </a:pPr>
            <a:endParaRPr lang="en-US" spc="-1" dirty="0"/>
          </a:p>
          <a:p>
            <a:pPr marL="342865" indent="-342865">
              <a:buFont typeface="+mj-lt"/>
              <a:buAutoNum type="arabicPeriod"/>
            </a:pPr>
            <a:endParaRPr lang="en-US" spc="-1" dirty="0"/>
          </a:p>
          <a:p>
            <a:pPr marL="342865" indent="-342865">
              <a:buAutoNum type="arabicParenR" startAt="2"/>
            </a:pPr>
            <a:endParaRPr lang="en-US" spc="-1"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15810</TotalTime>
  <Words>1096</Words>
  <Application>Microsoft Office PowerPoint</Application>
  <PresentationFormat>Custom</PresentationFormat>
  <Paragraphs>176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Abbas Ali</dc:creator>
  <cp:lastModifiedBy>admin</cp:lastModifiedBy>
  <cp:revision>18</cp:revision>
  <dcterms:created xsi:type="dcterms:W3CDTF">2019-07-16T11:15:38Z</dcterms:created>
  <dcterms:modified xsi:type="dcterms:W3CDTF">2019-08-18T15:16:07Z</dcterms:modified>
  <dc:language>en-US</dc:language>
</cp:coreProperties>
</file>