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04532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415204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93230-F3F0-4F8E-854D-2AD000B14F7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219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1485064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93230-F3F0-4F8E-854D-2AD000B14F7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80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080310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366024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385453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356077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09E77-7A5E-465C-A69D-58A6568263A1}"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72540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28776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09E77-7A5E-465C-A69D-58A6568263A1}"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174863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09E77-7A5E-465C-A69D-58A6568263A1}"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22644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09E77-7A5E-465C-A69D-58A6568263A1}"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132586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153302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09E77-7A5E-465C-A69D-58A6568263A1}"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93230-F3F0-4F8E-854D-2AD000B14F7F}" type="slidenum">
              <a:rPr lang="en-IN" smtClean="0"/>
              <a:t>‹#›</a:t>
            </a:fld>
            <a:endParaRPr lang="en-IN"/>
          </a:p>
        </p:txBody>
      </p:sp>
    </p:spTree>
    <p:extLst>
      <p:ext uri="{BB962C8B-B14F-4D97-AF65-F5344CB8AC3E}">
        <p14:creationId xmlns:p14="http://schemas.microsoft.com/office/powerpoint/2010/main" val="295229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209E77-7A5E-465C-A69D-58A6568263A1}" type="datetimeFigureOut">
              <a:rPr lang="en-IN" smtClean="0"/>
              <a:t>13-06-2022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893230-F3F0-4F8E-854D-2AD000B14F7F}" type="slidenum">
              <a:rPr lang="en-IN" smtClean="0"/>
              <a:t>‹#›</a:t>
            </a:fld>
            <a:endParaRPr lang="en-IN"/>
          </a:p>
        </p:txBody>
      </p:sp>
    </p:spTree>
    <p:extLst>
      <p:ext uri="{BB962C8B-B14F-4D97-AF65-F5344CB8AC3E}">
        <p14:creationId xmlns:p14="http://schemas.microsoft.com/office/powerpoint/2010/main" val="3017054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github.com/Prakhar37/python-c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6BCC-8A3D-BC9B-CCA5-C3916EACB077}"/>
              </a:ext>
            </a:extLst>
          </p:cNvPr>
          <p:cNvSpPr>
            <a:spLocks noGrp="1"/>
          </p:cNvSpPr>
          <p:nvPr>
            <p:ph type="ctrTitle"/>
          </p:nvPr>
        </p:nvSpPr>
        <p:spPr/>
        <p:txBody>
          <a:bodyPr/>
          <a:lstStyle/>
          <a:p>
            <a:r>
              <a:rPr lang="en-IN" dirty="0"/>
              <a:t>IoT IN AGRICULTURE</a:t>
            </a:r>
          </a:p>
        </p:txBody>
      </p:sp>
      <p:sp>
        <p:nvSpPr>
          <p:cNvPr id="3" name="Subtitle 2">
            <a:extLst>
              <a:ext uri="{FF2B5EF4-FFF2-40B4-BE49-F238E27FC236}">
                <a16:creationId xmlns:a16="http://schemas.microsoft.com/office/drawing/2014/main" id="{51AD0A55-C145-4CE9-7F0B-C6678AAB2B39}"/>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50717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74F7-342F-8140-BA50-EE404E9C22B1}"/>
              </a:ext>
            </a:extLst>
          </p:cNvPr>
          <p:cNvSpPr>
            <a:spLocks noGrp="1"/>
          </p:cNvSpPr>
          <p:nvPr>
            <p:ph type="title"/>
          </p:nvPr>
        </p:nvSpPr>
        <p:spPr>
          <a:xfrm>
            <a:off x="1891553" y="624110"/>
            <a:ext cx="9613059" cy="675772"/>
          </a:xfrm>
        </p:spPr>
        <p:txBody>
          <a:bodyPr/>
          <a:lstStyle/>
          <a:p>
            <a:r>
              <a:rPr lang="en-IN" b="1" dirty="0"/>
              <a:t>Working Flowchart</a:t>
            </a:r>
          </a:p>
        </p:txBody>
      </p:sp>
      <p:pic>
        <p:nvPicPr>
          <p:cNvPr id="4" name="Content Placeholder 4">
            <a:extLst>
              <a:ext uri="{FF2B5EF4-FFF2-40B4-BE49-F238E27FC236}">
                <a16:creationId xmlns:a16="http://schemas.microsoft.com/office/drawing/2014/main" id="{6575DCDD-26AA-2242-428C-9E3CFE0609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236" y="1660449"/>
            <a:ext cx="7351058" cy="4722422"/>
          </a:xfrm>
        </p:spPr>
      </p:pic>
    </p:spTree>
    <p:extLst>
      <p:ext uri="{BB962C8B-B14F-4D97-AF65-F5344CB8AC3E}">
        <p14:creationId xmlns:p14="http://schemas.microsoft.com/office/powerpoint/2010/main" val="262922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F9F5-8771-2F6B-778D-D5412AF65BE9}"/>
              </a:ext>
            </a:extLst>
          </p:cNvPr>
          <p:cNvSpPr>
            <a:spLocks noGrp="1"/>
          </p:cNvSpPr>
          <p:nvPr>
            <p:ph type="title"/>
          </p:nvPr>
        </p:nvSpPr>
        <p:spPr>
          <a:xfrm flipH="1">
            <a:off x="1783082" y="624110"/>
            <a:ext cx="45719" cy="128925"/>
          </a:xfrm>
        </p:spPr>
        <p:txBody>
          <a:bodyPr>
            <a:normAutofit fontScale="90000"/>
          </a:bodyPr>
          <a:lstStyle/>
          <a:p>
            <a:r>
              <a:rPr lang="en-IN" dirty="0"/>
              <a:t>  </a:t>
            </a:r>
          </a:p>
        </p:txBody>
      </p:sp>
      <p:sp>
        <p:nvSpPr>
          <p:cNvPr id="7" name="Content Placeholder 6">
            <a:extLst>
              <a:ext uri="{FF2B5EF4-FFF2-40B4-BE49-F238E27FC236}">
                <a16:creationId xmlns:a16="http://schemas.microsoft.com/office/drawing/2014/main" id="{D9B8B3EF-F18F-61A9-84C8-9D8CF30CD0FC}"/>
              </a:ext>
            </a:extLst>
          </p:cNvPr>
          <p:cNvSpPr>
            <a:spLocks noGrp="1"/>
          </p:cNvSpPr>
          <p:nvPr>
            <p:ph idx="1"/>
          </p:nvPr>
        </p:nvSpPr>
        <p:spPr>
          <a:xfrm>
            <a:off x="1470213" y="753035"/>
            <a:ext cx="10034400" cy="5809130"/>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b="1" dirty="0">
                <a:latin typeface="Exo"/>
              </a:rPr>
              <a:t>Circuit diagram</a:t>
            </a:r>
            <a:r>
              <a:rPr lang="en-IN" dirty="0"/>
              <a:t>                                                     </a:t>
            </a:r>
            <a:r>
              <a:rPr lang="en-IN" b="1" dirty="0">
                <a:latin typeface="Exo"/>
              </a:rPr>
              <a:t>breadboard circuit of Raspberry Pi &amp; MCP       </a:t>
            </a:r>
            <a:r>
              <a:rPr lang="en-IN" dirty="0"/>
              <a:t>                                                              </a:t>
            </a:r>
          </a:p>
          <a:p>
            <a:pPr marL="0" indent="0">
              <a:buNone/>
            </a:pPr>
            <a:endParaRPr lang="en-IN" dirty="0"/>
          </a:p>
          <a:p>
            <a:pPr marL="0" indent="0">
              <a:buNone/>
            </a:pPr>
            <a:r>
              <a:rPr lang="en-IN" dirty="0"/>
              <a:t> Schematic diagram of system with Raspberry Pi mini computer and soil moisture sensor and solenoid valve</a:t>
            </a:r>
          </a:p>
        </p:txBody>
      </p:sp>
      <p:pic>
        <p:nvPicPr>
          <p:cNvPr id="9" name="Picture 8">
            <a:extLst>
              <a:ext uri="{FF2B5EF4-FFF2-40B4-BE49-F238E27FC236}">
                <a16:creationId xmlns:a16="http://schemas.microsoft.com/office/drawing/2014/main" id="{FD507CA4-9654-57D1-059F-67B40CED6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754" y="719852"/>
            <a:ext cx="4544411" cy="3923865"/>
          </a:xfrm>
          <a:prstGeom prst="rect">
            <a:avLst/>
          </a:prstGeom>
        </p:spPr>
      </p:pic>
      <p:pic>
        <p:nvPicPr>
          <p:cNvPr id="13" name="Picture 12">
            <a:extLst>
              <a:ext uri="{FF2B5EF4-FFF2-40B4-BE49-F238E27FC236}">
                <a16:creationId xmlns:a16="http://schemas.microsoft.com/office/drawing/2014/main" id="{B78F65E3-5312-D093-CFEF-6B0E17C4D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42" y="688572"/>
            <a:ext cx="5351930" cy="3830920"/>
          </a:xfrm>
          <a:prstGeom prst="rect">
            <a:avLst/>
          </a:prstGeom>
        </p:spPr>
      </p:pic>
    </p:spTree>
    <p:extLst>
      <p:ext uri="{BB962C8B-B14F-4D97-AF65-F5344CB8AC3E}">
        <p14:creationId xmlns:p14="http://schemas.microsoft.com/office/powerpoint/2010/main" val="6979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A54-AD63-95A2-8B50-26735ECA6023}"/>
              </a:ext>
            </a:extLst>
          </p:cNvPr>
          <p:cNvSpPr>
            <a:spLocks noGrp="1"/>
          </p:cNvSpPr>
          <p:nvPr>
            <p:ph type="title"/>
          </p:nvPr>
        </p:nvSpPr>
        <p:spPr>
          <a:xfrm flipV="1">
            <a:off x="2592925" y="555812"/>
            <a:ext cx="204063" cy="6829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420B796-E576-B67B-D13A-CBEA9763F039}"/>
              </a:ext>
            </a:extLst>
          </p:cNvPr>
          <p:cNvSpPr>
            <a:spLocks noGrp="1"/>
          </p:cNvSpPr>
          <p:nvPr>
            <p:ph idx="1"/>
          </p:nvPr>
        </p:nvSpPr>
        <p:spPr>
          <a:xfrm>
            <a:off x="1640541" y="824753"/>
            <a:ext cx="9864071" cy="5316071"/>
          </a:xfrm>
        </p:spPr>
        <p:txBody>
          <a:bodyPr/>
          <a:lstStyle/>
          <a:p>
            <a:r>
              <a:rPr lang="en-IN" dirty="0"/>
              <a:t>Python code for Smart Irrigation system using MCP 3008 microcontroller and Raspberry Pi minicomputer having solenoid valve -</a:t>
            </a:r>
          </a:p>
          <a:p>
            <a:r>
              <a:rPr lang="en-IN" dirty="0">
                <a:hlinkClick r:id="rId2"/>
              </a:rPr>
              <a:t>https://github.com/Prakhar37/python-code</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A7DDF5BB-DC19-4971-2CEB-0C4E75490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667" y="2814918"/>
            <a:ext cx="5101932" cy="2250141"/>
          </a:xfrm>
          <a:prstGeom prst="rect">
            <a:avLst/>
          </a:prstGeom>
        </p:spPr>
      </p:pic>
    </p:spTree>
    <p:extLst>
      <p:ext uri="{BB962C8B-B14F-4D97-AF65-F5344CB8AC3E}">
        <p14:creationId xmlns:p14="http://schemas.microsoft.com/office/powerpoint/2010/main" val="154798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7201B5-B6B4-11D3-495A-36D1DBF0C1A5}"/>
              </a:ext>
            </a:extLst>
          </p:cNvPr>
          <p:cNvSpPr>
            <a:spLocks noGrp="1"/>
          </p:cNvSpPr>
          <p:nvPr>
            <p:ph type="title"/>
          </p:nvPr>
        </p:nvSpPr>
        <p:spPr>
          <a:xfrm>
            <a:off x="1891553" y="624110"/>
            <a:ext cx="9613059" cy="953678"/>
          </a:xfrm>
        </p:spPr>
        <p:txBody>
          <a:bodyPr>
            <a:normAutofit fontScale="90000"/>
          </a:bodyPr>
          <a:lstStyle/>
          <a:p>
            <a:r>
              <a:rPr lang="en-IN" b="1" dirty="0"/>
              <a:t>Need of IoT in Agriculture Sector</a:t>
            </a:r>
            <a:br>
              <a:rPr lang="en-IN" b="1" dirty="0"/>
            </a:br>
            <a:endParaRPr lang="en-IN" b="1" dirty="0"/>
          </a:p>
        </p:txBody>
      </p:sp>
      <p:sp>
        <p:nvSpPr>
          <p:cNvPr id="10" name="Content Placeholder 9">
            <a:extLst>
              <a:ext uri="{FF2B5EF4-FFF2-40B4-BE49-F238E27FC236}">
                <a16:creationId xmlns:a16="http://schemas.microsoft.com/office/drawing/2014/main" id="{3003CFB8-90AE-C1DD-18D9-414F333FCD6A}"/>
              </a:ext>
            </a:extLst>
          </p:cNvPr>
          <p:cNvSpPr>
            <a:spLocks noGrp="1"/>
          </p:cNvSpPr>
          <p:nvPr>
            <p:ph idx="1"/>
          </p:nvPr>
        </p:nvSpPr>
        <p:spPr>
          <a:xfrm>
            <a:off x="1891554" y="1640540"/>
            <a:ext cx="9377082" cy="4401672"/>
          </a:xfrm>
        </p:spPr>
        <p:txBody>
          <a:bodyPr/>
          <a:lstStyle/>
          <a:p>
            <a:r>
              <a:rPr lang="en-US" b="0" i="0" dirty="0">
                <a:solidFill>
                  <a:srgbClr val="000000"/>
                </a:solidFill>
                <a:effectLst/>
                <a:latin typeface="Exo"/>
              </a:rPr>
              <a:t>Smart farming based on </a:t>
            </a:r>
            <a:r>
              <a:rPr lang="en-US" b="1" i="0" dirty="0">
                <a:solidFill>
                  <a:srgbClr val="000000"/>
                </a:solidFill>
                <a:effectLst/>
                <a:latin typeface="Exo"/>
              </a:rPr>
              <a:t>IoT technologies enables growers and farmers to reduce waste and enhance productivity</a:t>
            </a:r>
          </a:p>
          <a:p>
            <a:r>
              <a:rPr lang="en-US" b="0" i="0" dirty="0">
                <a:solidFill>
                  <a:srgbClr val="000000"/>
                </a:solidFill>
                <a:effectLst/>
                <a:latin typeface="Exo"/>
              </a:rPr>
              <a:t> IoT smart farming solutions is a system that is built for monitoring the crop field with the help of sensors (light, humidity, temperature, soil moisture, crop health, etc.) and automating the irrigation system. </a:t>
            </a:r>
            <a:r>
              <a:rPr lang="en-US" b="1" i="0" dirty="0">
                <a:solidFill>
                  <a:srgbClr val="000000"/>
                </a:solidFill>
                <a:effectLst/>
                <a:latin typeface="Exo"/>
              </a:rPr>
              <a:t>The farmers can monitor the field conditions from anywhere.</a:t>
            </a:r>
            <a:r>
              <a:rPr lang="en-US" b="0" i="0" dirty="0">
                <a:solidFill>
                  <a:srgbClr val="000000"/>
                </a:solidFill>
                <a:effectLst/>
                <a:latin typeface="Exo"/>
              </a:rPr>
              <a:t> They can also select between manual and automated options for taking necessary actions based on this data.</a:t>
            </a:r>
            <a:endParaRPr lang="en-US" b="1" dirty="0">
              <a:solidFill>
                <a:srgbClr val="000000"/>
              </a:solidFill>
              <a:latin typeface="Exo"/>
            </a:endParaRPr>
          </a:p>
          <a:p>
            <a:r>
              <a:rPr lang="en-US" b="0" i="0" dirty="0">
                <a:solidFill>
                  <a:srgbClr val="2A2A2A"/>
                </a:solidFill>
                <a:effectLst/>
                <a:latin typeface="roboto" panose="020B0604020202020204" pitchFamily="2" charset="0"/>
              </a:rPr>
              <a:t>Data-driven agriculture helps both grow more and better products. Using soil and crop sensors,</a:t>
            </a:r>
            <a:r>
              <a:rPr lang="en-US" b="0" i="0" dirty="0">
                <a:solidFill>
                  <a:srgbClr val="2A2A2A"/>
                </a:solidFill>
                <a:effectLst/>
                <a:latin typeface="roboto" panose="02000000000000000000" pitchFamily="2" charset="0"/>
              </a:rPr>
              <a:t>  farmers better understand detailed dependencies between the conditions and the quality of the crops. Using connected systems, they can recreate the best conditions and increase the nutritional value of the products.</a:t>
            </a:r>
            <a:endParaRPr lang="en-US" b="1" i="0" dirty="0">
              <a:solidFill>
                <a:srgbClr val="000000"/>
              </a:solidFill>
              <a:effectLst/>
              <a:latin typeface="Exo"/>
            </a:endParaRPr>
          </a:p>
          <a:p>
            <a:r>
              <a:rPr lang="en-US" b="0" i="0" dirty="0">
                <a:solidFill>
                  <a:srgbClr val="2A2A2A"/>
                </a:solidFill>
                <a:effectLst/>
                <a:latin typeface="roboto" panose="02000000000000000000" pitchFamily="2" charset="0"/>
              </a:rPr>
              <a:t>The development of agriculture sector will always be a priority especially given the dynamics of the world today. Therefore, using IoT in agriculture has a big promising future as a driving force of efficiency, sustainability, and scalability in this industry.</a:t>
            </a:r>
            <a:endParaRPr lang="en-IN" dirty="0"/>
          </a:p>
        </p:txBody>
      </p:sp>
    </p:spTree>
    <p:extLst>
      <p:ext uri="{BB962C8B-B14F-4D97-AF65-F5344CB8AC3E}">
        <p14:creationId xmlns:p14="http://schemas.microsoft.com/office/powerpoint/2010/main" val="226391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34D7-E18F-DAE3-8317-C04C562129D3}"/>
              </a:ext>
            </a:extLst>
          </p:cNvPr>
          <p:cNvSpPr>
            <a:spLocks noGrp="1"/>
          </p:cNvSpPr>
          <p:nvPr>
            <p:ph type="title"/>
          </p:nvPr>
        </p:nvSpPr>
        <p:spPr>
          <a:xfrm>
            <a:off x="1775013" y="624110"/>
            <a:ext cx="9729600" cy="819208"/>
          </a:xfrm>
        </p:spPr>
        <p:txBody>
          <a:bodyPr/>
          <a:lstStyle/>
          <a:p>
            <a:r>
              <a:rPr lang="en-IN" b="1" dirty="0"/>
              <a:t>Smart Irrigation</a:t>
            </a:r>
          </a:p>
        </p:txBody>
      </p:sp>
      <p:sp>
        <p:nvSpPr>
          <p:cNvPr id="3" name="Content Placeholder 2">
            <a:extLst>
              <a:ext uri="{FF2B5EF4-FFF2-40B4-BE49-F238E27FC236}">
                <a16:creationId xmlns:a16="http://schemas.microsoft.com/office/drawing/2014/main" id="{992AA2E2-9C14-371C-0363-23F87CFFCD67}"/>
              </a:ext>
            </a:extLst>
          </p:cNvPr>
          <p:cNvSpPr>
            <a:spLocks noGrp="1"/>
          </p:cNvSpPr>
          <p:nvPr>
            <p:ph idx="1"/>
          </p:nvPr>
        </p:nvSpPr>
        <p:spPr>
          <a:xfrm>
            <a:off x="1775012" y="1515035"/>
            <a:ext cx="9729600" cy="4625789"/>
          </a:xfrm>
        </p:spPr>
        <p:txBody>
          <a:bodyPr>
            <a:normAutofit/>
          </a:bodyPr>
          <a:lstStyle/>
          <a:p>
            <a:r>
              <a:rPr lang="en-IN" dirty="0">
                <a:latin typeface="Exo"/>
              </a:rPr>
              <a:t>Smart Irrigation system is an excellent use of IoT system in Agriculture Sector.</a:t>
            </a:r>
          </a:p>
          <a:p>
            <a:r>
              <a:rPr lang="en-IN" dirty="0">
                <a:latin typeface="Exo"/>
              </a:rPr>
              <a:t>Smart irrigation systems improve crop yields while saving water. It has majorly three components :</a:t>
            </a:r>
          </a:p>
          <a:p>
            <a:pPr>
              <a:buFont typeface="Arial" panose="020B0604020202020204" pitchFamily="34" charset="0"/>
              <a:buChar char="•"/>
            </a:pPr>
            <a:r>
              <a:rPr lang="en-US" dirty="0">
                <a:latin typeface="Exo"/>
              </a:rPr>
              <a:t>The irrigation system can apply water efficiently</a:t>
            </a:r>
          </a:p>
          <a:p>
            <a:pPr>
              <a:buFont typeface="Arial" panose="020B0604020202020204" pitchFamily="34" charset="0"/>
              <a:buChar char="•"/>
            </a:pPr>
            <a:r>
              <a:rPr lang="en-US" dirty="0">
                <a:latin typeface="Exo"/>
              </a:rPr>
              <a:t>The use of water is justified</a:t>
            </a:r>
          </a:p>
          <a:p>
            <a:pPr>
              <a:buFont typeface="Arial" panose="020B0604020202020204" pitchFamily="34" charset="0"/>
              <a:buChar char="•"/>
            </a:pPr>
            <a:r>
              <a:rPr lang="en-US" dirty="0">
                <a:latin typeface="Exo"/>
              </a:rPr>
              <a:t>Irrigators can provide proof of the above and are held responsible for their actions</a:t>
            </a:r>
            <a:endParaRPr lang="en-IN" dirty="0">
              <a:latin typeface="Exo"/>
            </a:endParaRPr>
          </a:p>
          <a:p>
            <a:r>
              <a:rPr lang="en-IN" dirty="0">
                <a:latin typeface="Exo"/>
              </a:rPr>
              <a:t>Smart irrigation system also collects moisture level measurements on a server or in the cloud where the collected data can be analysed to plan watering schedules.</a:t>
            </a:r>
          </a:p>
          <a:p>
            <a:r>
              <a:rPr lang="en-IN" dirty="0">
                <a:latin typeface="Exo"/>
              </a:rPr>
              <a:t>Smart irrigation </a:t>
            </a:r>
            <a:r>
              <a:rPr lang="en-US" b="0" i="0" dirty="0">
                <a:solidFill>
                  <a:srgbClr val="444444"/>
                </a:solidFill>
                <a:effectLst/>
                <a:latin typeface="Exo"/>
              </a:rPr>
              <a:t>systems also </a:t>
            </a:r>
            <a:r>
              <a:rPr lang="en-US" i="1" dirty="0">
                <a:solidFill>
                  <a:srgbClr val="444444"/>
                </a:solidFill>
                <a:effectLst/>
                <a:latin typeface="Exo"/>
              </a:rPr>
              <a:t>does away with the human error element</a:t>
            </a:r>
            <a:r>
              <a:rPr lang="en-US" i="0" dirty="0">
                <a:solidFill>
                  <a:srgbClr val="444444"/>
                </a:solidFill>
                <a:effectLst/>
                <a:latin typeface="Exo"/>
              </a:rPr>
              <a:t> </a:t>
            </a:r>
            <a:r>
              <a:rPr lang="en-US" b="0" i="0" dirty="0">
                <a:solidFill>
                  <a:srgbClr val="444444"/>
                </a:solidFill>
                <a:effectLst/>
                <a:latin typeface="Exo"/>
              </a:rPr>
              <a:t>(e.g. forgetting to turn off a valve after watering the field), and is instrumental in </a:t>
            </a:r>
            <a:r>
              <a:rPr lang="en-US" dirty="0">
                <a:solidFill>
                  <a:srgbClr val="444444"/>
                </a:solidFill>
                <a:effectLst/>
                <a:latin typeface="Exo"/>
              </a:rPr>
              <a:t>saving energy, time as well as resources</a:t>
            </a:r>
            <a:r>
              <a:rPr lang="en-US" b="0" i="0" dirty="0">
                <a:solidFill>
                  <a:srgbClr val="444444"/>
                </a:solidFill>
                <a:effectLst/>
                <a:latin typeface="Exo"/>
              </a:rPr>
              <a:t>.</a:t>
            </a:r>
          </a:p>
          <a:p>
            <a:r>
              <a:rPr lang="en-IN" dirty="0">
                <a:latin typeface="Exo"/>
              </a:rPr>
              <a:t> Smart irrigation systems use IoT devices with soil moisture sensors to determine the amount of            moisture in the soil and release the flow of water through irrigation pipes when moisture levels go below a threshold level.</a:t>
            </a:r>
            <a:r>
              <a:rPr lang="en-US" b="0" i="0" dirty="0">
                <a:solidFill>
                  <a:srgbClr val="444444"/>
                </a:solidFill>
                <a:effectLst/>
                <a:latin typeface="Exo"/>
              </a:rPr>
              <a:t> </a:t>
            </a:r>
            <a:endParaRPr lang="en-IN" dirty="0">
              <a:latin typeface="Exo"/>
            </a:endParaRPr>
          </a:p>
          <a:p>
            <a:endParaRPr lang="en-US" dirty="0">
              <a:latin typeface="Exo"/>
            </a:endParaRPr>
          </a:p>
          <a:p>
            <a:endParaRPr lang="en-US" dirty="0">
              <a:latin typeface="Exo"/>
            </a:endParaRPr>
          </a:p>
          <a:p>
            <a:pPr marL="0" indent="0">
              <a:buNone/>
            </a:pPr>
            <a:endParaRPr lang="en-US" dirty="0">
              <a:latin typeface="Exo"/>
            </a:endParaRPr>
          </a:p>
          <a:p>
            <a:pPr marL="0" indent="0">
              <a:buNone/>
            </a:pPr>
            <a:endParaRPr lang="en-IN" dirty="0">
              <a:latin typeface="Exo"/>
            </a:endParaRPr>
          </a:p>
        </p:txBody>
      </p:sp>
    </p:spTree>
    <p:extLst>
      <p:ext uri="{BB962C8B-B14F-4D97-AF65-F5344CB8AC3E}">
        <p14:creationId xmlns:p14="http://schemas.microsoft.com/office/powerpoint/2010/main" val="164037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78FC-6840-6251-2A41-787E3773F54D}"/>
              </a:ext>
            </a:extLst>
          </p:cNvPr>
          <p:cNvSpPr>
            <a:spLocks noGrp="1"/>
          </p:cNvSpPr>
          <p:nvPr>
            <p:ph type="title"/>
          </p:nvPr>
        </p:nvSpPr>
        <p:spPr>
          <a:xfrm>
            <a:off x="1792941" y="624110"/>
            <a:ext cx="9711671" cy="774384"/>
          </a:xfrm>
        </p:spPr>
        <p:txBody>
          <a:bodyPr/>
          <a:lstStyle/>
          <a:p>
            <a:r>
              <a:rPr lang="en-IN" b="1" dirty="0"/>
              <a:t>Working Principle</a:t>
            </a:r>
          </a:p>
        </p:txBody>
      </p:sp>
      <p:sp>
        <p:nvSpPr>
          <p:cNvPr id="3" name="Content Placeholder 2">
            <a:extLst>
              <a:ext uri="{FF2B5EF4-FFF2-40B4-BE49-F238E27FC236}">
                <a16:creationId xmlns:a16="http://schemas.microsoft.com/office/drawing/2014/main" id="{6A108CB5-6319-D7AE-6EB2-A00B3906B121}"/>
              </a:ext>
            </a:extLst>
          </p:cNvPr>
          <p:cNvSpPr>
            <a:spLocks noGrp="1"/>
          </p:cNvSpPr>
          <p:nvPr>
            <p:ph idx="1"/>
          </p:nvPr>
        </p:nvSpPr>
        <p:spPr>
          <a:xfrm>
            <a:off x="1864659" y="1766047"/>
            <a:ext cx="9639953" cy="4320987"/>
          </a:xfrm>
        </p:spPr>
        <p:txBody>
          <a:bodyPr/>
          <a:lstStyle/>
          <a:p>
            <a:r>
              <a:rPr lang="en-US" dirty="0">
                <a:latin typeface="Exo"/>
              </a:rPr>
              <a:t>The system can be operated in two modes-I )manual and ii)autonomous.</a:t>
            </a:r>
          </a:p>
          <a:p>
            <a:r>
              <a:rPr lang="en-US" dirty="0">
                <a:latin typeface="Exo"/>
              </a:rPr>
              <a:t>The manual mode gives option to select the rate of releasing water by pumps, duration of irrigation etc.</a:t>
            </a:r>
          </a:p>
          <a:p>
            <a:r>
              <a:rPr lang="en-US" dirty="0">
                <a:latin typeface="Exo"/>
              </a:rPr>
              <a:t>The autonomous mode decides the rate of irrigation according to the present physical parameters by the analysis of previous standard surveys uploaded initially in server.</a:t>
            </a:r>
          </a:p>
          <a:p>
            <a:r>
              <a:rPr lang="en-US" b="0" i="0" dirty="0">
                <a:solidFill>
                  <a:srgbClr val="444444"/>
                </a:solidFill>
                <a:effectLst/>
                <a:latin typeface="Exo"/>
              </a:rPr>
              <a:t>Soil moisture sensors and temperature sensors, which are placed on the fields, send data on a real-time basis.</a:t>
            </a:r>
            <a:endParaRPr lang="en-US" dirty="0">
              <a:latin typeface="Exo"/>
            </a:endParaRPr>
          </a:p>
          <a:p>
            <a:r>
              <a:rPr lang="en-US" dirty="0">
                <a:latin typeface="Exo"/>
              </a:rPr>
              <a:t>According to data obtained, the system </a:t>
            </a:r>
            <a:r>
              <a:rPr lang="en-US" b="0" i="0" dirty="0">
                <a:solidFill>
                  <a:srgbClr val="444444"/>
                </a:solidFill>
                <a:effectLst/>
                <a:latin typeface="Exo"/>
              </a:rPr>
              <a:t>automatically switches on the </a:t>
            </a:r>
            <a:r>
              <a:rPr lang="en-US" dirty="0">
                <a:solidFill>
                  <a:srgbClr val="444444"/>
                </a:solidFill>
                <a:effectLst/>
                <a:latin typeface="Exo"/>
              </a:rPr>
              <a:t>water pump and smart sensors make sure that no area is left dry or no area get too much water.</a:t>
            </a:r>
          </a:p>
          <a:p>
            <a:r>
              <a:rPr lang="en-US" b="0" i="0" dirty="0">
                <a:solidFill>
                  <a:srgbClr val="444444"/>
                </a:solidFill>
                <a:effectLst/>
                <a:latin typeface="Exo"/>
              </a:rPr>
              <a:t>The entire system can be </a:t>
            </a:r>
            <a:r>
              <a:rPr lang="en-US" dirty="0">
                <a:solidFill>
                  <a:srgbClr val="444444"/>
                </a:solidFill>
                <a:effectLst/>
                <a:latin typeface="Exo"/>
              </a:rPr>
              <a:t>managed by the end-user through a dedicated mobile application.</a:t>
            </a:r>
          </a:p>
          <a:p>
            <a:r>
              <a:rPr lang="en-US" dirty="0">
                <a:latin typeface="Exo"/>
              </a:rPr>
              <a:t>The pumps can also be controlled from a distant place via web based apps or mobile apps.</a:t>
            </a:r>
          </a:p>
          <a:p>
            <a:pPr marL="0" indent="0">
              <a:buNone/>
            </a:pPr>
            <a:endParaRPr lang="en-US" dirty="0">
              <a:latin typeface="Exo"/>
            </a:endParaRPr>
          </a:p>
          <a:p>
            <a:endParaRPr lang="en-IN" dirty="0">
              <a:latin typeface="Exo"/>
            </a:endParaRPr>
          </a:p>
        </p:txBody>
      </p:sp>
    </p:spTree>
    <p:extLst>
      <p:ext uri="{BB962C8B-B14F-4D97-AF65-F5344CB8AC3E}">
        <p14:creationId xmlns:p14="http://schemas.microsoft.com/office/powerpoint/2010/main" val="34501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8F02-B2A9-74E5-B52F-128F0B30E646}"/>
              </a:ext>
            </a:extLst>
          </p:cNvPr>
          <p:cNvSpPr>
            <a:spLocks noGrp="1"/>
          </p:cNvSpPr>
          <p:nvPr>
            <p:ph type="title"/>
          </p:nvPr>
        </p:nvSpPr>
        <p:spPr>
          <a:xfrm>
            <a:off x="1990165" y="624110"/>
            <a:ext cx="9514447" cy="684737"/>
          </a:xfrm>
        </p:spPr>
        <p:txBody>
          <a:bodyPr/>
          <a:lstStyle/>
          <a:p>
            <a:r>
              <a:rPr lang="en-IN" b="1" dirty="0"/>
              <a:t>Technicalities Used</a:t>
            </a:r>
          </a:p>
        </p:txBody>
      </p:sp>
      <p:sp>
        <p:nvSpPr>
          <p:cNvPr id="3" name="Content Placeholder 2">
            <a:extLst>
              <a:ext uri="{FF2B5EF4-FFF2-40B4-BE49-F238E27FC236}">
                <a16:creationId xmlns:a16="http://schemas.microsoft.com/office/drawing/2014/main" id="{9586BF90-24BE-9BBE-F75B-A7535B9D3AE3}"/>
              </a:ext>
            </a:extLst>
          </p:cNvPr>
          <p:cNvSpPr>
            <a:spLocks noGrp="1"/>
          </p:cNvSpPr>
          <p:nvPr>
            <p:ph idx="1"/>
          </p:nvPr>
        </p:nvSpPr>
        <p:spPr>
          <a:xfrm>
            <a:off x="1990165" y="1532964"/>
            <a:ext cx="9514447" cy="4378257"/>
          </a:xfrm>
        </p:spPr>
        <p:txBody>
          <a:bodyPr>
            <a:normAutofit lnSpcReduction="10000"/>
          </a:bodyPr>
          <a:lstStyle/>
          <a:p>
            <a:r>
              <a:rPr lang="en-IN" b="1" dirty="0"/>
              <a:t>Sensors </a:t>
            </a:r>
          </a:p>
          <a:p>
            <a:pPr>
              <a:buFont typeface="Arial" panose="020B0604020202020204" pitchFamily="34" charset="0"/>
              <a:buChar char="•"/>
            </a:pPr>
            <a:r>
              <a:rPr lang="en-IN" dirty="0">
                <a:latin typeface="Exo"/>
              </a:rPr>
              <a:t>Temperature and humidity sensor</a:t>
            </a:r>
          </a:p>
          <a:p>
            <a:pPr>
              <a:buFont typeface="Arial" panose="020B0604020202020204" pitchFamily="34" charset="0"/>
              <a:buChar char="•"/>
            </a:pPr>
            <a:r>
              <a:rPr lang="en-IN" dirty="0">
                <a:latin typeface="Exo"/>
              </a:rPr>
              <a:t>Soil moisture content sensor</a:t>
            </a:r>
          </a:p>
          <a:p>
            <a:pPr>
              <a:buFont typeface="Arial" panose="020B0604020202020204" pitchFamily="34" charset="0"/>
              <a:buChar char="•"/>
            </a:pPr>
            <a:r>
              <a:rPr lang="en-IN" dirty="0">
                <a:latin typeface="Exo"/>
              </a:rPr>
              <a:t>PH meter sensor</a:t>
            </a:r>
          </a:p>
          <a:p>
            <a:pPr>
              <a:buFont typeface="Arial" panose="020B0604020202020204" pitchFamily="34" charset="0"/>
              <a:buChar char="•"/>
            </a:pPr>
            <a:r>
              <a:rPr lang="en-IN" dirty="0">
                <a:latin typeface="Exo"/>
              </a:rPr>
              <a:t>Water level indicator</a:t>
            </a:r>
            <a:endParaRPr lang="en-IN" b="1" dirty="0"/>
          </a:p>
          <a:p>
            <a:r>
              <a:rPr lang="en-IN" b="1" dirty="0"/>
              <a:t>Wireless sensor network (WSNs)</a:t>
            </a:r>
          </a:p>
          <a:p>
            <a:r>
              <a:rPr lang="en-IN" b="1" dirty="0"/>
              <a:t>Relay system</a:t>
            </a:r>
          </a:p>
          <a:p>
            <a:r>
              <a:rPr lang="en-IN" b="1" dirty="0"/>
              <a:t>LED bulbs or indicators</a:t>
            </a:r>
          </a:p>
          <a:p>
            <a:r>
              <a:rPr lang="en-IN" b="1" dirty="0"/>
              <a:t>Apps and web servers</a:t>
            </a:r>
          </a:p>
          <a:p>
            <a:pPr marL="0" indent="0">
              <a:buNone/>
            </a:pPr>
            <a:endParaRPr lang="en-IN" sz="2400" dirty="0">
              <a:latin typeface="Exo"/>
            </a:endParaRPr>
          </a:p>
          <a:p>
            <a:pPr marL="0" indent="0">
              <a:buNone/>
            </a:pPr>
            <a:r>
              <a:rPr lang="en-IN" sz="2400" dirty="0">
                <a:latin typeface="Exo"/>
              </a:rPr>
              <a:t>and many more…..</a:t>
            </a:r>
          </a:p>
          <a:p>
            <a:pPr marL="0" indent="0">
              <a:buNone/>
            </a:pPr>
            <a:endParaRPr lang="en-IN" dirty="0">
              <a:latin typeface="Exo"/>
            </a:endParaRPr>
          </a:p>
          <a:p>
            <a:pPr>
              <a:buFont typeface="Arial" panose="020B0604020202020204" pitchFamily="34" charset="0"/>
              <a:buChar char="•"/>
            </a:pPr>
            <a:endParaRPr lang="en-IN" dirty="0">
              <a:latin typeface="Exo"/>
            </a:endParaRPr>
          </a:p>
        </p:txBody>
      </p:sp>
    </p:spTree>
    <p:extLst>
      <p:ext uri="{BB962C8B-B14F-4D97-AF65-F5344CB8AC3E}">
        <p14:creationId xmlns:p14="http://schemas.microsoft.com/office/powerpoint/2010/main" val="278875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35FD-907E-A775-AD39-BC2CA081D7CA}"/>
              </a:ext>
            </a:extLst>
          </p:cNvPr>
          <p:cNvSpPr>
            <a:spLocks noGrp="1"/>
          </p:cNvSpPr>
          <p:nvPr>
            <p:ph type="title"/>
          </p:nvPr>
        </p:nvSpPr>
        <p:spPr>
          <a:xfrm>
            <a:off x="1757083" y="624110"/>
            <a:ext cx="9747530" cy="747490"/>
          </a:xfrm>
        </p:spPr>
        <p:txBody>
          <a:bodyPr/>
          <a:lstStyle/>
          <a:p>
            <a:r>
              <a:rPr lang="en-IN" b="1" dirty="0"/>
              <a:t>WORKING</a:t>
            </a:r>
          </a:p>
        </p:txBody>
      </p:sp>
      <p:sp>
        <p:nvSpPr>
          <p:cNvPr id="3" name="Content Placeholder 2">
            <a:extLst>
              <a:ext uri="{FF2B5EF4-FFF2-40B4-BE49-F238E27FC236}">
                <a16:creationId xmlns:a16="http://schemas.microsoft.com/office/drawing/2014/main" id="{68A8D347-B1A2-335B-3DD4-E4B29E6ED6F8}"/>
              </a:ext>
            </a:extLst>
          </p:cNvPr>
          <p:cNvSpPr>
            <a:spLocks noGrp="1"/>
          </p:cNvSpPr>
          <p:nvPr>
            <p:ph idx="1"/>
          </p:nvPr>
        </p:nvSpPr>
        <p:spPr>
          <a:xfrm>
            <a:off x="1757082" y="1371600"/>
            <a:ext cx="9747530" cy="5253318"/>
          </a:xfrm>
        </p:spPr>
        <p:txBody>
          <a:bodyPr/>
          <a:lstStyle/>
          <a:p>
            <a:r>
              <a:rPr lang="en-IN" b="1" dirty="0"/>
              <a:t>Sensors </a:t>
            </a:r>
          </a:p>
          <a:p>
            <a:pPr>
              <a:buFont typeface="Arial" panose="020B0604020202020204" pitchFamily="34" charset="0"/>
              <a:buChar char="•"/>
            </a:pPr>
            <a:r>
              <a:rPr lang="en-IN" b="1" i="0" dirty="0">
                <a:solidFill>
                  <a:srgbClr val="434343"/>
                </a:solidFill>
                <a:effectLst>
                  <a:outerShdw blurRad="38100" dist="38100" dir="2700000" algn="tl">
                    <a:srgbClr val="000000">
                      <a:alpha val="43137"/>
                    </a:srgbClr>
                  </a:outerShdw>
                </a:effectLst>
                <a:latin typeface="Rubik"/>
              </a:rPr>
              <a:t>S</a:t>
            </a:r>
            <a:r>
              <a:rPr lang="en-US" b="1" i="0" dirty="0">
                <a:solidFill>
                  <a:srgbClr val="434343"/>
                </a:solidFill>
                <a:effectLst>
                  <a:outerShdw blurRad="38100" dist="38100" dir="2700000" algn="tl">
                    <a:srgbClr val="000000">
                      <a:alpha val="43137"/>
                    </a:srgbClr>
                  </a:outerShdw>
                </a:effectLst>
                <a:latin typeface="Rubik"/>
              </a:rPr>
              <a:t>oil moisture sensor </a:t>
            </a:r>
            <a:r>
              <a:rPr lang="en-US" b="0" i="0" dirty="0">
                <a:solidFill>
                  <a:srgbClr val="434343"/>
                </a:solidFill>
                <a:effectLst/>
                <a:latin typeface="Rubik"/>
              </a:rPr>
              <a:t>utilize a soil moisture, sensor placed belowground in the root zone of farms to determine water need.  The soil moisture sensor estimates the soil volumetric water content. Volumetric water content represents the portion of the total volume of soil occupied by water. The controllers can be adjusted to open the valves and start irrigation once the volumetric water content reaches a user-defined threshold.  The sensor measures the soil moisture content in the root zone before a scheduled irrigation event and bypasses the cycle if the soil moisture is above a specific threshold.  Soil moisture sensors must be installed far enough from sprinkler heads, tree roots, sidewalks and walls.</a:t>
            </a:r>
          </a:p>
          <a:p>
            <a:pPr>
              <a:buFont typeface="Arial" panose="020B0604020202020204" pitchFamily="34" charset="0"/>
              <a:buChar char="•"/>
            </a:pPr>
            <a:r>
              <a:rPr lang="en-US" dirty="0">
                <a:solidFill>
                  <a:srgbClr val="434343"/>
                </a:solidFill>
                <a:latin typeface="Rubik"/>
              </a:rPr>
              <a:t>A circuit of npn transistor, battery, LED </a:t>
            </a:r>
          </a:p>
          <a:p>
            <a:pPr marL="0" indent="0">
              <a:buNone/>
            </a:pPr>
            <a:r>
              <a:rPr lang="en-US" b="0" i="0" dirty="0">
                <a:solidFill>
                  <a:srgbClr val="434343"/>
                </a:solidFill>
                <a:effectLst/>
                <a:latin typeface="Rubik"/>
              </a:rPr>
              <a:t>       and resistor </a:t>
            </a:r>
            <a:r>
              <a:rPr lang="en-US" dirty="0">
                <a:solidFill>
                  <a:srgbClr val="434343"/>
                </a:solidFill>
                <a:latin typeface="Rubik"/>
              </a:rPr>
              <a:t>makes a simple sensor </a:t>
            </a:r>
            <a:endParaRPr lang="en-US" b="0" i="0" dirty="0">
              <a:solidFill>
                <a:srgbClr val="434343"/>
              </a:solidFill>
              <a:effectLst/>
              <a:latin typeface="Rubik"/>
            </a:endParaRPr>
          </a:p>
          <a:p>
            <a:pPr marL="0" indent="0">
              <a:buNone/>
            </a:pPr>
            <a:r>
              <a:rPr lang="en-US" b="0" i="0" dirty="0">
                <a:solidFill>
                  <a:srgbClr val="434343"/>
                </a:solidFill>
                <a:effectLst/>
                <a:latin typeface="Rubik"/>
              </a:rPr>
              <a:t>       that collects and give data to cloud</a:t>
            </a:r>
          </a:p>
          <a:p>
            <a:pPr marL="0" indent="0">
              <a:buNone/>
            </a:pPr>
            <a:r>
              <a:rPr lang="en-IN" b="1" dirty="0"/>
              <a:t>     </a:t>
            </a:r>
            <a:r>
              <a:rPr lang="en-IN" dirty="0">
                <a:latin typeface="Rubik"/>
              </a:rPr>
              <a:t>through wireless connection.</a:t>
            </a:r>
            <a:endParaRPr lang="en-IN" b="1" dirty="0">
              <a:latin typeface="Rubik"/>
            </a:endParaRPr>
          </a:p>
        </p:txBody>
      </p:sp>
      <p:pic>
        <p:nvPicPr>
          <p:cNvPr id="5" name="Picture 4">
            <a:extLst>
              <a:ext uri="{FF2B5EF4-FFF2-40B4-BE49-F238E27FC236}">
                <a16:creationId xmlns:a16="http://schemas.microsoft.com/office/drawing/2014/main" id="{724F1DA2-9602-4987-9155-7584F0B7C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095" y="3998259"/>
            <a:ext cx="5145740" cy="2410384"/>
          </a:xfrm>
          <a:prstGeom prst="rect">
            <a:avLst/>
          </a:prstGeom>
        </p:spPr>
      </p:pic>
    </p:spTree>
    <p:extLst>
      <p:ext uri="{BB962C8B-B14F-4D97-AF65-F5344CB8AC3E}">
        <p14:creationId xmlns:p14="http://schemas.microsoft.com/office/powerpoint/2010/main" val="209084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AD4BE18-9F99-B3C8-6108-5BC84BB77FE5}"/>
              </a:ext>
            </a:extLst>
          </p:cNvPr>
          <p:cNvSpPr>
            <a:spLocks noGrp="1"/>
          </p:cNvSpPr>
          <p:nvPr>
            <p:ph type="title"/>
          </p:nvPr>
        </p:nvSpPr>
        <p:spPr>
          <a:xfrm>
            <a:off x="2592924" y="624109"/>
            <a:ext cx="6488323" cy="1643961"/>
          </a:xfrm>
        </p:spPr>
        <p:txBody>
          <a:bodyPr>
            <a:noAutofit/>
          </a:bodyPr>
          <a:lstStyle/>
          <a:p>
            <a:r>
              <a:rPr lang="en-IN" dirty="0"/>
              <a:t>  </a:t>
            </a:r>
          </a:p>
        </p:txBody>
      </p:sp>
      <p:sp>
        <p:nvSpPr>
          <p:cNvPr id="16" name="Content Placeholder 15">
            <a:extLst>
              <a:ext uri="{FF2B5EF4-FFF2-40B4-BE49-F238E27FC236}">
                <a16:creationId xmlns:a16="http://schemas.microsoft.com/office/drawing/2014/main" id="{6FEA1AF4-3C04-1F8A-9F84-54D96A8D3FC7}"/>
              </a:ext>
            </a:extLst>
          </p:cNvPr>
          <p:cNvSpPr>
            <a:spLocks noGrp="1"/>
          </p:cNvSpPr>
          <p:nvPr>
            <p:ph idx="1"/>
          </p:nvPr>
        </p:nvSpPr>
        <p:spPr>
          <a:xfrm>
            <a:off x="1667435" y="806824"/>
            <a:ext cx="9837177" cy="6194610"/>
          </a:xfrm>
        </p:spPr>
        <p:txBody>
          <a:bodyPr>
            <a:normAutofit/>
          </a:bodyPr>
          <a:lstStyle/>
          <a:p>
            <a:pPr>
              <a:buFont typeface="Arial" panose="020B0604020202020204" pitchFamily="34" charset="0"/>
              <a:buChar char="•"/>
            </a:pPr>
            <a:r>
              <a:rPr lang="en-IN" b="1" dirty="0">
                <a:effectLst>
                  <a:outerShdw blurRad="38100" dist="38100" dir="2700000" algn="tl">
                    <a:srgbClr val="000000">
                      <a:alpha val="43137"/>
                    </a:srgbClr>
                  </a:outerShdw>
                </a:effectLst>
                <a:latin typeface="Rubik"/>
              </a:rPr>
              <a:t>Temperature and humidity sensor </a:t>
            </a:r>
            <a:r>
              <a:rPr lang="en-US" b="0" i="0" dirty="0">
                <a:solidFill>
                  <a:srgbClr val="666666"/>
                </a:solidFill>
                <a:effectLst/>
                <a:latin typeface="Rubik"/>
              </a:rPr>
              <a:t>consists of a capacitive humidity sensing element and a thermistor for sensing temperature. In </a:t>
            </a:r>
            <a:r>
              <a:rPr lang="en-IN" b="0" i="0" dirty="0">
                <a:solidFill>
                  <a:srgbClr val="666666"/>
                </a:solidFill>
                <a:effectLst/>
                <a:latin typeface="Rubik"/>
              </a:rPr>
              <a:t>humidity sensing, capacitor </a:t>
            </a:r>
            <a:r>
              <a:rPr lang="en-US" dirty="0">
                <a:solidFill>
                  <a:srgbClr val="666666"/>
                </a:solidFill>
                <a:latin typeface="Rubik"/>
              </a:rPr>
              <a:t>c</a:t>
            </a:r>
            <a:r>
              <a:rPr lang="en-US" b="0" i="0" dirty="0">
                <a:solidFill>
                  <a:srgbClr val="666666"/>
                </a:solidFill>
                <a:effectLst/>
                <a:latin typeface="Rubik"/>
              </a:rPr>
              <a:t>hange in the capacitance value occurs with the change in humidity levels. The IC measure, process this changed resistance values and change them into digital form.</a:t>
            </a:r>
            <a:endParaRPr lang="en-US" dirty="0">
              <a:solidFill>
                <a:srgbClr val="666666"/>
              </a:solidFill>
              <a:latin typeface="Rubik"/>
            </a:endParaRPr>
          </a:p>
          <a:p>
            <a:pPr>
              <a:buFont typeface="Arial" panose="020B0604020202020204" pitchFamily="34" charset="0"/>
              <a:buChar char="•"/>
            </a:pPr>
            <a:r>
              <a:rPr lang="en-US" b="0" i="0" dirty="0">
                <a:solidFill>
                  <a:srgbClr val="666666"/>
                </a:solidFill>
                <a:effectLst/>
                <a:latin typeface="Rubik"/>
              </a:rPr>
              <a:t>For measuring temperature this sensor uses a Negative Temperature coefficient thermistor,              which causes a decrease in its resistance value with increase in temperature.</a:t>
            </a:r>
          </a:p>
          <a:p>
            <a:pPr>
              <a:buFont typeface="Arial" panose="020B0604020202020204" pitchFamily="34" charset="0"/>
              <a:buChar char="•"/>
            </a:pPr>
            <a:r>
              <a:rPr lang="en-US" dirty="0">
                <a:solidFill>
                  <a:srgbClr val="666666"/>
                </a:solidFill>
                <a:latin typeface="Rubik"/>
              </a:rPr>
              <a:t>An example of this type of sensor is DHT11 </a:t>
            </a:r>
            <a:r>
              <a:rPr lang="en-US" b="0" i="0" dirty="0">
                <a:solidFill>
                  <a:srgbClr val="666666"/>
                </a:solidFill>
                <a:effectLst/>
                <a:latin typeface="Rubik"/>
              </a:rPr>
              <a:t>The temperature range of DHT11 is from 0 to 50 degree Celsius with a 2-degree accuracy. Humidity range of this sensor is from 20 to 80% with 5% accuracy. The sampling rate of this sensor is 1Hz .i.e. it gives one reading for every second.  DHT11 is small in size with operating voltage from 3 to 5 volts. The maximum current used while measuring is 2.5mA.</a:t>
            </a:r>
          </a:p>
          <a:p>
            <a:pPr algn="l" fontAlgn="base">
              <a:buFont typeface="Arial" panose="020B0604020202020204" pitchFamily="34" charset="0"/>
              <a:buChar char="•"/>
            </a:pPr>
            <a:r>
              <a:rPr lang="en-US" b="1" dirty="0">
                <a:solidFill>
                  <a:srgbClr val="666666"/>
                </a:solidFill>
                <a:effectLst>
                  <a:outerShdw blurRad="38100" dist="38100" dir="2700000" algn="tl">
                    <a:srgbClr val="000000">
                      <a:alpha val="43137"/>
                    </a:srgbClr>
                  </a:outerShdw>
                </a:effectLst>
                <a:latin typeface="+mj-lt"/>
              </a:rPr>
              <a:t>Water Flow Sensor </a:t>
            </a:r>
            <a:r>
              <a:rPr lang="en-US" b="0" i="0" dirty="0">
                <a:solidFill>
                  <a:srgbClr val="666666"/>
                </a:solidFill>
                <a:effectLst/>
                <a:latin typeface="Rubik"/>
              </a:rPr>
              <a:t>consists of a plastic valve from which water can pass. A water rotor along with a hall effect sensor is present the sense and measure the water flow.</a:t>
            </a:r>
            <a:r>
              <a:rPr lang="en-US" b="0" i="0" dirty="0">
                <a:solidFill>
                  <a:srgbClr val="666666"/>
                </a:solidFill>
                <a:effectLst/>
                <a:latin typeface="Arial" panose="020B0604020202020204" pitchFamily="34" charset="0"/>
              </a:rPr>
              <a:t> </a:t>
            </a:r>
            <a:r>
              <a:rPr lang="en-US" b="0" i="0" dirty="0">
                <a:solidFill>
                  <a:srgbClr val="666666"/>
                </a:solidFill>
                <a:effectLst/>
                <a:latin typeface="Rubik"/>
              </a:rPr>
              <a:t>When water flows through the valve it rotates the rotor. By this, the change can be observed in the speed of the motor. This change is calculated as output as a pulse signal by the hall effect sensor. Thus, the rate of flow of water can be measured.</a:t>
            </a:r>
          </a:p>
          <a:p>
            <a:pPr marL="0" indent="0">
              <a:buNone/>
            </a:pPr>
            <a:br>
              <a:rPr lang="en-US" b="0" i="0" dirty="0">
                <a:solidFill>
                  <a:srgbClr val="333333"/>
                </a:solidFill>
                <a:effectLst/>
                <a:latin typeface="inherit"/>
              </a:rPr>
            </a:br>
            <a:endParaRPr lang="en-US" b="1" i="0" dirty="0">
              <a:solidFill>
                <a:srgbClr val="666666"/>
              </a:solidFill>
              <a:effectLst/>
              <a:latin typeface="Rubik"/>
            </a:endParaRPr>
          </a:p>
          <a:p>
            <a:pPr>
              <a:buFont typeface="Arial" panose="020B0604020202020204" pitchFamily="34" charset="0"/>
              <a:buChar char="•"/>
            </a:pPr>
            <a:endParaRPr lang="en-US" b="0" i="0" dirty="0">
              <a:solidFill>
                <a:srgbClr val="666666"/>
              </a:solidFill>
              <a:effectLst/>
              <a:latin typeface="Rubik"/>
            </a:endParaRPr>
          </a:p>
        </p:txBody>
      </p:sp>
    </p:spTree>
    <p:extLst>
      <p:ext uri="{BB962C8B-B14F-4D97-AF65-F5344CB8AC3E}">
        <p14:creationId xmlns:p14="http://schemas.microsoft.com/office/powerpoint/2010/main" val="374633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06D7-02EF-F9E3-7F63-339DB4FB3F4D}"/>
              </a:ext>
            </a:extLst>
          </p:cNvPr>
          <p:cNvSpPr>
            <a:spLocks noGrp="1"/>
          </p:cNvSpPr>
          <p:nvPr>
            <p:ph type="title"/>
          </p:nvPr>
        </p:nvSpPr>
        <p:spPr>
          <a:xfrm>
            <a:off x="2592925" y="624110"/>
            <a:ext cx="69593"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A121D56C-D29E-6435-33E3-289D82844C7D}"/>
              </a:ext>
            </a:extLst>
          </p:cNvPr>
          <p:cNvSpPr>
            <a:spLocks noGrp="1"/>
          </p:cNvSpPr>
          <p:nvPr>
            <p:ph idx="1"/>
          </p:nvPr>
        </p:nvSpPr>
        <p:spPr>
          <a:xfrm>
            <a:off x="1649506" y="624110"/>
            <a:ext cx="9765459" cy="5749796"/>
          </a:xfrm>
        </p:spPr>
        <p:txBody>
          <a:bodyPr>
            <a:normAutofit/>
          </a:bodyPr>
          <a:lstStyle/>
          <a:p>
            <a:pPr>
              <a:buFont typeface="Arial" panose="020B0604020202020204" pitchFamily="34" charset="0"/>
              <a:buChar char="•"/>
            </a:pPr>
            <a:r>
              <a:rPr lang="en-IN" b="1" dirty="0"/>
              <a:t> pH meter Sensor </a:t>
            </a:r>
            <a:r>
              <a:rPr lang="en-US" b="0" i="0" dirty="0">
                <a:solidFill>
                  <a:srgbClr val="747474"/>
                </a:solidFill>
                <a:effectLst/>
                <a:latin typeface="Roboto" panose="02000000000000000000" pitchFamily="2" charset="0"/>
              </a:rPr>
              <a:t> </a:t>
            </a:r>
            <a:r>
              <a:rPr lang="en-US" b="0" i="0" dirty="0">
                <a:solidFill>
                  <a:srgbClr val="747474"/>
                </a:solidFill>
                <a:effectLst/>
                <a:latin typeface="Rubik"/>
              </a:rPr>
              <a:t>relies on a voltage test to determine hydrogen ion levels and thus </a:t>
            </a:r>
            <a:r>
              <a:rPr lang="en-US" b="0" i="0" dirty="0" err="1">
                <a:solidFill>
                  <a:srgbClr val="747474"/>
                </a:solidFill>
                <a:effectLst/>
                <a:latin typeface="Rubik"/>
              </a:rPr>
              <a:t>pH.The</a:t>
            </a:r>
            <a:r>
              <a:rPr lang="en-US" b="0" i="0" dirty="0">
                <a:solidFill>
                  <a:srgbClr val="747474"/>
                </a:solidFill>
                <a:effectLst/>
                <a:latin typeface="Rubik"/>
              </a:rPr>
              <a:t> more hydrogen ions in a solution, the more conductive it will be. So the more acidic a solution, the more electricity it will conduct</a:t>
            </a:r>
            <a:r>
              <a:rPr lang="en-US" b="0" i="0" dirty="0">
                <a:solidFill>
                  <a:srgbClr val="747474"/>
                </a:solidFill>
                <a:effectLst/>
                <a:latin typeface="Roboto" panose="02000000000000000000" pitchFamily="2" charset="0"/>
              </a:rPr>
              <a:t>. </a:t>
            </a:r>
            <a:r>
              <a:rPr lang="en-IN" b="1" dirty="0"/>
              <a:t> </a:t>
            </a:r>
          </a:p>
          <a:p>
            <a:r>
              <a:rPr lang="en-IN" b="1" dirty="0">
                <a:effectLst>
                  <a:outerShdw blurRad="38100" dist="38100" dir="2700000" algn="tl">
                    <a:srgbClr val="000000">
                      <a:alpha val="43137"/>
                    </a:srgbClr>
                  </a:outerShdw>
                </a:effectLst>
              </a:rPr>
              <a:t>Wireless sensor networks </a:t>
            </a:r>
          </a:p>
          <a:p>
            <a:pPr>
              <a:buFont typeface="Arial" panose="020B0604020202020204" pitchFamily="34" charset="0"/>
              <a:buChar char="•"/>
            </a:pPr>
            <a:r>
              <a:rPr lang="en-IN" dirty="0">
                <a:latin typeface="Rubik"/>
              </a:rPr>
              <a:t>It comprises of distributed devices with sensors which are used to monitor the environmental and physical conditions.</a:t>
            </a:r>
          </a:p>
          <a:p>
            <a:pPr>
              <a:buFont typeface="Arial" panose="020B0604020202020204" pitchFamily="34" charset="0"/>
              <a:buChar char="•"/>
            </a:pPr>
            <a:r>
              <a:rPr lang="en-IN" dirty="0">
                <a:latin typeface="Rubik"/>
              </a:rPr>
              <a:t>It consist of number of end-nodes and routers and a coordinator. End nodes have several sensors attached to them. End nodes also serve as routers.</a:t>
            </a:r>
          </a:p>
          <a:p>
            <a:pPr>
              <a:buFont typeface="Arial" panose="020B0604020202020204" pitchFamily="34" charset="0"/>
              <a:buChar char="•"/>
            </a:pPr>
            <a:r>
              <a:rPr lang="en-IN" dirty="0">
                <a:latin typeface="Rubik"/>
              </a:rPr>
              <a:t>Routers are responsible for routing the data packets from end-nodes to the coordinator.</a:t>
            </a:r>
          </a:p>
          <a:p>
            <a:pPr>
              <a:buFont typeface="Arial" panose="020B0604020202020204" pitchFamily="34" charset="0"/>
              <a:buChar char="•"/>
            </a:pPr>
            <a:r>
              <a:rPr lang="en-IN" dirty="0">
                <a:latin typeface="Rubik"/>
              </a:rPr>
              <a:t>Coordinators are gateways that connects the WSN to the internet.</a:t>
            </a:r>
          </a:p>
          <a:p>
            <a:pPr>
              <a:buFont typeface="Arial" panose="020B0604020202020204" pitchFamily="34" charset="0"/>
              <a:buChar char="•"/>
            </a:pPr>
            <a:r>
              <a:rPr lang="en-IN" dirty="0">
                <a:latin typeface="Rubik"/>
              </a:rPr>
              <a:t>In </a:t>
            </a:r>
            <a:r>
              <a:rPr lang="en-IN" b="1" dirty="0">
                <a:latin typeface="Rubik"/>
              </a:rPr>
              <a:t>Smart Irrigation system</a:t>
            </a:r>
            <a:r>
              <a:rPr lang="en-IN" dirty="0">
                <a:latin typeface="Rubik"/>
              </a:rPr>
              <a:t>, WSN is used to monitor soil moisture at various locations.</a:t>
            </a:r>
          </a:p>
          <a:p>
            <a:pPr>
              <a:buFont typeface="Arial" panose="020B0604020202020204" pitchFamily="34" charset="0"/>
              <a:buChar char="•"/>
            </a:pPr>
            <a:r>
              <a:rPr lang="en-IN" dirty="0">
                <a:latin typeface="Rubik"/>
              </a:rPr>
              <a:t>WSNs are enabled by wireless communication protocols and their power lies in their ability to deploy large number of sensing nodes so that to cover entire farm field.</a:t>
            </a:r>
          </a:p>
          <a:p>
            <a:pPr>
              <a:buFont typeface="Arial" panose="020B0604020202020204" pitchFamily="34" charset="0"/>
              <a:buChar char="•"/>
            </a:pPr>
            <a:r>
              <a:rPr lang="en-IN" dirty="0">
                <a:latin typeface="Rubik"/>
              </a:rPr>
              <a:t>In fields at the time of failure of some nodes or addition of new nodes the network ,the network can reconfigure itself.</a:t>
            </a:r>
          </a:p>
          <a:p>
            <a:pPr>
              <a:buFont typeface="Arial" panose="020B0604020202020204" pitchFamily="34" charset="0"/>
              <a:buChar char="•"/>
            </a:pPr>
            <a:endParaRPr lang="en-IN" dirty="0">
              <a:latin typeface="Rubik"/>
            </a:endParaRPr>
          </a:p>
          <a:p>
            <a:pPr>
              <a:buFont typeface="Arial" panose="020B0604020202020204" pitchFamily="34" charset="0"/>
              <a:buChar char="•"/>
            </a:pPr>
            <a:endParaRPr lang="en-IN" dirty="0"/>
          </a:p>
          <a:p>
            <a:pPr>
              <a:buFont typeface="Arial" panose="020B0604020202020204" pitchFamily="34" charset="0"/>
              <a:buChar char="•"/>
            </a:pPr>
            <a:endParaRPr lang="en-IN" b="1" dirty="0"/>
          </a:p>
        </p:txBody>
      </p:sp>
    </p:spTree>
    <p:extLst>
      <p:ext uri="{BB962C8B-B14F-4D97-AF65-F5344CB8AC3E}">
        <p14:creationId xmlns:p14="http://schemas.microsoft.com/office/powerpoint/2010/main" val="250598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0BEB-A8D5-A764-B5CB-2EB8018D335C}"/>
              </a:ext>
            </a:extLst>
          </p:cNvPr>
          <p:cNvSpPr>
            <a:spLocks noGrp="1"/>
          </p:cNvSpPr>
          <p:nvPr>
            <p:ph type="title"/>
          </p:nvPr>
        </p:nvSpPr>
        <p:spPr>
          <a:xfrm>
            <a:off x="1837765" y="597216"/>
            <a:ext cx="9666847" cy="810243"/>
          </a:xfrm>
        </p:spPr>
        <p:txBody>
          <a:bodyPr/>
          <a:lstStyle/>
          <a:p>
            <a:r>
              <a:rPr lang="en-IN" b="1" dirty="0"/>
              <a:t>Working of Smart Irrigation system</a:t>
            </a:r>
          </a:p>
        </p:txBody>
      </p:sp>
      <p:sp>
        <p:nvSpPr>
          <p:cNvPr id="3" name="Content Placeholder 2">
            <a:extLst>
              <a:ext uri="{FF2B5EF4-FFF2-40B4-BE49-F238E27FC236}">
                <a16:creationId xmlns:a16="http://schemas.microsoft.com/office/drawing/2014/main" id="{E835768B-A918-2B9A-4ABC-07EE40375348}"/>
              </a:ext>
            </a:extLst>
          </p:cNvPr>
          <p:cNvSpPr>
            <a:spLocks noGrp="1"/>
          </p:cNvSpPr>
          <p:nvPr>
            <p:ph idx="1"/>
          </p:nvPr>
        </p:nvSpPr>
        <p:spPr>
          <a:xfrm>
            <a:off x="1837765" y="1568823"/>
            <a:ext cx="9666847" cy="4840942"/>
          </a:xfrm>
        </p:spPr>
        <p:txBody>
          <a:bodyPr>
            <a:normAutofit fontScale="25000" lnSpcReduction="20000"/>
          </a:bodyPr>
          <a:lstStyle/>
          <a:p>
            <a:r>
              <a:rPr lang="en-IN" sz="7200" dirty="0">
                <a:latin typeface="Rubik"/>
              </a:rPr>
              <a:t>Smart irrigation system consists of multiple nodes placed in different locations for monitoring soil moisture in a farm field.</a:t>
            </a:r>
          </a:p>
          <a:p>
            <a:r>
              <a:rPr lang="en-IN" sz="7200" dirty="0">
                <a:latin typeface="Rubik"/>
              </a:rPr>
              <a:t>The end nodes includes a mini computer like Raspberry Pi and soil moisture sensor.</a:t>
            </a:r>
          </a:p>
          <a:p>
            <a:r>
              <a:rPr lang="en-US" sz="7200" b="0" i="0" dirty="0">
                <a:solidFill>
                  <a:srgbClr val="444444"/>
                </a:solidFill>
                <a:effectLst/>
                <a:latin typeface="Rubik"/>
              </a:rPr>
              <a:t>The sensors embedded in the devices</a:t>
            </a:r>
            <a:r>
              <a:rPr lang="en-US" sz="7200" b="1" i="0" dirty="0">
                <a:solidFill>
                  <a:srgbClr val="444444"/>
                </a:solidFill>
                <a:effectLst/>
                <a:latin typeface="Rubik"/>
              </a:rPr>
              <a:t> </a:t>
            </a:r>
            <a:r>
              <a:rPr lang="en-US" sz="7200" i="0" dirty="0">
                <a:solidFill>
                  <a:srgbClr val="444444"/>
                </a:solidFill>
                <a:effectLst/>
                <a:latin typeface="Rubik"/>
              </a:rPr>
              <a:t>constantly emit data </a:t>
            </a:r>
            <a:r>
              <a:rPr lang="en-US" sz="7200" b="0" i="0" dirty="0">
                <a:solidFill>
                  <a:srgbClr val="444444"/>
                </a:solidFill>
                <a:effectLst/>
                <a:latin typeface="Rubik"/>
              </a:rPr>
              <a:t>about the field and on the working information of these devices. </a:t>
            </a:r>
            <a:r>
              <a:rPr lang="en-US" sz="7200" i="0" dirty="0">
                <a:solidFill>
                  <a:srgbClr val="444444"/>
                </a:solidFill>
                <a:effectLst/>
                <a:latin typeface="Rubik"/>
              </a:rPr>
              <a:t>IoT serves as a platform </a:t>
            </a:r>
            <a:r>
              <a:rPr lang="en-US" sz="7200" b="0" i="0" dirty="0">
                <a:solidFill>
                  <a:srgbClr val="444444"/>
                </a:solidFill>
                <a:effectLst/>
                <a:latin typeface="Rubik"/>
              </a:rPr>
              <a:t>to dump all the data collected by these devices.</a:t>
            </a:r>
          </a:p>
          <a:p>
            <a:r>
              <a:rPr lang="en-US" sz="7200" b="0" i="0" dirty="0">
                <a:solidFill>
                  <a:srgbClr val="444444"/>
                </a:solidFill>
                <a:effectLst/>
                <a:latin typeface="Rubik"/>
              </a:rPr>
              <a:t>IoT platform includes </a:t>
            </a:r>
            <a:r>
              <a:rPr lang="en-US" sz="7200" i="0" dirty="0">
                <a:solidFill>
                  <a:srgbClr val="444444"/>
                </a:solidFill>
                <a:effectLst/>
                <a:latin typeface="Rubik"/>
              </a:rPr>
              <a:t>cloud servers and large databases</a:t>
            </a:r>
            <a:r>
              <a:rPr lang="en-US" sz="7200" b="0" i="0" dirty="0">
                <a:solidFill>
                  <a:srgbClr val="444444"/>
                </a:solidFill>
                <a:effectLst/>
                <a:latin typeface="Rubik"/>
              </a:rPr>
              <a:t>. The IoT platform acts on the data. It integrates and processes the information. Further, the platform analyses the data thoroughly to gather important details. The platform then sends back instructions based on the data provided.</a:t>
            </a:r>
            <a:endParaRPr lang="en-IN" sz="7200" dirty="0">
              <a:latin typeface="Rubik"/>
            </a:endParaRPr>
          </a:p>
          <a:p>
            <a:r>
              <a:rPr lang="en-IN" sz="7200" dirty="0">
                <a:latin typeface="Rubik"/>
              </a:rPr>
              <a:t>The end nodes send the data to the cloud and the data is stored in a cloud database. A cloud- based  application is used for visualizing the data.</a:t>
            </a:r>
          </a:p>
          <a:p>
            <a:r>
              <a:rPr lang="en-IN" sz="7200" dirty="0">
                <a:latin typeface="Rubik"/>
              </a:rPr>
              <a:t>A solenoid valve is used to control the flow of water through irrigation pipes. When the moisture level goes below a threshold, the valve is opened to release water. </a:t>
            </a:r>
          </a:p>
          <a:p>
            <a:r>
              <a:rPr lang="en-IN" sz="7200" dirty="0">
                <a:latin typeface="Rubik"/>
              </a:rPr>
              <a:t>Temperature/moisture </a:t>
            </a:r>
            <a:r>
              <a:rPr lang="en-IN" sz="7200" dirty="0">
                <a:latin typeface="Rubik"/>
                <a:sym typeface="Wingdings" panose="05000000000000000000" pitchFamily="2" charset="2"/>
              </a:rPr>
              <a:t>&lt;-&gt; Gateway &lt;-&gt; Cloud/Server &lt;-&gt; Mobile App</a:t>
            </a:r>
          </a:p>
          <a:p>
            <a:pPr marL="0" indent="0">
              <a:buNone/>
            </a:pPr>
            <a:r>
              <a:rPr lang="en-IN" sz="7200" dirty="0">
                <a:latin typeface="Exo"/>
                <a:sym typeface="Wingdings" panose="05000000000000000000" pitchFamily="2" charset="2"/>
              </a:rPr>
              <a:t>                                                                      IoT Workflow</a:t>
            </a:r>
          </a:p>
          <a:p>
            <a:pPr marL="0" indent="0">
              <a:buNone/>
            </a:pPr>
            <a:endParaRPr lang="en-IN" dirty="0">
              <a:latin typeface="Exo"/>
              <a:sym typeface="Wingdings" panose="05000000000000000000" pitchFamily="2" charset="2"/>
            </a:endParaRPr>
          </a:p>
          <a:p>
            <a:pPr marL="0" indent="0">
              <a:buNone/>
            </a:pPr>
            <a:r>
              <a:rPr lang="en-IN" dirty="0">
                <a:latin typeface="Exo"/>
                <a:sym typeface="Wingdings" panose="05000000000000000000" pitchFamily="2" charset="2"/>
              </a:rPr>
              <a:t>    </a:t>
            </a:r>
          </a:p>
          <a:p>
            <a:pPr marL="0" indent="0">
              <a:buNone/>
            </a:pPr>
            <a:r>
              <a:rPr lang="en-IN" dirty="0">
                <a:latin typeface="Exo"/>
                <a:sym typeface="Wingdings" panose="05000000000000000000" pitchFamily="2" charset="2"/>
              </a:rPr>
              <a:t>                                               </a:t>
            </a:r>
          </a:p>
        </p:txBody>
      </p:sp>
    </p:spTree>
    <p:extLst>
      <p:ext uri="{BB962C8B-B14F-4D97-AF65-F5344CB8AC3E}">
        <p14:creationId xmlns:p14="http://schemas.microsoft.com/office/powerpoint/2010/main" val="19978142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1356</TotalTime>
  <Words>1399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Century Gothic</vt:lpstr>
      <vt:lpstr>Exo</vt:lpstr>
      <vt:lpstr>inherit</vt:lpstr>
      <vt:lpstr>roboto</vt:lpstr>
      <vt:lpstr>roboto</vt:lpstr>
      <vt:lpstr>Rubik</vt:lpstr>
      <vt:lpstr>Wingdings 3</vt:lpstr>
      <vt:lpstr>Wisp</vt:lpstr>
      <vt:lpstr>IoT IN AGRICULTURE</vt:lpstr>
      <vt:lpstr>Need of IoT in Agriculture Sector </vt:lpstr>
      <vt:lpstr>Smart Irrigation</vt:lpstr>
      <vt:lpstr>Working Principle</vt:lpstr>
      <vt:lpstr>Technicalities Used</vt:lpstr>
      <vt:lpstr>WORKING</vt:lpstr>
      <vt:lpstr>  </vt:lpstr>
      <vt:lpstr>  </vt:lpstr>
      <vt:lpstr>Working of Smart Irrigation system</vt:lpstr>
      <vt:lpstr>Working Flowchart</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 AGRICULTURE</dc:title>
  <dc:creator>Prakhar Shrivastava</dc:creator>
  <cp:lastModifiedBy>Prakhar Shrivastava</cp:lastModifiedBy>
  <cp:revision>2</cp:revision>
  <dcterms:created xsi:type="dcterms:W3CDTF">2022-06-11T13:12:00Z</dcterms:created>
  <dcterms:modified xsi:type="dcterms:W3CDTF">2022-06-13T18:16:28Z</dcterms:modified>
</cp:coreProperties>
</file>