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3"/>
  </p:notesMasterIdLst>
  <p:handoutMasterIdLst>
    <p:handoutMasterId r:id="rId24"/>
  </p:handoutMasterIdLst>
  <p:sldIdLst>
    <p:sldId id="271" r:id="rId5"/>
    <p:sldId id="281" r:id="rId6"/>
    <p:sldId id="326" r:id="rId7"/>
    <p:sldId id="327" r:id="rId8"/>
    <p:sldId id="329" r:id="rId9"/>
    <p:sldId id="334" r:id="rId10"/>
    <p:sldId id="342" r:id="rId11"/>
    <p:sldId id="335" r:id="rId12"/>
    <p:sldId id="343" r:id="rId13"/>
    <p:sldId id="337" r:id="rId14"/>
    <p:sldId id="338" r:id="rId15"/>
    <p:sldId id="344" r:id="rId16"/>
    <p:sldId id="345" r:id="rId17"/>
    <p:sldId id="346" r:id="rId18"/>
    <p:sldId id="347" r:id="rId19"/>
    <p:sldId id="348" r:id="rId20"/>
    <p:sldId id="322" r:id="rId21"/>
    <p:sldId id="323" r:id="rId22"/>
  </p:sldIdLst>
  <p:sldSz cx="9144000" cy="6858000" type="screen4x3"/>
  <p:notesSz cx="6858000" cy="9144000"/>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EF6C40-3694-4E06-AC54-71C1E6A1A3C0}">
          <p14:sldIdLst>
            <p14:sldId id="271"/>
            <p14:sldId id="281"/>
            <p14:sldId id="326"/>
            <p14:sldId id="327"/>
            <p14:sldId id="329"/>
            <p14:sldId id="334"/>
            <p14:sldId id="342"/>
            <p14:sldId id="335"/>
            <p14:sldId id="343"/>
            <p14:sldId id="337"/>
            <p14:sldId id="338"/>
            <p14:sldId id="344"/>
            <p14:sldId id="345"/>
            <p14:sldId id="346"/>
            <p14:sldId id="347"/>
            <p14:sldId id="348"/>
            <p14:sldId id="322"/>
            <p14:sldId id="32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404040"/>
    <a:srgbClr val="C4C4D2"/>
    <a:srgbClr val="D2D2DC"/>
    <a:srgbClr val="1A2F4E"/>
    <a:srgbClr val="384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37" autoAdjust="0"/>
    <p:restoredTop sz="94554"/>
  </p:normalViewPr>
  <p:slideViewPr>
    <p:cSldViewPr>
      <p:cViewPr varScale="1">
        <p:scale>
          <a:sx n="90" d="100"/>
          <a:sy n="90" d="100"/>
        </p:scale>
        <p:origin x="1664" y="192"/>
      </p:cViewPr>
      <p:guideLst>
        <p:guide orient="horz" pos="2160"/>
        <p:guide pos="2880"/>
      </p:guideLst>
    </p:cSldViewPr>
  </p:slideViewPr>
  <p:notesTextViewPr>
    <p:cViewPr>
      <p:scale>
        <a:sx n="1" d="1"/>
        <a:sy n="1" d="1"/>
      </p:scale>
      <p:origin x="0" y="0"/>
    </p:cViewPr>
  </p:notesText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3B3874-4EDE-4EDC-B525-8967D0BF9027}" type="datetimeFigureOut">
              <a:rPr lang="en-IN" smtClean="0"/>
              <a:t>23/02/21</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9A3AFB-2D54-4257-8C08-258FF686D337}" type="slidenum">
              <a:rPr lang="en-IN" smtClean="0"/>
              <a:t>‹#›</a:t>
            </a:fld>
            <a:endParaRPr lang="en-IN"/>
          </a:p>
        </p:txBody>
      </p:sp>
    </p:spTree>
    <p:extLst>
      <p:ext uri="{BB962C8B-B14F-4D97-AF65-F5344CB8AC3E}">
        <p14:creationId xmlns:p14="http://schemas.microsoft.com/office/powerpoint/2010/main" val="1763528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77E9D-1F26-455B-9FC4-1E2D7C5371B8}" type="datetimeFigureOut">
              <a:rPr lang="en-US" smtClean="0"/>
              <a:t>2/23/21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FCE4C0-1175-4F38-90ED-AE7A39817694}" type="slidenum">
              <a:rPr lang="en-US" smtClean="0"/>
              <a:t>‹#›</a:t>
            </a:fld>
            <a:endParaRPr lang="en-US" dirty="0"/>
          </a:p>
        </p:txBody>
      </p:sp>
    </p:spTree>
    <p:extLst>
      <p:ext uri="{BB962C8B-B14F-4D97-AF65-F5344CB8AC3E}">
        <p14:creationId xmlns:p14="http://schemas.microsoft.com/office/powerpoint/2010/main" val="38722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12</a:t>
            </a:fld>
            <a:endParaRPr lang="en-US" dirty="0"/>
          </a:p>
        </p:txBody>
      </p:sp>
    </p:spTree>
    <p:extLst>
      <p:ext uri="{BB962C8B-B14F-4D97-AF65-F5344CB8AC3E}">
        <p14:creationId xmlns:p14="http://schemas.microsoft.com/office/powerpoint/2010/main" val="17703324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13</a:t>
            </a:fld>
            <a:endParaRPr lang="en-US" dirty="0"/>
          </a:p>
        </p:txBody>
      </p:sp>
    </p:spTree>
    <p:extLst>
      <p:ext uri="{BB962C8B-B14F-4D97-AF65-F5344CB8AC3E}">
        <p14:creationId xmlns:p14="http://schemas.microsoft.com/office/powerpoint/2010/main" val="38577191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14</a:t>
            </a:fld>
            <a:endParaRPr lang="en-US" dirty="0"/>
          </a:p>
        </p:txBody>
      </p:sp>
    </p:spTree>
    <p:extLst>
      <p:ext uri="{BB962C8B-B14F-4D97-AF65-F5344CB8AC3E}">
        <p14:creationId xmlns:p14="http://schemas.microsoft.com/office/powerpoint/2010/main" val="11218068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method </a:t>
            </a:r>
            <a:r>
              <a:rPr lang="en-US" sz="1200" dirty="0" err="1"/>
              <a:t>tryLock</a:t>
            </a:r>
            <a:r>
              <a:rPr lang="en-US" sz="1200" dirty="0"/>
              <a:t>() as an alternative to lock() tries to acquire the lock without pausing the current thread. The </a:t>
            </a:r>
            <a:r>
              <a:rPr lang="en-US" sz="1200" dirty="0" err="1"/>
              <a:t>boolean</a:t>
            </a:r>
            <a:r>
              <a:rPr lang="en-US" sz="1200" dirty="0"/>
              <a:t> result must be used to check if the lock has actually been acquired before accessing any shared mutable variables.</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15</a:t>
            </a:fld>
            <a:endParaRPr lang="en-US" dirty="0"/>
          </a:p>
        </p:txBody>
      </p:sp>
    </p:spTree>
    <p:extLst>
      <p:ext uri="{BB962C8B-B14F-4D97-AF65-F5344CB8AC3E}">
        <p14:creationId xmlns:p14="http://schemas.microsoft.com/office/powerpoint/2010/main" val="9646579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method </a:t>
            </a:r>
            <a:r>
              <a:rPr lang="en-US" sz="1200" dirty="0" err="1"/>
              <a:t>tryLock</a:t>
            </a:r>
            <a:r>
              <a:rPr lang="en-US" sz="1200" dirty="0"/>
              <a:t>() as an alternative to lock() tries to acquire the lock without pausing the current thread. The </a:t>
            </a:r>
            <a:r>
              <a:rPr lang="en-US" sz="1200" dirty="0" err="1"/>
              <a:t>boolean</a:t>
            </a:r>
            <a:r>
              <a:rPr lang="en-US" sz="1200" dirty="0"/>
              <a:t> result must be used to check if the lock has actually been acquired before accessing any shared mutable variables.</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16</a:t>
            </a:fld>
            <a:endParaRPr lang="en-US" dirty="0"/>
          </a:p>
        </p:txBody>
      </p:sp>
    </p:spTree>
    <p:extLst>
      <p:ext uri="{BB962C8B-B14F-4D97-AF65-F5344CB8AC3E}">
        <p14:creationId xmlns:p14="http://schemas.microsoft.com/office/powerpoint/2010/main" val="2002687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a:t>
            </a:r>
            <a:r>
              <a:rPr lang="en-IN" dirty="0" err="1"/>
              <a:t>tutorials.jenkov.com</a:t>
            </a:r>
            <a:r>
              <a:rPr lang="en-IN" dirty="0"/>
              <a:t>/java-concurrency/</a:t>
            </a:r>
            <a:r>
              <a:rPr lang="en-IN" dirty="0" err="1"/>
              <a:t>index.html</a:t>
            </a:r>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2</a:t>
            </a:fld>
            <a:endParaRPr lang="en-US" dirty="0"/>
          </a:p>
        </p:txBody>
      </p:sp>
    </p:spTree>
    <p:extLst>
      <p:ext uri="{BB962C8B-B14F-4D97-AF65-F5344CB8AC3E}">
        <p14:creationId xmlns:p14="http://schemas.microsoft.com/office/powerpoint/2010/main" val="975260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latin typeface="+mn-lt"/>
                <a:ea typeface="+mn-ea"/>
                <a:cs typeface="+mn-cs"/>
              </a:rPr>
              <a:t>magine</a:t>
            </a:r>
            <a:r>
              <a:rPr lang="en-US" sz="1200" kern="1200" dirty="0">
                <a:solidFill>
                  <a:schemeClr val="tx1"/>
                </a:solidFill>
                <a:latin typeface="+mn-lt"/>
                <a:ea typeface="+mn-ea"/>
                <a:cs typeface="+mn-cs"/>
              </a:rPr>
              <a:t> an application that reads and processes files from the local file system. Lets say that reading </a:t>
            </a:r>
            <a:r>
              <a:rPr lang="en-US" sz="1200" kern="1200" dirty="0" err="1">
                <a:solidFill>
                  <a:schemeClr val="tx1"/>
                </a:solidFill>
                <a:latin typeface="+mn-lt"/>
                <a:ea typeface="+mn-ea"/>
                <a:cs typeface="+mn-cs"/>
              </a:rPr>
              <a:t>af</a:t>
            </a:r>
            <a:r>
              <a:rPr lang="en-US" sz="1200" kern="1200" dirty="0">
                <a:solidFill>
                  <a:schemeClr val="tx1"/>
                </a:solidFill>
                <a:latin typeface="+mn-lt"/>
                <a:ea typeface="+mn-ea"/>
                <a:cs typeface="+mn-cs"/>
              </a:rPr>
              <a:t> file from disk takes 5 seconds and processing it takes 2 seconds. Processing two files then takes</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Another common goal for turning a </a:t>
            </a:r>
            <a:r>
              <a:rPr lang="en-US" sz="1200" kern="1200" dirty="0" err="1">
                <a:solidFill>
                  <a:schemeClr val="tx1"/>
                </a:solidFill>
                <a:latin typeface="+mn-lt"/>
                <a:ea typeface="+mn-ea"/>
                <a:cs typeface="+mn-cs"/>
              </a:rPr>
              <a:t>singlethreaded</a:t>
            </a:r>
            <a:r>
              <a:rPr lang="en-US" sz="1200" kern="1200" dirty="0">
                <a:solidFill>
                  <a:schemeClr val="tx1"/>
                </a:solidFill>
                <a:latin typeface="+mn-lt"/>
                <a:ea typeface="+mn-ea"/>
                <a:cs typeface="+mn-cs"/>
              </a:rPr>
              <a:t> application into a multithreaded application is to achieve a more responsive application. Imagine a server application that listens on some port for incoming requests. when a request is received, it handles the request and then goes back to listening.</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a:t>
            </a:fld>
            <a:endParaRPr lang="en-US" dirty="0"/>
          </a:p>
        </p:txBody>
      </p:sp>
    </p:spTree>
    <p:extLst>
      <p:ext uri="{BB962C8B-B14F-4D97-AF65-F5344CB8AC3E}">
        <p14:creationId xmlns:p14="http://schemas.microsoft.com/office/powerpoint/2010/main" val="754717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A thread needs some resources from the computer in order to run. Besides CPU time a thread needs some memory to keep its local stack. It may also take up some resources inside the operating system needed to manage the thread.</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4</a:t>
            </a:fld>
            <a:endParaRPr lang="en-US" dirty="0"/>
          </a:p>
        </p:txBody>
      </p:sp>
    </p:spTree>
    <p:extLst>
      <p:ext uri="{BB962C8B-B14F-4D97-AF65-F5344CB8AC3E}">
        <p14:creationId xmlns:p14="http://schemas.microsoft.com/office/powerpoint/2010/main" val="1185141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state a thread is in when the thread scheduler selects it (from the runnable pool) to be the currently executing process. </a:t>
            </a:r>
          </a:p>
        </p:txBody>
      </p:sp>
      <p:sp>
        <p:nvSpPr>
          <p:cNvPr id="4" name="Slide Number Placeholder 3"/>
          <p:cNvSpPr>
            <a:spLocks noGrp="1"/>
          </p:cNvSpPr>
          <p:nvPr>
            <p:ph type="sldNum" sz="quarter" idx="10"/>
          </p:nvPr>
        </p:nvSpPr>
        <p:spPr/>
        <p:txBody>
          <a:bodyPr/>
          <a:lstStyle/>
          <a:p>
            <a:fld id="{73FCE4C0-1175-4F38-90ED-AE7A39817694}" type="slidenum">
              <a:rPr lang="en-US" smtClean="0"/>
              <a:t>6</a:t>
            </a:fld>
            <a:endParaRPr lang="en-US" dirty="0"/>
          </a:p>
        </p:txBody>
      </p:sp>
    </p:spTree>
    <p:extLst>
      <p:ext uri="{BB962C8B-B14F-4D97-AF65-F5344CB8AC3E}">
        <p14:creationId xmlns:p14="http://schemas.microsoft.com/office/powerpoint/2010/main" val="244700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state a thread is in when the thread scheduler selects it (from the runnable pool) to be the currently executing process. </a:t>
            </a:r>
          </a:p>
        </p:txBody>
      </p:sp>
      <p:sp>
        <p:nvSpPr>
          <p:cNvPr id="4" name="Slide Number Placeholder 3"/>
          <p:cNvSpPr>
            <a:spLocks noGrp="1"/>
          </p:cNvSpPr>
          <p:nvPr>
            <p:ph type="sldNum" sz="quarter" idx="10"/>
          </p:nvPr>
        </p:nvSpPr>
        <p:spPr/>
        <p:txBody>
          <a:bodyPr/>
          <a:lstStyle/>
          <a:p>
            <a:fld id="{73FCE4C0-1175-4F38-90ED-AE7A39817694}" type="slidenum">
              <a:rPr lang="en-US" smtClean="0"/>
              <a:t>7</a:t>
            </a:fld>
            <a:endParaRPr lang="en-US" dirty="0"/>
          </a:p>
        </p:txBody>
      </p:sp>
    </p:spTree>
    <p:extLst>
      <p:ext uri="{BB962C8B-B14F-4D97-AF65-F5344CB8AC3E}">
        <p14:creationId xmlns:p14="http://schemas.microsoft.com/office/powerpoint/2010/main" val="1521904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scheduler in most JVMs uses preemptive, priority-based scheduling (which implies some sort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of time slicing). </a:t>
            </a:r>
            <a:r>
              <a:rPr lang="en-US" sz="1200" i="1" kern="1200" dirty="0">
                <a:solidFill>
                  <a:schemeClr val="tx1"/>
                </a:solidFill>
                <a:effectLst/>
                <a:latin typeface="+mn-lt"/>
                <a:ea typeface="+mn-ea"/>
                <a:cs typeface="+mn-cs"/>
              </a:rPr>
              <a:t>This does not mean that all JVMs use time slicing. </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8</a:t>
            </a:fld>
            <a:endParaRPr lang="en-US" dirty="0"/>
          </a:p>
        </p:txBody>
      </p:sp>
    </p:spTree>
    <p:extLst>
      <p:ext uri="{BB962C8B-B14F-4D97-AF65-F5344CB8AC3E}">
        <p14:creationId xmlns:p14="http://schemas.microsoft.com/office/powerpoint/2010/main" val="1985087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scheduler in most JVMs uses preemptive, priority-based scheduling (which implies some sort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of time slicing). </a:t>
            </a:r>
            <a:r>
              <a:rPr lang="en-US" sz="1200" i="1" kern="1200" dirty="0">
                <a:solidFill>
                  <a:schemeClr val="tx1"/>
                </a:solidFill>
                <a:effectLst/>
                <a:latin typeface="+mn-lt"/>
                <a:ea typeface="+mn-ea"/>
                <a:cs typeface="+mn-cs"/>
              </a:rPr>
              <a:t>This does not mean that all JVMs use time slicing. </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9</a:t>
            </a:fld>
            <a:endParaRPr lang="en-US" dirty="0"/>
          </a:p>
        </p:txBody>
      </p:sp>
    </p:spTree>
    <p:extLst>
      <p:ext uri="{BB962C8B-B14F-4D97-AF65-F5344CB8AC3E}">
        <p14:creationId xmlns:p14="http://schemas.microsoft.com/office/powerpoint/2010/main" val="1798177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a thread can enter a synchronized method, thus acquiring a lock, and then immediately invoke a synchronized method on a different object, thus acquiring that lock as well. As the stack unwinds, locks are released again. Also, if a thread acquires a lock and then attempts to call a synchronized method on that same object, no problem. The JVM knows that this thread already has the lock for this object, so the thread is free to call other synchronized methods on the same object, using the lock the thread already has</a:t>
            </a:r>
          </a:p>
        </p:txBody>
      </p:sp>
      <p:sp>
        <p:nvSpPr>
          <p:cNvPr id="4" name="Slide Number Placeholder 3"/>
          <p:cNvSpPr>
            <a:spLocks noGrp="1"/>
          </p:cNvSpPr>
          <p:nvPr>
            <p:ph type="sldNum" sz="quarter" idx="10"/>
          </p:nvPr>
        </p:nvSpPr>
        <p:spPr/>
        <p:txBody>
          <a:bodyPr/>
          <a:lstStyle/>
          <a:p>
            <a:fld id="{73FCE4C0-1175-4F38-90ED-AE7A39817694}" type="slidenum">
              <a:rPr lang="en-US" smtClean="0"/>
              <a:t>11</a:t>
            </a:fld>
            <a:endParaRPr lang="en-US" dirty="0"/>
          </a:p>
        </p:txBody>
      </p:sp>
    </p:spTree>
    <p:extLst>
      <p:ext uri="{BB962C8B-B14F-4D97-AF65-F5344CB8AC3E}">
        <p14:creationId xmlns:p14="http://schemas.microsoft.com/office/powerpoint/2010/main" val="259110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a:t>Click to add Master title style</a:t>
            </a:r>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Master subtitle, month &amp; year style</a:t>
            </a:r>
          </a:p>
        </p:txBody>
      </p:sp>
    </p:spTree>
    <p:extLst>
      <p:ext uri="{BB962C8B-B14F-4D97-AF65-F5344CB8AC3E}">
        <p14:creationId xmlns:p14="http://schemas.microsoft.com/office/powerpoint/2010/main" val="341925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sp>
        <p:nvSpPr>
          <p:cNvPr id="4" name="Text Placeholder 3"/>
          <p:cNvSpPr>
            <a:spLocks noGrp="1"/>
          </p:cNvSpPr>
          <p:nvPr>
            <p:ph type="body" sz="quarter" idx="10"/>
          </p:nvPr>
        </p:nvSpPr>
        <p:spPr>
          <a:xfrm>
            <a:off x="304800" y="1143000"/>
            <a:ext cx="8534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36585974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1734206"/>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438401"/>
            <a:ext cx="7772400" cy="990600"/>
          </a:xfrm>
        </p:spPr>
        <p:txBody>
          <a:bodyPr>
            <a:normAutofit/>
          </a:bodyPr>
          <a:lstStyle/>
          <a:p>
            <a:r>
              <a:rPr lang="en-US" b="1" dirty="0"/>
              <a:t>Core Java – Part 7	</a:t>
            </a:r>
            <a:endParaRPr lang="en-IN" b="1" dirty="0"/>
          </a:p>
        </p:txBody>
      </p:sp>
    </p:spTree>
    <p:extLst>
      <p:ext uri="{BB962C8B-B14F-4D97-AF65-F5344CB8AC3E}">
        <p14:creationId xmlns:p14="http://schemas.microsoft.com/office/powerpoint/2010/main" val="350067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Synchronization</a:t>
            </a:r>
            <a:endParaRPr lang="en-IN" dirty="0"/>
          </a:p>
        </p:txBody>
      </p:sp>
      <p:sp>
        <p:nvSpPr>
          <p:cNvPr id="3" name="Text Placeholder 2"/>
          <p:cNvSpPr>
            <a:spLocks noGrp="1"/>
          </p:cNvSpPr>
          <p:nvPr>
            <p:ph type="body" sz="quarter" idx="10"/>
          </p:nvPr>
        </p:nvSpPr>
        <p:spPr/>
        <p:txBody>
          <a:bodyPr>
            <a:normAutofit/>
          </a:bodyPr>
          <a:lstStyle/>
          <a:p>
            <a:r>
              <a:rPr lang="en-US" dirty="0"/>
              <a:t>When two different threads have access to a single instance of a class, and both threads invoke methods on that object...and those methods modify the state of the object?</a:t>
            </a:r>
          </a:p>
          <a:p>
            <a:r>
              <a:rPr lang="en-US" dirty="0"/>
              <a:t>It might corrupt an object's state (by changing its instance variable values in an inconsistent way), and if that object's state is data shared by other parts of the program, well, it's too scary to even visualize. </a:t>
            </a:r>
            <a:br>
              <a:rPr lang="en-US" dirty="0"/>
            </a:br>
            <a:br>
              <a:rPr lang="en-US" dirty="0"/>
            </a:br>
            <a:r>
              <a:rPr lang="en-US" dirty="0"/>
              <a:t>So how do you protect the data? You must do two things: </a:t>
            </a:r>
          </a:p>
          <a:p>
            <a:pPr lvl="1"/>
            <a:r>
              <a:rPr lang="en-US" dirty="0"/>
              <a:t>Mark the variables private. </a:t>
            </a:r>
          </a:p>
          <a:p>
            <a:pPr lvl="1"/>
            <a:r>
              <a:rPr lang="en-US" dirty="0"/>
              <a:t>Synchronize the code that modifies the variables. </a:t>
            </a:r>
          </a:p>
          <a:p>
            <a:endParaRPr lang="en-US" dirty="0"/>
          </a:p>
        </p:txBody>
      </p:sp>
    </p:spTree>
    <p:extLst>
      <p:ext uri="{BB962C8B-B14F-4D97-AF65-F5344CB8AC3E}">
        <p14:creationId xmlns:p14="http://schemas.microsoft.com/office/powerpoint/2010/main" val="1087557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Synchronization Key Points</a:t>
            </a:r>
            <a:endParaRPr lang="en-IN" dirty="0"/>
          </a:p>
        </p:txBody>
      </p:sp>
      <p:sp>
        <p:nvSpPr>
          <p:cNvPr id="3" name="Text Placeholder 2"/>
          <p:cNvSpPr>
            <a:spLocks noGrp="1"/>
          </p:cNvSpPr>
          <p:nvPr>
            <p:ph type="body" sz="quarter" idx="10"/>
          </p:nvPr>
        </p:nvSpPr>
        <p:spPr>
          <a:xfrm>
            <a:off x="304800" y="1143000"/>
            <a:ext cx="8534400" cy="5105400"/>
          </a:xfrm>
        </p:spPr>
        <p:txBody>
          <a:bodyPr>
            <a:normAutofit lnSpcReduction="10000"/>
          </a:bodyPr>
          <a:lstStyle/>
          <a:p>
            <a:r>
              <a:rPr lang="en-US" dirty="0"/>
              <a:t>Only methods (or blocks) can be synchronized, not variables or classes. </a:t>
            </a:r>
          </a:p>
          <a:p>
            <a:r>
              <a:rPr lang="en-US" dirty="0"/>
              <a:t>Each object has just one lock. </a:t>
            </a:r>
          </a:p>
          <a:p>
            <a:r>
              <a:rPr lang="en-US" dirty="0"/>
              <a:t>Not all methods in a class need to be synchronized. </a:t>
            </a:r>
          </a:p>
          <a:p>
            <a:r>
              <a:rPr lang="en-US" dirty="0"/>
              <a:t>Once a thread acquires the lock on an object, no other thread can enter any of the synchronized methods in that class (for that object). </a:t>
            </a:r>
          </a:p>
          <a:p>
            <a:r>
              <a:rPr lang="en-US" dirty="0"/>
              <a:t>Multiple threads can still access the class's non-synchronized methods! </a:t>
            </a:r>
          </a:p>
          <a:p>
            <a:r>
              <a:rPr lang="en-US" dirty="0"/>
              <a:t>If a thread goes to </a:t>
            </a:r>
            <a:r>
              <a:rPr lang="en-US" b="1" dirty="0"/>
              <a:t>sleep</a:t>
            </a:r>
            <a:r>
              <a:rPr lang="en-US" dirty="0"/>
              <a:t>, it holds any locks it has—it doesn't release them. </a:t>
            </a:r>
          </a:p>
          <a:p>
            <a:r>
              <a:rPr lang="en-US" dirty="0"/>
              <a:t>A thread can acquire more than one lock.. </a:t>
            </a:r>
          </a:p>
          <a:p>
            <a:r>
              <a:rPr lang="en-US" dirty="0"/>
              <a:t>You can synchronize a block of code rather than a method. </a:t>
            </a:r>
          </a:p>
          <a:p>
            <a:endParaRPr lang="en-US" dirty="0"/>
          </a:p>
          <a:p>
            <a:endParaRPr lang="en-IN" dirty="0"/>
          </a:p>
        </p:txBody>
      </p:sp>
    </p:spTree>
    <p:extLst>
      <p:ext uri="{BB962C8B-B14F-4D97-AF65-F5344CB8AC3E}">
        <p14:creationId xmlns:p14="http://schemas.microsoft.com/office/powerpoint/2010/main" val="425053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Synchronization Works</a:t>
            </a:r>
            <a:endParaRPr lang="en-IN" dirty="0"/>
          </a:p>
        </p:txBody>
      </p:sp>
      <p:sp>
        <p:nvSpPr>
          <p:cNvPr id="3" name="Text Placeholder 2"/>
          <p:cNvSpPr>
            <a:spLocks noGrp="1"/>
          </p:cNvSpPr>
          <p:nvPr>
            <p:ph type="body" sz="quarter" idx="10"/>
          </p:nvPr>
        </p:nvSpPr>
        <p:spPr>
          <a:xfrm>
            <a:off x="304800" y="1143000"/>
            <a:ext cx="8534400" cy="5105400"/>
          </a:xfrm>
        </p:spPr>
        <p:txBody>
          <a:bodyPr>
            <a:normAutofit/>
          </a:bodyPr>
          <a:lstStyle/>
          <a:p>
            <a:r>
              <a:rPr lang="en-US" dirty="0"/>
              <a:t>Internally Java uses a so called monitor also known as monitor lock or intrinsic lock in order to manage synchronization.</a:t>
            </a:r>
          </a:p>
          <a:p>
            <a:r>
              <a:rPr lang="en-US" dirty="0"/>
              <a:t>This monitor is bound to an object, e.g. when using synchronized methods each method share the same monitor of the corresponding object.</a:t>
            </a:r>
          </a:p>
          <a:p>
            <a:r>
              <a:rPr lang="en-US" dirty="0"/>
              <a:t>All implicit monitors implement the reentrant characteristics. Reentrant means that locks are bound to the current thread. </a:t>
            </a:r>
          </a:p>
          <a:p>
            <a:r>
              <a:rPr lang="en-US" dirty="0"/>
              <a:t>A thread can safely acquire the same lock multiple times without running into deadlocks (e.g. a synchronized method calls another synchronized method on the same object).</a:t>
            </a:r>
          </a:p>
        </p:txBody>
      </p:sp>
    </p:spTree>
    <p:extLst>
      <p:ext uri="{BB962C8B-B14F-4D97-AF65-F5344CB8AC3E}">
        <p14:creationId xmlns:p14="http://schemas.microsoft.com/office/powerpoint/2010/main" val="2979020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Locks</a:t>
            </a:r>
            <a:endParaRPr lang="en-IN" dirty="0"/>
          </a:p>
        </p:txBody>
      </p:sp>
      <p:sp>
        <p:nvSpPr>
          <p:cNvPr id="3" name="Text Placeholder 2"/>
          <p:cNvSpPr>
            <a:spLocks noGrp="1"/>
          </p:cNvSpPr>
          <p:nvPr>
            <p:ph type="body" sz="quarter" idx="10"/>
          </p:nvPr>
        </p:nvSpPr>
        <p:spPr>
          <a:xfrm>
            <a:off x="304800" y="1143000"/>
            <a:ext cx="8534400" cy="5105400"/>
          </a:xfrm>
        </p:spPr>
        <p:txBody>
          <a:bodyPr>
            <a:normAutofit/>
          </a:bodyPr>
          <a:lstStyle/>
          <a:p>
            <a:r>
              <a:rPr lang="en-US" dirty="0"/>
              <a:t>Instead of using implicit locking via the synchronized keyword the Concurrency API supports various explicit locks specified by the Lock interface. </a:t>
            </a:r>
          </a:p>
          <a:p>
            <a:r>
              <a:rPr lang="en-US" dirty="0"/>
              <a:t>Locks support various methods for finer grained lock control thus are more expressive than implicit monitors.</a:t>
            </a:r>
          </a:p>
          <a:p>
            <a:r>
              <a:rPr lang="en-US" dirty="0"/>
              <a:t>Multiple lock implementations are available in the standard JDK which will be demonstrated in the following sections.</a:t>
            </a:r>
          </a:p>
        </p:txBody>
      </p:sp>
    </p:spTree>
    <p:extLst>
      <p:ext uri="{BB962C8B-B14F-4D97-AF65-F5344CB8AC3E}">
        <p14:creationId xmlns:p14="http://schemas.microsoft.com/office/powerpoint/2010/main" val="3241048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ReentrantLock</a:t>
            </a:r>
            <a:endParaRPr lang="en-US" dirty="0"/>
          </a:p>
        </p:txBody>
      </p:sp>
      <p:sp>
        <p:nvSpPr>
          <p:cNvPr id="3" name="Text Placeholder 2"/>
          <p:cNvSpPr>
            <a:spLocks noGrp="1"/>
          </p:cNvSpPr>
          <p:nvPr>
            <p:ph type="body" sz="quarter" idx="10"/>
          </p:nvPr>
        </p:nvSpPr>
        <p:spPr>
          <a:xfrm>
            <a:off x="304800" y="1143000"/>
            <a:ext cx="8534400" cy="5105400"/>
          </a:xfrm>
        </p:spPr>
        <p:txBody>
          <a:bodyPr>
            <a:normAutofit/>
          </a:bodyPr>
          <a:lstStyle/>
          <a:p>
            <a:r>
              <a:rPr lang="en-US" dirty="0"/>
              <a:t>The class </a:t>
            </a:r>
            <a:r>
              <a:rPr lang="en-US" dirty="0" err="1"/>
              <a:t>ReentrantLock</a:t>
            </a:r>
            <a:r>
              <a:rPr lang="en-US" dirty="0"/>
              <a:t> is a mutual exclusion lock with the same basic behavior as the implicit monitors accessed via the synchronized keyword but with extended capabilities. </a:t>
            </a:r>
          </a:p>
          <a:p>
            <a:r>
              <a:rPr lang="en-US" dirty="0"/>
              <a:t>As the name suggests this lock implements reentrant characteristics just as implicit monitors</a:t>
            </a:r>
          </a:p>
        </p:txBody>
      </p:sp>
    </p:spTree>
    <p:extLst>
      <p:ext uri="{BB962C8B-B14F-4D97-AF65-F5344CB8AC3E}">
        <p14:creationId xmlns:p14="http://schemas.microsoft.com/office/powerpoint/2010/main" val="2503874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ReentrantLock</a:t>
            </a:r>
            <a:r>
              <a:rPr lang="en-US" dirty="0"/>
              <a:t> Examples</a:t>
            </a:r>
          </a:p>
        </p:txBody>
      </p:sp>
      <p:sp>
        <p:nvSpPr>
          <p:cNvPr id="3" name="Text Placeholder 2"/>
          <p:cNvSpPr>
            <a:spLocks noGrp="1"/>
          </p:cNvSpPr>
          <p:nvPr>
            <p:ph type="body" sz="quarter" idx="10"/>
          </p:nvPr>
        </p:nvSpPr>
        <p:spPr>
          <a:xfrm>
            <a:off x="304800" y="838200"/>
            <a:ext cx="8534400" cy="5105400"/>
          </a:xfrm>
        </p:spPr>
        <p:txBody>
          <a:bodyPr>
            <a:normAutofit/>
          </a:bodyPr>
          <a:lstStyle/>
          <a:p>
            <a:r>
              <a:rPr lang="en-US" sz="2000" dirty="0"/>
              <a:t>A lock is acquired via lock() and released via unlock(). </a:t>
            </a:r>
          </a:p>
          <a:p>
            <a:r>
              <a:rPr lang="en-US" sz="2000" dirty="0"/>
              <a:t>Important to wrap code into a try/finally block to ensure unlocking in case of exceptions. </a:t>
            </a:r>
          </a:p>
          <a:p>
            <a:r>
              <a:rPr lang="en-US" sz="2000" dirty="0"/>
              <a:t>This method is thread-safe just like the synchronized counterpart. </a:t>
            </a:r>
          </a:p>
          <a:p>
            <a:r>
              <a:rPr lang="en-US" sz="2000" dirty="0"/>
              <a:t>If another thread has already acquired the lock subsequent calls to lock() pause the current thread until the lock has been unlocked. </a:t>
            </a:r>
          </a:p>
          <a:p>
            <a:r>
              <a:rPr lang="en-US" sz="2000" dirty="0"/>
              <a:t>Only one thread can hold the lock at any given time.</a:t>
            </a:r>
          </a:p>
          <a:p>
            <a:r>
              <a:rPr lang="en-US" sz="2000" dirty="0"/>
              <a:t>Locks support various methods for fine grained control</a:t>
            </a:r>
            <a:br>
              <a:rPr lang="en-US" sz="2000" dirty="0"/>
            </a:br>
            <a:r>
              <a:rPr lang="en-US" sz="2000" dirty="0" err="1"/>
              <a:t>lock.isLocked</a:t>
            </a:r>
            <a:r>
              <a:rPr lang="en-US" sz="2000" dirty="0"/>
              <a:t>()); </a:t>
            </a:r>
            <a:br>
              <a:rPr lang="en-US" sz="2000" dirty="0"/>
            </a:br>
            <a:r>
              <a:rPr lang="en-US" sz="2000" dirty="0" err="1"/>
              <a:t>lock.isHeldByCurrentThread</a:t>
            </a:r>
            <a:r>
              <a:rPr lang="en-US" sz="2000" dirty="0"/>
              <a:t>());</a:t>
            </a:r>
            <a:br>
              <a:rPr lang="en-US" sz="2000" dirty="0"/>
            </a:br>
            <a:r>
              <a:rPr lang="en-US" sz="2000" dirty="0" err="1"/>
              <a:t>boolean</a:t>
            </a:r>
            <a:r>
              <a:rPr lang="en-US" sz="2000" dirty="0"/>
              <a:t> locked = </a:t>
            </a:r>
            <a:r>
              <a:rPr lang="en-US" sz="2000" dirty="0" err="1"/>
              <a:t>lock.tryLock</a:t>
            </a:r>
            <a:r>
              <a:rPr lang="en-US" sz="2000" dirty="0"/>
              <a:t>();</a:t>
            </a:r>
          </a:p>
        </p:txBody>
      </p:sp>
      <p:sp>
        <p:nvSpPr>
          <p:cNvPr id="4" name="Rectangle 3">
            <a:extLst>
              <a:ext uri="{FF2B5EF4-FFF2-40B4-BE49-F238E27FC236}">
                <a16:creationId xmlns:a16="http://schemas.microsoft.com/office/drawing/2014/main" id="{8B65004B-9661-D141-B708-68A016ACA9D4}"/>
              </a:ext>
            </a:extLst>
          </p:cNvPr>
          <p:cNvSpPr/>
          <p:nvPr/>
        </p:nvSpPr>
        <p:spPr>
          <a:xfrm>
            <a:off x="4572000" y="4217075"/>
            <a:ext cx="4572000" cy="2031325"/>
          </a:xfrm>
          <a:prstGeom prst="rect">
            <a:avLst/>
          </a:prstGeom>
        </p:spPr>
        <p:txBody>
          <a:bodyPr>
            <a:spAutoFit/>
          </a:bodyPr>
          <a:lstStyle/>
          <a:p>
            <a:r>
              <a:rPr lang="en-US" dirty="0" err="1"/>
              <a:t>ReentrantLock</a:t>
            </a:r>
            <a:r>
              <a:rPr lang="en-US" dirty="0"/>
              <a:t> lock = new </a:t>
            </a:r>
            <a:r>
              <a:rPr lang="en-US" dirty="0" err="1"/>
              <a:t>ReentrantLock</a:t>
            </a:r>
            <a:r>
              <a:rPr lang="en-US" dirty="0"/>
              <a:t>(); </a:t>
            </a:r>
          </a:p>
          <a:p>
            <a:r>
              <a:rPr lang="en-US" dirty="0" err="1"/>
              <a:t>int</a:t>
            </a:r>
            <a:r>
              <a:rPr lang="en-US" dirty="0"/>
              <a:t> count = 0; </a:t>
            </a:r>
          </a:p>
          <a:p>
            <a:r>
              <a:rPr lang="en-US" dirty="0"/>
              <a:t>void increment() { </a:t>
            </a:r>
          </a:p>
          <a:p>
            <a:r>
              <a:rPr lang="en-US" dirty="0"/>
              <a:t>	</a:t>
            </a:r>
            <a:r>
              <a:rPr lang="en-US" dirty="0" err="1"/>
              <a:t>lock.lock</a:t>
            </a:r>
            <a:r>
              <a:rPr lang="en-US" dirty="0"/>
              <a:t>(); </a:t>
            </a:r>
          </a:p>
          <a:p>
            <a:r>
              <a:rPr lang="en-US" dirty="0"/>
              <a:t>	try { count++; } </a:t>
            </a:r>
          </a:p>
          <a:p>
            <a:r>
              <a:rPr lang="en-US" dirty="0"/>
              <a:t>	finally { </a:t>
            </a:r>
            <a:r>
              <a:rPr lang="en-US" dirty="0" err="1"/>
              <a:t>lock.unlock</a:t>
            </a:r>
            <a:r>
              <a:rPr lang="en-US" dirty="0"/>
              <a:t>(); </a:t>
            </a:r>
          </a:p>
          <a:p>
            <a:r>
              <a:rPr lang="en-US" dirty="0"/>
              <a:t>} }</a:t>
            </a:r>
          </a:p>
        </p:txBody>
      </p:sp>
    </p:spTree>
    <p:extLst>
      <p:ext uri="{BB962C8B-B14F-4D97-AF65-F5344CB8AC3E}">
        <p14:creationId xmlns:p14="http://schemas.microsoft.com/office/powerpoint/2010/main" val="1735079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ReadWriteLock</a:t>
            </a:r>
            <a:endParaRPr lang="en-US" dirty="0"/>
          </a:p>
        </p:txBody>
      </p:sp>
      <p:sp>
        <p:nvSpPr>
          <p:cNvPr id="3" name="Text Placeholder 2"/>
          <p:cNvSpPr>
            <a:spLocks noGrp="1"/>
          </p:cNvSpPr>
          <p:nvPr>
            <p:ph type="body" sz="quarter" idx="10"/>
          </p:nvPr>
        </p:nvSpPr>
        <p:spPr>
          <a:xfrm>
            <a:off x="304800" y="838200"/>
            <a:ext cx="8534400" cy="5105400"/>
          </a:xfrm>
        </p:spPr>
        <p:txBody>
          <a:bodyPr>
            <a:normAutofit/>
          </a:bodyPr>
          <a:lstStyle/>
          <a:p>
            <a:r>
              <a:rPr lang="en-US" sz="2000" dirty="0"/>
              <a:t>The interface </a:t>
            </a:r>
            <a:r>
              <a:rPr lang="en-US" sz="2000" dirty="0" err="1"/>
              <a:t>ReadWriteLock</a:t>
            </a:r>
            <a:r>
              <a:rPr lang="en-US" sz="2000" dirty="0"/>
              <a:t> specifies another type of lock maintaining a pair of locks for read and write access. </a:t>
            </a:r>
          </a:p>
          <a:p>
            <a:r>
              <a:rPr lang="en-US" sz="2000" dirty="0"/>
              <a:t>The idea behind read-write locks is that it's usually safe to read mutable variables concurrently as long as nobody is writing to this variable. </a:t>
            </a:r>
          </a:p>
          <a:p>
            <a:r>
              <a:rPr lang="en-US" sz="2000" dirty="0"/>
              <a:t>So the read-lock can be held simultaneously by multiple threads as long as no threads hold the write-lock.</a:t>
            </a:r>
          </a:p>
          <a:p>
            <a:r>
              <a:rPr lang="en-US" sz="2000"/>
              <a:t> </a:t>
            </a:r>
            <a:r>
              <a:rPr lang="en-US" sz="2000" dirty="0"/>
              <a:t>This can improve performance and throughput in case that reads are more frequent than writes.</a:t>
            </a:r>
          </a:p>
        </p:txBody>
      </p:sp>
    </p:spTree>
    <p:extLst>
      <p:ext uri="{BB962C8B-B14F-4D97-AF65-F5344CB8AC3E}">
        <p14:creationId xmlns:p14="http://schemas.microsoft.com/office/powerpoint/2010/main" val="364032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Question ?</a:t>
            </a:r>
            <a:endParaRPr lang="en-IN" dirty="0"/>
          </a:p>
        </p:txBody>
      </p:sp>
      <p:pic>
        <p:nvPicPr>
          <p:cNvPr id="1026" name="Picture 2" descr="C:\Users\anurags\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802" y="1516063"/>
            <a:ext cx="3958998" cy="394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529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2425" y="2941183"/>
            <a:ext cx="3914280" cy="533400"/>
          </a:xfrm>
        </p:spPr>
        <p:txBody>
          <a:bodyPr/>
          <a:lstStyle/>
          <a:p>
            <a:r>
              <a:rPr lang="en-US" dirty="0"/>
              <a:t>Thank you !</a:t>
            </a:r>
            <a:endParaRPr lang="en-IN" dirty="0"/>
          </a:p>
        </p:txBody>
      </p:sp>
      <p:pic>
        <p:nvPicPr>
          <p:cNvPr id="2050" name="Picture 2" descr="C:\Users\anurags\Desktop\index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002971"/>
            <a:ext cx="2409825" cy="240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422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 will cover today?</a:t>
            </a:r>
            <a:endParaRPr lang="en-IN" sz="2900" dirty="0"/>
          </a:p>
        </p:txBody>
      </p:sp>
      <p:sp>
        <p:nvSpPr>
          <p:cNvPr id="6" name="Content Placeholder 2"/>
          <p:cNvSpPr txBox="1">
            <a:spLocks/>
          </p:cNvSpPr>
          <p:nvPr/>
        </p:nvSpPr>
        <p:spPr>
          <a:xfrm>
            <a:off x="1066800" y="990600"/>
            <a:ext cx="7620000" cy="51054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4000"/>
              </a:lnSpc>
              <a:spcBef>
                <a:spcPts val="1800"/>
              </a:spcBef>
              <a:spcAft>
                <a:spcPts val="1200"/>
              </a:spcAft>
              <a:buNone/>
            </a:pPr>
            <a:r>
              <a:rPr lang="en-US" sz="2000" dirty="0">
                <a:latin typeface="+mj-lt"/>
              </a:rPr>
              <a:t>Overview of Thread</a:t>
            </a:r>
          </a:p>
          <a:p>
            <a:pPr marL="0" indent="0">
              <a:lnSpc>
                <a:spcPct val="114000"/>
              </a:lnSpc>
              <a:spcBef>
                <a:spcPts val="1800"/>
              </a:spcBef>
              <a:spcAft>
                <a:spcPts val="1200"/>
              </a:spcAft>
              <a:buNone/>
            </a:pPr>
            <a:r>
              <a:rPr lang="en-US" sz="2000" dirty="0">
                <a:latin typeface="+mj-lt"/>
              </a:rPr>
              <a:t>Thread and Runnable</a:t>
            </a:r>
          </a:p>
          <a:p>
            <a:pPr marL="0" indent="0">
              <a:lnSpc>
                <a:spcPct val="114000"/>
              </a:lnSpc>
              <a:spcBef>
                <a:spcPts val="1800"/>
              </a:spcBef>
              <a:spcAft>
                <a:spcPts val="1200"/>
              </a:spcAft>
              <a:buNone/>
            </a:pPr>
            <a:r>
              <a:rPr lang="en-US" sz="2000" dirty="0">
                <a:latin typeface="+mj-lt"/>
              </a:rPr>
              <a:t>Life Cycle of Thread</a:t>
            </a:r>
          </a:p>
          <a:p>
            <a:pPr marL="0" indent="0">
              <a:lnSpc>
                <a:spcPct val="114000"/>
              </a:lnSpc>
              <a:spcBef>
                <a:spcPts val="1800"/>
              </a:spcBef>
              <a:spcAft>
                <a:spcPts val="1200"/>
              </a:spcAft>
              <a:buNone/>
            </a:pPr>
            <a:r>
              <a:rPr lang="en-US" sz="2000" dirty="0">
                <a:latin typeface="+mj-lt"/>
              </a:rPr>
              <a:t>Synchronization</a:t>
            </a:r>
          </a:p>
          <a:p>
            <a:pPr marL="0" indent="0">
              <a:lnSpc>
                <a:spcPct val="114000"/>
              </a:lnSpc>
              <a:spcBef>
                <a:spcPts val="1800"/>
              </a:spcBef>
              <a:spcAft>
                <a:spcPts val="1200"/>
              </a:spcAft>
              <a:buNone/>
            </a:pPr>
            <a:endParaRPr lang="en-US" sz="2000" dirty="0">
              <a:latin typeface="+mj-lt"/>
            </a:endParaRPr>
          </a:p>
          <a:p>
            <a:pPr marL="0" indent="0">
              <a:lnSpc>
                <a:spcPct val="114000"/>
              </a:lnSpc>
              <a:spcBef>
                <a:spcPts val="1800"/>
              </a:spcBef>
              <a:spcAft>
                <a:spcPts val="1200"/>
              </a:spcAft>
              <a:buNone/>
            </a:pPr>
            <a:endParaRPr lang="en-US" sz="2000" dirty="0">
              <a:latin typeface="+mj-lt"/>
            </a:endParaRPr>
          </a:p>
          <a:p>
            <a:pPr marL="0" indent="0">
              <a:lnSpc>
                <a:spcPct val="114000"/>
              </a:lnSpc>
              <a:spcBef>
                <a:spcPts val="1800"/>
              </a:spcBef>
              <a:spcAft>
                <a:spcPts val="1200"/>
              </a:spcAft>
              <a:buNone/>
            </a:pPr>
            <a:endParaRPr lang="en-US" sz="2000" dirty="0">
              <a:latin typeface="+mj-lt"/>
            </a:endParaRPr>
          </a:p>
          <a:p>
            <a:pPr marL="0" indent="0">
              <a:lnSpc>
                <a:spcPct val="114000"/>
              </a:lnSpc>
              <a:spcBef>
                <a:spcPts val="1800"/>
              </a:spcBef>
              <a:spcAft>
                <a:spcPts val="1200"/>
              </a:spcAft>
              <a:buNone/>
            </a:pPr>
            <a:endParaRPr lang="en-US" sz="2000" dirty="0">
              <a:solidFill>
                <a:schemeClr val="tx1">
                  <a:lumMod val="75000"/>
                  <a:lumOff val="25000"/>
                </a:schemeClr>
              </a:solidFill>
              <a:latin typeface="+mj-lt"/>
              <a:ea typeface="Tahoma" pitchFamily="34" charset="0"/>
              <a:cs typeface="Tahoma" pitchFamily="34" charset="0"/>
            </a:endParaRPr>
          </a:p>
        </p:txBody>
      </p:sp>
    </p:spTree>
    <p:extLst>
      <p:ext uri="{BB962C8B-B14F-4D97-AF65-F5344CB8AC3E}">
        <p14:creationId xmlns:p14="http://schemas.microsoft.com/office/powerpoint/2010/main" val="4050077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Overview</a:t>
            </a:r>
            <a:endParaRPr lang="en-IN" dirty="0"/>
          </a:p>
        </p:txBody>
      </p:sp>
      <p:sp>
        <p:nvSpPr>
          <p:cNvPr id="3" name="Text Placeholder 2"/>
          <p:cNvSpPr>
            <a:spLocks noGrp="1"/>
          </p:cNvSpPr>
          <p:nvPr>
            <p:ph type="body" sz="quarter" idx="10"/>
          </p:nvPr>
        </p:nvSpPr>
        <p:spPr/>
        <p:txBody>
          <a:bodyPr>
            <a:normAutofit fontScale="92500" lnSpcReduction="20000"/>
          </a:bodyPr>
          <a:lstStyle/>
          <a:p>
            <a:r>
              <a:rPr lang="en-US" dirty="0"/>
              <a:t>In a single-threaded runtime environment, actions execute one after another. The next action can happen </a:t>
            </a:r>
            <a:r>
              <a:rPr lang="en-US" i="1" dirty="0"/>
              <a:t>only </a:t>
            </a:r>
            <a:r>
              <a:rPr lang="en-US" dirty="0"/>
              <a:t>when the previous one is finished. </a:t>
            </a:r>
          </a:p>
          <a:p>
            <a:endParaRPr lang="en-US" dirty="0"/>
          </a:p>
          <a:p>
            <a:r>
              <a:rPr lang="en-US" dirty="0"/>
              <a:t>Some actions like downloading should happen in the background (that is, in another thread). That way, other processes could happen at the same time </a:t>
            </a:r>
          </a:p>
          <a:p>
            <a:endParaRPr lang="en-US" dirty="0"/>
          </a:p>
          <a:p>
            <a:r>
              <a:rPr lang="en-US" dirty="0"/>
              <a:t>The reason multithreading is still used in spite of its challenges is that multithreading can have several benefits. </a:t>
            </a:r>
          </a:p>
          <a:p>
            <a:endParaRPr lang="en-US" dirty="0"/>
          </a:p>
          <a:p>
            <a:pPr lvl="1"/>
            <a:r>
              <a:rPr lang="en-US" dirty="0"/>
              <a:t>Better resource utilization.</a:t>
            </a:r>
          </a:p>
          <a:p>
            <a:pPr lvl="1"/>
            <a:endParaRPr lang="en-US" dirty="0"/>
          </a:p>
          <a:p>
            <a:pPr lvl="1"/>
            <a:r>
              <a:rPr lang="en-US" dirty="0"/>
              <a:t>Simpler program design in some situations.</a:t>
            </a:r>
          </a:p>
          <a:p>
            <a:pPr lvl="1"/>
            <a:endParaRPr lang="en-US" dirty="0"/>
          </a:p>
          <a:p>
            <a:pPr lvl="1"/>
            <a:r>
              <a:rPr lang="en-US" dirty="0"/>
              <a:t>More responsive programs.</a:t>
            </a:r>
          </a:p>
          <a:p>
            <a:endParaRPr lang="en-US" dirty="0"/>
          </a:p>
        </p:txBody>
      </p:sp>
    </p:spTree>
    <p:extLst>
      <p:ext uri="{BB962C8B-B14F-4D97-AF65-F5344CB8AC3E}">
        <p14:creationId xmlns:p14="http://schemas.microsoft.com/office/powerpoint/2010/main" val="2008530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MultiThreading</a:t>
            </a:r>
            <a:r>
              <a:rPr lang="en-US" dirty="0"/>
              <a:t> Costs</a:t>
            </a:r>
            <a:endParaRPr lang="en-IN" dirty="0"/>
          </a:p>
        </p:txBody>
      </p:sp>
      <p:sp>
        <p:nvSpPr>
          <p:cNvPr id="3" name="Text Placeholder 2"/>
          <p:cNvSpPr>
            <a:spLocks noGrp="1"/>
          </p:cNvSpPr>
          <p:nvPr>
            <p:ph type="body" sz="quarter" idx="10"/>
          </p:nvPr>
        </p:nvSpPr>
        <p:spPr/>
        <p:txBody>
          <a:bodyPr>
            <a:normAutofit/>
          </a:bodyPr>
          <a:lstStyle/>
          <a:p>
            <a:r>
              <a:rPr lang="en-US" dirty="0"/>
              <a:t>Going from a </a:t>
            </a:r>
            <a:r>
              <a:rPr lang="en-US" dirty="0" err="1"/>
              <a:t>singlethreaded</a:t>
            </a:r>
            <a:r>
              <a:rPr lang="en-US" dirty="0"/>
              <a:t> to a multithreaded application doesn't just provide benefits. </a:t>
            </a:r>
          </a:p>
          <a:p>
            <a:r>
              <a:rPr lang="en-US" dirty="0"/>
              <a:t>It also has some costs. </a:t>
            </a:r>
          </a:p>
          <a:p>
            <a:r>
              <a:rPr lang="en-US" dirty="0"/>
              <a:t>When in doubt, try measuring the performance or responsiveness of the application, instead of just guessing.</a:t>
            </a:r>
          </a:p>
          <a:p>
            <a:r>
              <a:rPr lang="en-US" dirty="0"/>
              <a:t>More Complex design</a:t>
            </a:r>
          </a:p>
          <a:p>
            <a:r>
              <a:rPr lang="en-US" dirty="0"/>
              <a:t>Context Switching Overhead</a:t>
            </a:r>
          </a:p>
          <a:p>
            <a:r>
              <a:rPr lang="en-US" dirty="0"/>
              <a:t>Increased Resource Consumption</a:t>
            </a:r>
          </a:p>
        </p:txBody>
      </p:sp>
    </p:spTree>
    <p:extLst>
      <p:ext uri="{BB962C8B-B14F-4D97-AF65-F5344CB8AC3E}">
        <p14:creationId xmlns:p14="http://schemas.microsoft.com/office/powerpoint/2010/main" val="2986170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as Thread</a:t>
            </a:r>
            <a:endParaRPr lang="en-IN" dirty="0"/>
          </a:p>
        </p:txBody>
      </p:sp>
      <p:sp>
        <p:nvSpPr>
          <p:cNvPr id="3" name="Text Placeholder 2"/>
          <p:cNvSpPr>
            <a:spLocks noGrp="1"/>
          </p:cNvSpPr>
          <p:nvPr>
            <p:ph type="body" sz="quarter" idx="10"/>
          </p:nvPr>
        </p:nvSpPr>
        <p:spPr/>
        <p:txBody>
          <a:bodyPr/>
          <a:lstStyle/>
          <a:p>
            <a:r>
              <a:rPr lang="en-US" dirty="0"/>
              <a:t>Extend the </a:t>
            </a:r>
            <a:r>
              <a:rPr lang="en-US" dirty="0" err="1"/>
              <a:t>java.lang.Thread</a:t>
            </a:r>
            <a:r>
              <a:rPr lang="en-US" dirty="0"/>
              <a:t> class. </a:t>
            </a:r>
            <a:endParaRPr lang="en-US" sz="1600" dirty="0"/>
          </a:p>
          <a:p>
            <a:r>
              <a:rPr lang="en-US" dirty="0"/>
              <a:t>Override the </a:t>
            </a:r>
            <a:r>
              <a:rPr lang="en-US" sz="1800" dirty="0"/>
              <a:t>run() </a:t>
            </a:r>
            <a:r>
              <a:rPr lang="en-US" dirty="0"/>
              <a:t>method.</a:t>
            </a:r>
          </a:p>
          <a:p>
            <a:r>
              <a:rPr lang="en-US" dirty="0"/>
              <a:t>Call start() </a:t>
            </a:r>
            <a:br>
              <a:rPr lang="en-US" dirty="0"/>
            </a:br>
            <a:br>
              <a:rPr lang="en-US" dirty="0"/>
            </a:br>
            <a:r>
              <a:rPr lang="en-US" dirty="0"/>
              <a:t>OR</a:t>
            </a:r>
            <a:br>
              <a:rPr lang="en-US" dirty="0"/>
            </a:br>
            <a:endParaRPr lang="en-US" dirty="0"/>
          </a:p>
          <a:p>
            <a:r>
              <a:rPr lang="en-US" dirty="0"/>
              <a:t>Implement The Runnable interface</a:t>
            </a:r>
          </a:p>
          <a:p>
            <a:r>
              <a:rPr lang="en-US" dirty="0"/>
              <a:t>Override the </a:t>
            </a:r>
            <a:r>
              <a:rPr lang="en-US" sz="1800" dirty="0"/>
              <a:t>run() </a:t>
            </a:r>
            <a:r>
              <a:rPr lang="en-US" dirty="0"/>
              <a:t>method.</a:t>
            </a:r>
          </a:p>
          <a:p>
            <a:r>
              <a:rPr lang="en-US" dirty="0"/>
              <a:t>Pass the object to Thread constructor</a:t>
            </a:r>
          </a:p>
          <a:p>
            <a:r>
              <a:rPr lang="en-US" dirty="0"/>
              <a:t>Call start()</a:t>
            </a:r>
            <a:br>
              <a:rPr lang="en-US" dirty="0"/>
            </a:br>
            <a:r>
              <a:rPr lang="en-US" dirty="0"/>
              <a:t> </a:t>
            </a:r>
            <a:endParaRPr lang="en-US" sz="1600" dirty="0"/>
          </a:p>
          <a:p>
            <a:endParaRPr lang="en-IN" dirty="0"/>
          </a:p>
        </p:txBody>
      </p:sp>
    </p:spTree>
    <p:extLst>
      <p:ext uri="{BB962C8B-B14F-4D97-AF65-F5344CB8AC3E}">
        <p14:creationId xmlns:p14="http://schemas.microsoft.com/office/powerpoint/2010/main" val="653682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States</a:t>
            </a:r>
            <a:endParaRPr lang="en-IN" dirty="0"/>
          </a:p>
        </p:txBody>
      </p:sp>
      <p:sp>
        <p:nvSpPr>
          <p:cNvPr id="3" name="Text Placeholder 2"/>
          <p:cNvSpPr>
            <a:spLocks noGrp="1"/>
          </p:cNvSpPr>
          <p:nvPr>
            <p:ph type="body" sz="quarter" idx="10"/>
          </p:nvPr>
        </p:nvSpPr>
        <p:spPr/>
        <p:txBody>
          <a:bodyPr>
            <a:normAutofit fontScale="85000" lnSpcReduction="10000"/>
          </a:bodyPr>
          <a:lstStyle/>
          <a:p>
            <a:r>
              <a:rPr lang="en-US" dirty="0"/>
              <a:t>A thread can be only in one of five states </a:t>
            </a:r>
          </a:p>
          <a:p>
            <a:r>
              <a:rPr lang="en-US" b="1" dirty="0"/>
              <a:t>New - </a:t>
            </a:r>
            <a:r>
              <a:rPr lang="en-US" dirty="0"/>
              <a:t>Thread instance has been created, start() method not invoked on the thread. </a:t>
            </a:r>
            <a:br>
              <a:rPr lang="en-US" dirty="0"/>
            </a:br>
            <a:r>
              <a:rPr lang="en-US" dirty="0"/>
              <a:t>A live Thread object, but not yet a thread of execution. At this point, the thread is considered </a:t>
            </a:r>
            <a:r>
              <a:rPr lang="en-US" i="1" dirty="0"/>
              <a:t>not alive</a:t>
            </a:r>
            <a:r>
              <a:rPr lang="en-US" dirty="0"/>
              <a:t>. </a:t>
            </a:r>
          </a:p>
          <a:p>
            <a:r>
              <a:rPr lang="en-US" b="1" dirty="0"/>
              <a:t>Runnable </a:t>
            </a:r>
            <a:r>
              <a:rPr lang="en-US" dirty="0"/>
              <a:t>It's eligible to run, but the scheduler has not selected it to be the running thread. When the thread is in the runnable state, it is considered </a:t>
            </a:r>
            <a:r>
              <a:rPr lang="en-US" i="1" dirty="0"/>
              <a:t>alive</a:t>
            </a:r>
            <a:r>
              <a:rPr lang="en-US" dirty="0"/>
              <a:t>. </a:t>
            </a:r>
          </a:p>
          <a:p>
            <a:r>
              <a:rPr lang="en-US" b="1" dirty="0"/>
              <a:t>Running </a:t>
            </a:r>
            <a:r>
              <a:rPr lang="en-US" dirty="0"/>
              <a:t>Where the action is. </a:t>
            </a:r>
            <a:br>
              <a:rPr lang="en-US" dirty="0"/>
            </a:br>
            <a:r>
              <a:rPr lang="en-US" dirty="0"/>
              <a:t>A thread can transition out of a running state for several reasons, including because "the thread scheduler felt like it.</a:t>
            </a:r>
          </a:p>
          <a:p>
            <a:r>
              <a:rPr lang="en-US" b="1" dirty="0"/>
              <a:t>Waiting/blocked/sleeping </a:t>
            </a:r>
            <a:r>
              <a:rPr lang="en-US" dirty="0"/>
              <a:t>state a thread is in when it's not eligible to run.</a:t>
            </a:r>
          </a:p>
          <a:p>
            <a:r>
              <a:rPr lang="en-IN" b="1" dirty="0"/>
              <a:t>Dead </a:t>
            </a:r>
            <a:r>
              <a:rPr lang="en-IN" dirty="0"/>
              <a:t>A thread is considered dead when its run() method completes. It may still be a viable Thread object, but it is no longer a separate thread of execution. Once a thread is dead, it can never be brought back to life! (The whole "I see dead threads" thing.) If you invoke start() on a dead Thread instance, you'll get a runtime (not compiler) exception </a:t>
            </a:r>
          </a:p>
          <a:p>
            <a:endParaRPr lang="en-IN" b="1" dirty="0"/>
          </a:p>
        </p:txBody>
      </p:sp>
    </p:spTree>
    <p:extLst>
      <p:ext uri="{BB962C8B-B14F-4D97-AF65-F5344CB8AC3E}">
        <p14:creationId xmlns:p14="http://schemas.microsoft.com/office/powerpoint/2010/main" val="1747305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States</a:t>
            </a:r>
            <a:endParaRPr lang="en-IN" dirty="0"/>
          </a:p>
        </p:txBody>
      </p:sp>
      <p:pic>
        <p:nvPicPr>
          <p:cNvPr id="1026" name="Picture 2" descr="mage result for thread life cycle in 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277" y="1600200"/>
            <a:ext cx="8497957" cy="4343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9600" y="5257800"/>
            <a:ext cx="1219200" cy="307777"/>
          </a:xfrm>
          <a:prstGeom prst="rect">
            <a:avLst/>
          </a:prstGeom>
          <a:noFill/>
        </p:spPr>
        <p:txBody>
          <a:bodyPr wrap="square" rtlCol="0">
            <a:spAutoFit/>
          </a:bodyPr>
          <a:lstStyle/>
          <a:p>
            <a:r>
              <a:rPr lang="en-US" sz="1400" dirty="0"/>
              <a:t>new Thread()</a:t>
            </a:r>
          </a:p>
        </p:txBody>
      </p:sp>
      <p:sp>
        <p:nvSpPr>
          <p:cNvPr id="7" name="TextBox 6"/>
          <p:cNvSpPr txBox="1"/>
          <p:nvPr/>
        </p:nvSpPr>
        <p:spPr>
          <a:xfrm>
            <a:off x="1981200" y="4114800"/>
            <a:ext cx="685800" cy="307777"/>
          </a:xfrm>
          <a:prstGeom prst="rect">
            <a:avLst/>
          </a:prstGeom>
          <a:noFill/>
        </p:spPr>
        <p:txBody>
          <a:bodyPr wrap="square" rtlCol="0">
            <a:spAutoFit/>
          </a:bodyPr>
          <a:lstStyle/>
          <a:p>
            <a:r>
              <a:rPr lang="en-US" sz="1400" dirty="0"/>
              <a:t>start()</a:t>
            </a:r>
          </a:p>
        </p:txBody>
      </p:sp>
      <p:sp>
        <p:nvSpPr>
          <p:cNvPr id="8" name="TextBox 7"/>
          <p:cNvSpPr txBox="1"/>
          <p:nvPr/>
        </p:nvSpPr>
        <p:spPr>
          <a:xfrm>
            <a:off x="4267200" y="4037112"/>
            <a:ext cx="685800" cy="306288"/>
          </a:xfrm>
          <a:prstGeom prst="rect">
            <a:avLst/>
          </a:prstGeom>
          <a:noFill/>
        </p:spPr>
        <p:txBody>
          <a:bodyPr wrap="square" rtlCol="0">
            <a:spAutoFit/>
          </a:bodyPr>
          <a:lstStyle/>
          <a:p>
            <a:r>
              <a:rPr lang="en-US" sz="1400" dirty="0"/>
              <a:t>run()</a:t>
            </a:r>
          </a:p>
        </p:txBody>
      </p:sp>
    </p:spTree>
    <p:extLst>
      <p:ext uri="{BB962C8B-B14F-4D97-AF65-F5344CB8AC3E}">
        <p14:creationId xmlns:p14="http://schemas.microsoft.com/office/powerpoint/2010/main" val="184211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Methods</a:t>
            </a:r>
            <a:endParaRPr lang="en-IN" dirty="0"/>
          </a:p>
        </p:txBody>
      </p:sp>
      <p:sp>
        <p:nvSpPr>
          <p:cNvPr id="3" name="Text Placeholder 2"/>
          <p:cNvSpPr>
            <a:spLocks noGrp="1"/>
          </p:cNvSpPr>
          <p:nvPr>
            <p:ph type="body" sz="quarter" idx="10"/>
          </p:nvPr>
        </p:nvSpPr>
        <p:spPr>
          <a:xfrm>
            <a:off x="304800" y="1143000"/>
            <a:ext cx="8534400" cy="5105400"/>
          </a:xfrm>
        </p:spPr>
        <p:txBody>
          <a:bodyPr>
            <a:normAutofit/>
          </a:bodyPr>
          <a:lstStyle/>
          <a:p>
            <a:r>
              <a:rPr lang="en-US" dirty="0"/>
              <a:t>Start()</a:t>
            </a:r>
          </a:p>
          <a:p>
            <a:r>
              <a:rPr lang="en-US" dirty="0"/>
              <a:t>Run()</a:t>
            </a:r>
          </a:p>
          <a:p>
            <a:r>
              <a:rPr lang="en-US" dirty="0"/>
              <a:t>Yield</a:t>
            </a:r>
          </a:p>
          <a:p>
            <a:r>
              <a:rPr lang="en-US" dirty="0" err="1"/>
              <a:t>setPriority</a:t>
            </a:r>
            <a:endParaRPr lang="en-US" dirty="0"/>
          </a:p>
          <a:p>
            <a:r>
              <a:rPr lang="en-US" dirty="0" err="1"/>
              <a:t>setName</a:t>
            </a:r>
            <a:endParaRPr lang="en-US" dirty="0"/>
          </a:p>
          <a:p>
            <a:r>
              <a:rPr lang="en-US" dirty="0"/>
              <a:t>Sleep</a:t>
            </a:r>
          </a:p>
          <a:p>
            <a:r>
              <a:rPr lang="en-US" dirty="0"/>
              <a:t>join</a:t>
            </a:r>
          </a:p>
          <a:p>
            <a:endParaRPr lang="en-US" dirty="0"/>
          </a:p>
        </p:txBody>
      </p:sp>
    </p:spTree>
    <p:extLst>
      <p:ext uri="{BB962C8B-B14F-4D97-AF65-F5344CB8AC3E}">
        <p14:creationId xmlns:p14="http://schemas.microsoft.com/office/powerpoint/2010/main" val="912967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Shared Problem</a:t>
            </a:r>
            <a:endParaRPr lang="en-IN" dirty="0"/>
          </a:p>
        </p:txBody>
      </p:sp>
      <p:sp>
        <p:nvSpPr>
          <p:cNvPr id="13" name="Rectangle 12"/>
          <p:cNvSpPr/>
          <p:nvPr/>
        </p:nvSpPr>
        <p:spPr>
          <a:xfrm>
            <a:off x="2286000" y="728400"/>
            <a:ext cx="3138295" cy="369332"/>
          </a:xfrm>
          <a:prstGeom prst="rect">
            <a:avLst/>
          </a:prstGeom>
        </p:spPr>
        <p:txBody>
          <a:bodyPr wrap="none">
            <a:spAutoFit/>
          </a:bodyPr>
          <a:lstStyle/>
          <a:p>
            <a:r>
              <a:rPr lang="en-US" dirty="0">
                <a:latin typeface="Calibri" charset="0"/>
                <a:ea typeface="Calibri" charset="0"/>
                <a:cs typeface="Times New Roman" charset="0"/>
              </a:rPr>
              <a:t>Account -&gt; </a:t>
            </a:r>
            <a:r>
              <a:rPr lang="en-US" dirty="0" err="1">
                <a:latin typeface="Calibri" charset="0"/>
                <a:ea typeface="Calibri" charset="0"/>
                <a:cs typeface="Times New Roman" charset="0"/>
              </a:rPr>
              <a:t>ano</a:t>
            </a:r>
            <a:r>
              <a:rPr lang="en-US" dirty="0">
                <a:latin typeface="Calibri" charset="0"/>
                <a:ea typeface="Calibri" charset="0"/>
                <a:cs typeface="Times New Roman" charset="0"/>
              </a:rPr>
              <a:t> = 1, </a:t>
            </a:r>
            <a:r>
              <a:rPr lang="en-US" dirty="0" err="1">
                <a:latin typeface="Calibri" charset="0"/>
                <a:ea typeface="Calibri" charset="0"/>
                <a:cs typeface="Times New Roman" charset="0"/>
              </a:rPr>
              <a:t>bal</a:t>
            </a:r>
            <a:r>
              <a:rPr lang="en-US" dirty="0">
                <a:latin typeface="Calibri" charset="0"/>
                <a:ea typeface="Calibri" charset="0"/>
                <a:cs typeface="Times New Roman" charset="0"/>
              </a:rPr>
              <a:t> = 10000</a:t>
            </a:r>
            <a:endParaRPr lang="en-US" dirty="0">
              <a:effectLst/>
              <a:latin typeface="Calibri" charset="0"/>
              <a:ea typeface="Calibri" charset="0"/>
              <a:cs typeface="Times New Roman" charset="0"/>
            </a:endParaRPr>
          </a:p>
        </p:txBody>
      </p:sp>
      <p:sp>
        <p:nvSpPr>
          <p:cNvPr id="14" name="Rectangle 13"/>
          <p:cNvSpPr/>
          <p:nvPr/>
        </p:nvSpPr>
        <p:spPr>
          <a:xfrm>
            <a:off x="1752600" y="1097732"/>
            <a:ext cx="6172200" cy="1754326"/>
          </a:xfrm>
          <a:prstGeom prst="rect">
            <a:avLst/>
          </a:prstGeom>
        </p:spPr>
        <p:txBody>
          <a:bodyPr wrap="square">
            <a:spAutoFit/>
          </a:bodyPr>
          <a:lstStyle/>
          <a:p>
            <a:r>
              <a:rPr lang="en-US" dirty="0">
                <a:latin typeface="Calibri" charset="0"/>
                <a:ea typeface="Calibri" charset="0"/>
                <a:cs typeface="Times New Roman" charset="0"/>
              </a:rPr>
              <a:t>Supplier </a:t>
            </a:r>
            <a:r>
              <a:rPr lang="en-US" dirty="0">
                <a:latin typeface="Calibri" charset="0"/>
                <a:ea typeface="Calibri" charset="0"/>
                <a:cs typeface="Times New Roman" charset="0"/>
                <a:sym typeface="Wingdings" charset="2"/>
              </a:rPr>
              <a:t></a:t>
            </a:r>
            <a:r>
              <a:rPr lang="en-US" dirty="0">
                <a:latin typeface="Calibri" charset="0"/>
                <a:ea typeface="Calibri" charset="0"/>
                <a:cs typeface="Times New Roman" charset="0"/>
              </a:rPr>
              <a:t> Me(Shopkeeper) </a:t>
            </a:r>
            <a:r>
              <a:rPr lang="en-US" dirty="0">
                <a:latin typeface="Calibri" charset="0"/>
                <a:ea typeface="Calibri" charset="0"/>
                <a:cs typeface="Times New Roman" charset="0"/>
                <a:sym typeface="Wingdings" charset="2"/>
              </a:rPr>
              <a:t></a:t>
            </a:r>
            <a:r>
              <a:rPr lang="en-US" dirty="0">
                <a:latin typeface="Calibri" charset="0"/>
                <a:ea typeface="Calibri" charset="0"/>
                <a:cs typeface="Times New Roman" charset="0"/>
              </a:rPr>
              <a:t> Customers</a:t>
            </a:r>
          </a:p>
          <a:p>
            <a:r>
              <a:rPr lang="en-US" dirty="0">
                <a:latin typeface="Calibri" charset="0"/>
                <a:ea typeface="Calibri" charset="0"/>
                <a:cs typeface="Times New Roman" charset="0"/>
              </a:rPr>
              <a:t>      Depositing money in my account - debit</a:t>
            </a:r>
          </a:p>
          <a:p>
            <a:r>
              <a:rPr lang="en-US" dirty="0">
                <a:latin typeface="Calibri" charset="0"/>
                <a:ea typeface="Calibri" charset="0"/>
                <a:cs typeface="Times New Roman" charset="0"/>
              </a:rPr>
              <a:t>      Depositing money in my account – debit</a:t>
            </a:r>
          </a:p>
          <a:p>
            <a:r>
              <a:rPr lang="en-US" dirty="0">
                <a:latin typeface="Calibri" charset="0"/>
                <a:ea typeface="Calibri" charset="0"/>
                <a:cs typeface="Times New Roman" charset="0"/>
              </a:rPr>
              <a:t> </a:t>
            </a:r>
          </a:p>
          <a:p>
            <a:r>
              <a:rPr lang="en-US" dirty="0">
                <a:latin typeface="Calibri" charset="0"/>
                <a:ea typeface="Calibri" charset="0"/>
                <a:cs typeface="Times New Roman" charset="0"/>
              </a:rPr>
              <a:t>C1 -&gt; debit(2000) </a:t>
            </a:r>
            <a:r>
              <a:rPr lang="en-US" dirty="0">
                <a:latin typeface="Calibri" charset="0"/>
                <a:ea typeface="Calibri" charset="0"/>
                <a:cs typeface="Times New Roman" charset="0"/>
                <a:sym typeface="Wingdings" charset="2"/>
              </a:rPr>
              <a:t></a:t>
            </a:r>
            <a:r>
              <a:rPr lang="en-US" dirty="0">
                <a:latin typeface="Calibri" charset="0"/>
                <a:ea typeface="Calibri" charset="0"/>
                <a:cs typeface="Times New Roman" charset="0"/>
              </a:rPr>
              <a:t> 1</a:t>
            </a:r>
          </a:p>
          <a:p>
            <a:r>
              <a:rPr lang="en-US" dirty="0">
                <a:latin typeface="Calibri" charset="0"/>
                <a:ea typeface="Calibri" charset="0"/>
                <a:cs typeface="Times New Roman" charset="0"/>
              </a:rPr>
              <a:t>C2 -&gt; debit(3000) </a:t>
            </a:r>
            <a:r>
              <a:rPr lang="en-US" dirty="0">
                <a:latin typeface="Calibri" charset="0"/>
                <a:ea typeface="Calibri" charset="0"/>
                <a:cs typeface="Times New Roman" charset="0"/>
                <a:sym typeface="Wingdings" charset="2"/>
              </a:rPr>
              <a:t></a:t>
            </a:r>
            <a:r>
              <a:rPr lang="en-US" dirty="0">
                <a:latin typeface="Calibri" charset="0"/>
                <a:ea typeface="Calibri" charset="0"/>
                <a:cs typeface="Times New Roman" charset="0"/>
              </a:rPr>
              <a:t>1</a:t>
            </a:r>
            <a:endParaRPr lang="en-US" dirty="0">
              <a:effectLst/>
              <a:latin typeface="Calibri" charset="0"/>
              <a:ea typeface="Calibri" charset="0"/>
              <a:cs typeface="Times New Roman" charset="0"/>
            </a:endParaRPr>
          </a:p>
        </p:txBody>
      </p:sp>
      <p:cxnSp>
        <p:nvCxnSpPr>
          <p:cNvPr id="15" name="Straight Arrow Connector 14"/>
          <p:cNvCxnSpPr/>
          <p:nvPr/>
        </p:nvCxnSpPr>
        <p:spPr>
          <a:xfrm flipH="1">
            <a:off x="1651635" y="6435725"/>
            <a:ext cx="571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1648460" y="6435725"/>
            <a:ext cx="2402840" cy="117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7"/>
          <p:cNvSpPr>
            <a:spLocks noChangeArrowheads="1"/>
          </p:cNvSpPr>
          <p:nvPr/>
        </p:nvSpPr>
        <p:spPr bwMode="auto">
          <a:xfrm>
            <a:off x="0" y="357568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Rectangle 8"/>
          <p:cNvSpPr>
            <a:spLocks noChangeArrowheads="1"/>
          </p:cNvSpPr>
          <p:nvPr/>
        </p:nvSpPr>
        <p:spPr bwMode="auto">
          <a:xfrm>
            <a:off x="758095" y="3087964"/>
            <a:ext cx="8161209" cy="17543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rPr>
              <a:t>Account(1)	</a:t>
            </a:r>
            <a:r>
              <a:rPr kumimoji="0" lang="en-US" altLang="en-US" sz="1800" b="0" i="0" u="none" strike="noStrike" cap="none" normalizeH="0" baseline="0">
                <a:ln>
                  <a:noFill/>
                </a:ln>
                <a:solidFill>
                  <a:schemeClr val="tx1"/>
                </a:solidFill>
                <a:effectLst/>
                <a:latin typeface="Arial" charset="0"/>
              </a:rPr>
              <a:t>	C1</a:t>
            </a:r>
            <a:r>
              <a:rPr kumimoji="0" lang="en-US" altLang="en-US" sz="1800" b="0" i="0" u="none" strike="noStrike" cap="none" normalizeH="0" baseline="0" dirty="0">
                <a:ln>
                  <a:noFill/>
                </a:ln>
                <a:solidFill>
                  <a:schemeClr val="tx1"/>
                </a:solidFill>
                <a:effectLst/>
                <a:latin typeface="Arial" charset="0"/>
              </a:rPr>
              <a:t>			</a:t>
            </a:r>
            <a:r>
              <a:rPr kumimoji="0" lang="en-US" altLang="en-US" sz="1800" b="0" i="0" u="none" strike="noStrike" cap="none" normalizeH="0" baseline="0">
                <a:ln>
                  <a:noFill/>
                </a:ln>
                <a:solidFill>
                  <a:schemeClr val="tx1"/>
                </a:solidFill>
                <a:effectLst/>
                <a:latin typeface="Arial" charset="0"/>
              </a:rPr>
              <a:t>	C2</a:t>
            </a:r>
            <a:endParaRPr kumimoji="0" lang="en-US" altLang="en-US" sz="1800"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rPr>
              <a:t>10000			2000				3000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rPr>
              <a:t>			</a:t>
            </a:r>
            <a:r>
              <a:rPr kumimoji="0" lang="en-US" altLang="en-US" sz="1800" b="0" i="0" u="none" strike="noStrike" cap="none" normalizeH="0" baseline="0" dirty="0" err="1">
                <a:ln>
                  <a:noFill/>
                </a:ln>
                <a:solidFill>
                  <a:schemeClr val="tx1"/>
                </a:solidFill>
                <a:effectLst/>
                <a:latin typeface="Arial" charset="0"/>
              </a:rPr>
              <a:t>getbal</a:t>
            </a:r>
            <a:r>
              <a:rPr kumimoji="0" lang="en-US" altLang="en-US" sz="1800" b="0" i="0" u="none" strike="noStrike" cap="none" normalizeH="0" dirty="0">
                <a:ln>
                  <a:noFill/>
                </a:ln>
                <a:solidFill>
                  <a:schemeClr val="tx1"/>
                </a:solidFill>
                <a:effectLst/>
                <a:latin typeface="Arial" charset="0"/>
              </a:rPr>
              <a:t> -</a:t>
            </a:r>
            <a:r>
              <a:rPr kumimoji="0" lang="en-US" altLang="en-US" sz="1800" b="0" i="0" u="none" strike="noStrike" cap="none" normalizeH="0" baseline="0" dirty="0">
                <a:ln>
                  <a:noFill/>
                </a:ln>
                <a:solidFill>
                  <a:schemeClr val="tx1"/>
                </a:solidFill>
                <a:effectLst/>
                <a:latin typeface="Arial" charset="0"/>
              </a:rPr>
              <a:t>10000			getbal-10000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rPr>
              <a:t>			</a:t>
            </a:r>
            <a:r>
              <a:rPr kumimoji="0" lang="en-US" altLang="en-US" sz="1800" b="0" i="0" u="none" strike="noStrike" cap="none" normalizeH="0" baseline="0" dirty="0" err="1">
                <a:ln>
                  <a:noFill/>
                </a:ln>
                <a:solidFill>
                  <a:schemeClr val="tx1"/>
                </a:solidFill>
                <a:effectLst/>
                <a:latin typeface="Arial" charset="0"/>
              </a:rPr>
              <a:t>bal</a:t>
            </a:r>
            <a:r>
              <a:rPr kumimoji="0" lang="en-US" altLang="en-US" sz="1800" b="0" i="0" u="none" strike="noStrike" cap="none" normalizeH="0" baseline="0" dirty="0">
                <a:ln>
                  <a:noFill/>
                </a:ln>
                <a:solidFill>
                  <a:schemeClr val="tx1"/>
                </a:solidFill>
                <a:effectLst/>
                <a:latin typeface="Arial" charset="0"/>
              </a:rPr>
              <a:t> </a:t>
            </a:r>
            <a:r>
              <a:rPr lang="en-US" altLang="en-US" dirty="0">
                <a:latin typeface="Arial" charset="0"/>
              </a:rPr>
              <a:t>+</a:t>
            </a:r>
            <a:r>
              <a:rPr kumimoji="0" lang="en-US" altLang="en-US" sz="1800" b="0" i="0" u="none" strike="noStrike" cap="none" normalizeH="0" baseline="0" dirty="0">
                <a:ln>
                  <a:noFill/>
                </a:ln>
                <a:solidFill>
                  <a:schemeClr val="tx1"/>
                </a:solidFill>
                <a:effectLst/>
                <a:latin typeface="Arial" charset="0"/>
              </a:rPr>
              <a:t> </a:t>
            </a:r>
            <a:r>
              <a:rPr kumimoji="0" lang="en-US" altLang="en-US" sz="1800" b="0" i="0" u="none" strike="noStrike" cap="none" normalizeH="0" baseline="0" dirty="0" err="1">
                <a:ln>
                  <a:noFill/>
                </a:ln>
                <a:solidFill>
                  <a:schemeClr val="tx1"/>
                </a:solidFill>
                <a:effectLst/>
                <a:latin typeface="Arial" charset="0"/>
              </a:rPr>
              <a:t>amt</a:t>
            </a:r>
            <a:r>
              <a:rPr kumimoji="0" lang="en-US" altLang="en-US" sz="1800" b="0" i="0" u="none" strike="noStrike" cap="none" normalizeH="0" baseline="0" dirty="0">
                <a:ln>
                  <a:noFill/>
                </a:ln>
                <a:solidFill>
                  <a:schemeClr val="tx1"/>
                </a:solidFill>
                <a:effectLst/>
                <a:latin typeface="Arial" charset="0"/>
              </a:rPr>
              <a:t>			sleep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rPr>
              <a:t>			sleep				</a:t>
            </a:r>
            <a:r>
              <a:rPr kumimoji="0" lang="en-US" altLang="en-US" sz="1800" b="0" i="0" u="none" strike="noStrike" cap="none" normalizeH="0" baseline="0" dirty="0" err="1">
                <a:ln>
                  <a:noFill/>
                </a:ln>
                <a:solidFill>
                  <a:schemeClr val="tx1"/>
                </a:solidFill>
                <a:effectLst/>
                <a:latin typeface="Arial" charset="0"/>
              </a:rPr>
              <a:t>bal</a:t>
            </a:r>
            <a:r>
              <a:rPr kumimoji="0" lang="en-US" altLang="en-US" sz="1800" b="0" i="0" u="none" strike="noStrike" cap="none" normalizeH="0" baseline="0" dirty="0">
                <a:ln>
                  <a:noFill/>
                </a:ln>
                <a:solidFill>
                  <a:schemeClr val="tx1"/>
                </a:solidFill>
                <a:effectLst/>
                <a:latin typeface="Arial" charset="0"/>
              </a:rPr>
              <a:t> + 3000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rPr>
              <a:t>			setbal-12000			</a:t>
            </a:r>
            <a:r>
              <a:rPr kumimoji="0" lang="en-US" altLang="en-US" sz="1800" b="0" i="0" u="none" strike="noStrike" cap="none" normalizeH="0" baseline="0" dirty="0" err="1">
                <a:ln>
                  <a:noFill/>
                </a:ln>
                <a:solidFill>
                  <a:schemeClr val="tx1"/>
                </a:solidFill>
                <a:effectLst/>
                <a:latin typeface="Arial" charset="0"/>
              </a:rPr>
              <a:t>setbal</a:t>
            </a:r>
            <a:r>
              <a:rPr kumimoji="0" lang="en-US" altLang="en-US" sz="1800" b="0" i="0" u="none" strike="noStrike" cap="none" normalizeH="0" baseline="0" dirty="0">
                <a:ln>
                  <a:noFill/>
                </a:ln>
                <a:solidFill>
                  <a:schemeClr val="tx1"/>
                </a:solidFill>
                <a:effectLst/>
                <a:latin typeface="Arial" charset="0"/>
              </a:rPr>
              <a:t> – 13000</a:t>
            </a:r>
          </a:p>
        </p:txBody>
      </p:sp>
      <p:sp>
        <p:nvSpPr>
          <p:cNvPr id="19" name="Rectangle 18"/>
          <p:cNvSpPr/>
          <p:nvPr/>
        </p:nvSpPr>
        <p:spPr>
          <a:xfrm>
            <a:off x="865160" y="5145954"/>
            <a:ext cx="4572000" cy="1200329"/>
          </a:xfrm>
          <a:prstGeom prst="rect">
            <a:avLst/>
          </a:prstGeom>
          <a:ln>
            <a:solidFill>
              <a:schemeClr val="accent1"/>
            </a:solidFill>
          </a:ln>
        </p:spPr>
        <p:txBody>
          <a:bodyPr>
            <a:spAutoFit/>
          </a:bodyPr>
          <a:lstStyle/>
          <a:p>
            <a:r>
              <a:rPr lang="en-US" dirty="0" err="1">
                <a:latin typeface="Calibri" charset="0"/>
                <a:ea typeface="Calibri" charset="0"/>
                <a:cs typeface="Times New Roman" charset="0"/>
              </a:rPr>
              <a:t>bal</a:t>
            </a:r>
            <a:r>
              <a:rPr lang="en-US" dirty="0">
                <a:latin typeface="Calibri" charset="0"/>
                <a:ea typeface="Calibri" charset="0"/>
                <a:cs typeface="Times New Roman" charset="0"/>
              </a:rPr>
              <a:t> – 13000</a:t>
            </a:r>
          </a:p>
          <a:p>
            <a:r>
              <a:rPr lang="en-US" dirty="0">
                <a:latin typeface="Calibri" charset="0"/>
                <a:ea typeface="Calibri" charset="0"/>
                <a:cs typeface="Times New Roman" charset="0"/>
              </a:rPr>
              <a:t>15000 – actual</a:t>
            </a:r>
          </a:p>
          <a:p>
            <a:r>
              <a:rPr lang="en-US" dirty="0">
                <a:latin typeface="Calibri" charset="0"/>
                <a:ea typeface="Calibri" charset="0"/>
                <a:cs typeface="Times New Roman" charset="0"/>
              </a:rPr>
              <a:t>13000</a:t>
            </a:r>
          </a:p>
          <a:p>
            <a:r>
              <a:rPr lang="en-US" dirty="0">
                <a:latin typeface="Calibri" charset="0"/>
                <a:ea typeface="Calibri" charset="0"/>
                <a:cs typeface="Times New Roman" charset="0"/>
              </a:rPr>
              <a:t>12000</a:t>
            </a:r>
            <a:r>
              <a:rPr lang="en-US" dirty="0"/>
              <a:t> </a:t>
            </a:r>
          </a:p>
        </p:txBody>
      </p:sp>
    </p:spTree>
    <p:extLst>
      <p:ext uri="{BB962C8B-B14F-4D97-AF65-F5344CB8AC3E}">
        <p14:creationId xmlns:p14="http://schemas.microsoft.com/office/powerpoint/2010/main" val="206205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8" grpId="0" animBg="1"/>
      <p:bldP spid="1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3aedc42bc84ed5ed12c401c959f3d34aea17c8"/>
</p:tagLst>
</file>

<file path=ppt/theme/theme1.xml><?xml version="1.0" encoding="utf-8"?>
<a:theme xmlns:a="http://schemas.openxmlformats.org/drawingml/2006/main" name="CT_Core_Java_OO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ersion_x0020_No_x002e_ xmlns="5b0b727f-9d55-4674-90df-9368557459d7">1.0</Version_x0020_No_x002e_>
    <Document_x0020_Summary xmlns="5b0b727f-9d55-4674-90df-9368557459d7">The blank ppt template is used for preparing presentations  aligned with CitiusTech powerpoint guidelines. </Document_x0020_Summary>
    <Rel_x0020_Date xmlns="3f0a5add-00cc-4c5e-8a54-6b524d8608b8">2012-11-11T18:30:00+00:00</Rel_x0020_Date>
    <Version_x0020_No xmlns="5b0b727f-9d55-4674-90df-9368557459d7">1.0</Version_x0020_No>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1A300ECBFD16143AC8B3E6881EC19E4" ma:contentTypeVersion="6" ma:contentTypeDescription="Create a new document." ma:contentTypeScope="" ma:versionID="3a3d1758f0533e4a63e0706672344207">
  <xsd:schema xmlns:xsd="http://www.w3.org/2001/XMLSchema" xmlns:xs="http://www.w3.org/2001/XMLSchema" xmlns:p="http://schemas.microsoft.com/office/2006/metadata/properties" xmlns:ns2="5b0b727f-9d55-4674-90df-9368557459d7" xmlns:ns3="3f0a5add-00cc-4c5e-8a54-6b524d8608b8" targetNamespace="http://schemas.microsoft.com/office/2006/metadata/properties" ma:root="true" ma:fieldsID="0b9e00dfdebadb8b416f9476785e5085" ns2:_="" ns3:_="">
    <xsd:import namespace="5b0b727f-9d55-4674-90df-9368557459d7"/>
    <xsd:import namespace="3f0a5add-00cc-4c5e-8a54-6b524d8608b8"/>
    <xsd:element name="properties">
      <xsd:complexType>
        <xsd:sequence>
          <xsd:element name="documentManagement">
            <xsd:complexType>
              <xsd:all>
                <xsd:element ref="ns2:Document_x0020_Summary" minOccurs="0"/>
                <xsd:element ref="ns2:Version_x0020_No_x002e_" minOccurs="0"/>
                <xsd:element ref="ns3:Rel_x0020_Date" minOccurs="0"/>
                <xsd:element ref="ns2:Version_x0020_N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0b727f-9d55-4674-90df-9368557459d7" elementFormDefault="qualified">
    <xsd:import namespace="http://schemas.microsoft.com/office/2006/documentManagement/types"/>
    <xsd:import namespace="http://schemas.microsoft.com/office/infopath/2007/PartnerControls"/>
    <xsd:element name="Document_x0020_Summary" ma:index="8" nillable="true" ma:displayName="Document Summary" ma:internalName="Document_x0020_Summary">
      <xsd:simpleType>
        <xsd:restriction base="dms:Note">
          <xsd:maxLength value="255"/>
        </xsd:restriction>
      </xsd:simpleType>
    </xsd:element>
    <xsd:element name="Version_x0020_No_x002e_" ma:index="9" nillable="true" ma:displayName="Version No." ma:internalName="Version_x0020_No_x002e_">
      <xsd:simpleType>
        <xsd:restriction base="dms:Text">
          <xsd:maxLength value="255"/>
        </xsd:restriction>
      </xsd:simpleType>
    </xsd:element>
    <xsd:element name="Version_x0020_No" ma:index="13" nillable="true" ma:displayName="Version No" ma:internalName="Version_x0020_No">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f0a5add-00cc-4c5e-8a54-6b524d8608b8" elementFormDefault="qualified">
    <xsd:import namespace="http://schemas.microsoft.com/office/2006/documentManagement/types"/>
    <xsd:import namespace="http://schemas.microsoft.com/office/infopath/2007/PartnerControls"/>
    <xsd:element name="Rel_x0020_Date" ma:index="11" nillable="true" ma:displayName="Rel Date" ma:format="DateOnly" ma:internalName="Rel_x0020_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0006A50-4E7D-423B-9555-E21005059E29}">
  <ds:schemaRefs>
    <ds:schemaRef ds:uri="http://schemas.microsoft.com/office/2006/documentManagement/types"/>
    <ds:schemaRef ds:uri="http://schemas.microsoft.com/office/2006/metadata/properties"/>
    <ds:schemaRef ds:uri="http://schemas.openxmlformats.org/package/2006/metadata/core-properties"/>
    <ds:schemaRef ds:uri="http://www.w3.org/XML/1998/namespace"/>
    <ds:schemaRef ds:uri="http://purl.org/dc/elements/1.1/"/>
    <ds:schemaRef ds:uri="3f0a5add-00cc-4c5e-8a54-6b524d8608b8"/>
    <ds:schemaRef ds:uri="http://purl.org/dc/dcmitype/"/>
    <ds:schemaRef ds:uri="http://schemas.microsoft.com/office/infopath/2007/PartnerControls"/>
    <ds:schemaRef ds:uri="5b0b727f-9d55-4674-90df-9368557459d7"/>
    <ds:schemaRef ds:uri="http://purl.org/dc/terms/"/>
  </ds:schemaRefs>
</ds:datastoreItem>
</file>

<file path=customXml/itemProps2.xml><?xml version="1.0" encoding="utf-8"?>
<ds:datastoreItem xmlns:ds="http://schemas.openxmlformats.org/officeDocument/2006/customXml" ds:itemID="{20271C12-EDC3-4E9F-917F-B5906E905F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0b727f-9d55-4674-90df-9368557459d7"/>
    <ds:schemaRef ds:uri="3f0a5add-00cc-4c5e-8a54-6b524d8608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215CF3E-B7B2-4757-A9A7-BF8CDE2155B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CT_Core_Java_OOP</Template>
  <TotalTime>3837</TotalTime>
  <Words>1706</Words>
  <Application>Microsoft Macintosh PowerPoint</Application>
  <PresentationFormat>On-screen Show (4:3)</PresentationFormat>
  <Paragraphs>145</Paragraphs>
  <Slides>18</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Courier New</vt:lpstr>
      <vt:lpstr>Tahoma</vt:lpstr>
      <vt:lpstr>Times New Roman</vt:lpstr>
      <vt:lpstr>Wingdings</vt:lpstr>
      <vt:lpstr>CT_Core_Java_OOP</vt:lpstr>
      <vt:lpstr>Core Java – Part 7 </vt:lpstr>
      <vt:lpstr>What we will cover today?</vt:lpstr>
      <vt:lpstr>Thread Overview</vt:lpstr>
      <vt:lpstr>MultiThreading Costs</vt:lpstr>
      <vt:lpstr>Defining as Thread</vt:lpstr>
      <vt:lpstr>Thread States</vt:lpstr>
      <vt:lpstr>Thread States</vt:lpstr>
      <vt:lpstr>Thread Methods</vt:lpstr>
      <vt:lpstr>Thread Shared Problem</vt:lpstr>
      <vt:lpstr>Thread Synchronization</vt:lpstr>
      <vt:lpstr>Synchronization Key Points</vt:lpstr>
      <vt:lpstr>How Synchronization Works</vt:lpstr>
      <vt:lpstr>Locks</vt:lpstr>
      <vt:lpstr>ReentrantLock</vt:lpstr>
      <vt:lpstr>ReentrantLock Examples</vt:lpstr>
      <vt:lpstr>ReadWriteLock</vt:lpstr>
      <vt:lpstr>Any Question ?</vt:lpstr>
      <vt:lpstr>Thank you !</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dc:title>
  <dc:creator>Jignesh Parmar</dc:creator>
  <cp:lastModifiedBy>Microsoft Office User</cp:lastModifiedBy>
  <cp:revision>498</cp:revision>
  <dcterms:created xsi:type="dcterms:W3CDTF">2014-09-30T12:24:12Z</dcterms:created>
  <dcterms:modified xsi:type="dcterms:W3CDTF">2021-02-23T17:58:55Z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0x010100A1A300ECBFD16143AC8B3E6881EC19E4</vt:lpwstr>
  </property>
</Properties>
</file>