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8" r:id="rId4"/>
    <p:sldId id="259" r:id="rId5"/>
    <p:sldId id="263" r:id="rId6"/>
    <p:sldId id="267" r:id="rId7"/>
    <p:sldId id="260" r:id="rId8"/>
    <p:sldId id="265" r:id="rId9"/>
    <p:sldId id="261" r:id="rId10"/>
    <p:sldId id="262" r:id="rId11"/>
    <p:sldId id="264"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A676"/>
    <a:srgbClr val="B2B2A4"/>
    <a:srgbClr val="9BB2B8"/>
    <a:srgbClr val="9BB298"/>
    <a:srgbClr val="9B85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86" d="100"/>
          <a:sy n="86" d="100"/>
        </p:scale>
        <p:origin x="6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D05D5-01F1-4F0D-B929-EFE9BCCEABF4}"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53943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302812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886438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3028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84248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2D05D5-01F1-4F0D-B929-EFE9BCCEABF4}"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886583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2D05D5-01F1-4F0D-B929-EFE9BCCEABF4}"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109066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05D5-01F1-4F0D-B929-EFE9BCCEABF4}"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31677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05D5-01F1-4F0D-B929-EFE9BCCEABF4}"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389847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05D5-01F1-4F0D-B929-EFE9BCCEABF4}"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102016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D05D5-01F1-4F0D-B929-EFE9BCCEABF4}"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368192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6644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D05D5-01F1-4F0D-B929-EFE9BCCEABF4}"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169656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D05D5-01F1-4F0D-B929-EFE9BCCEABF4}"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16484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D05D5-01F1-4F0D-B929-EFE9BCCEABF4}"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54854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176307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D05D5-01F1-4F0D-B929-EFE9BCCEABF4}"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68D8B-EDCD-40C7-BE20-03AC58197004}" type="slidenum">
              <a:rPr lang="en-IN" smtClean="0"/>
              <a:t>‹#›</a:t>
            </a:fld>
            <a:endParaRPr lang="en-IN"/>
          </a:p>
        </p:txBody>
      </p:sp>
    </p:spTree>
    <p:extLst>
      <p:ext uri="{BB962C8B-B14F-4D97-AF65-F5344CB8AC3E}">
        <p14:creationId xmlns:p14="http://schemas.microsoft.com/office/powerpoint/2010/main" val="8575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D2D05D5-01F1-4F0D-B929-EFE9BCCEABF4}" type="datetimeFigureOut">
              <a:rPr lang="en-IN" smtClean="0"/>
              <a:t>03-12-2020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5268D8B-EDCD-40C7-BE20-03AC58197004}" type="slidenum">
              <a:rPr lang="en-IN" smtClean="0"/>
              <a:t>‹#›</a:t>
            </a:fld>
            <a:endParaRPr lang="en-IN"/>
          </a:p>
        </p:txBody>
      </p:sp>
    </p:spTree>
    <p:extLst>
      <p:ext uri="{BB962C8B-B14F-4D97-AF65-F5344CB8AC3E}">
        <p14:creationId xmlns:p14="http://schemas.microsoft.com/office/powerpoint/2010/main" val="652492257"/>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1A63-FE22-4322-A4F6-82A8819E76DA}"/>
              </a:ext>
            </a:extLst>
          </p:cNvPr>
          <p:cNvSpPr>
            <a:spLocks noGrp="1"/>
          </p:cNvSpPr>
          <p:nvPr>
            <p:ph type="ctrTitle"/>
          </p:nvPr>
        </p:nvSpPr>
        <p:spPr>
          <a:xfrm>
            <a:off x="648070" y="1122363"/>
            <a:ext cx="10342485" cy="2387600"/>
          </a:xfrm>
        </p:spPr>
        <p:txBody>
          <a:bodyPr>
            <a:normAutofit/>
          </a:bodyPr>
          <a:lstStyle/>
          <a:p>
            <a:r>
              <a:rPr lang="en-US" sz="3600" b="0" i="1" dirty="0">
                <a:solidFill>
                  <a:schemeClr val="accent2">
                    <a:lumMod val="60000"/>
                    <a:lumOff val="40000"/>
                  </a:schemeClr>
                </a:solidFill>
                <a:effectLst/>
              </a:rPr>
              <a:t>A data-driven approach to predict the success of bank telemarketing</a:t>
            </a:r>
            <a:br>
              <a:rPr lang="en-US" sz="3200" b="0" dirty="0">
                <a:solidFill>
                  <a:schemeClr val="accent2">
                    <a:lumMod val="60000"/>
                    <a:lumOff val="40000"/>
                  </a:schemeClr>
                </a:solidFill>
                <a:effectLst/>
              </a:rPr>
            </a:br>
            <a:endParaRPr lang="en-IN" sz="32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689763D0-9FE7-434F-92F6-7459078C2999}"/>
              </a:ext>
            </a:extLst>
          </p:cNvPr>
          <p:cNvSpPr>
            <a:spLocks noGrp="1"/>
          </p:cNvSpPr>
          <p:nvPr>
            <p:ph type="subTitle" idx="1"/>
          </p:nvPr>
        </p:nvSpPr>
        <p:spPr>
          <a:xfrm>
            <a:off x="648071" y="3602038"/>
            <a:ext cx="5211192" cy="2035282"/>
          </a:xfrm>
        </p:spPr>
        <p:txBody>
          <a:bodyPr>
            <a:normAutofit lnSpcReduction="10000"/>
          </a:bodyPr>
          <a:lstStyle/>
          <a:p>
            <a:r>
              <a:rPr lang="en-US" sz="2200" i="1" dirty="0">
                <a:solidFill>
                  <a:srgbClr val="5EA676"/>
                </a:solidFill>
              </a:rPr>
              <a:t>    </a:t>
            </a:r>
            <a:r>
              <a:rPr lang="en-US" sz="2200" i="1" dirty="0">
                <a:solidFill>
                  <a:schemeClr val="accent3"/>
                </a:solidFill>
              </a:rPr>
              <a:t>By </a:t>
            </a:r>
            <a:r>
              <a:rPr lang="en-US" sz="2200" dirty="0">
                <a:solidFill>
                  <a:schemeClr val="accent3"/>
                </a:solidFill>
              </a:rPr>
              <a:t>-  </a:t>
            </a:r>
            <a:r>
              <a:rPr lang="en-US" sz="2200" b="1" dirty="0">
                <a:solidFill>
                  <a:schemeClr val="accent3"/>
                </a:solidFill>
              </a:rPr>
              <a:t>Prakhar Bansal</a:t>
            </a:r>
          </a:p>
          <a:p>
            <a:r>
              <a:rPr lang="en-US" sz="2200" i="1" dirty="0">
                <a:solidFill>
                  <a:schemeClr val="accent3"/>
                </a:solidFill>
              </a:rPr>
              <a:t>                University Roll No. </a:t>
            </a:r>
            <a:r>
              <a:rPr lang="en-US" sz="2200" b="1" dirty="0">
                <a:solidFill>
                  <a:schemeClr val="accent3"/>
                </a:solidFill>
              </a:rPr>
              <a:t>– 2013659</a:t>
            </a:r>
          </a:p>
          <a:p>
            <a:pPr algn="l"/>
            <a:r>
              <a:rPr lang="en-US" sz="2200" dirty="0">
                <a:solidFill>
                  <a:schemeClr val="accent3"/>
                </a:solidFill>
              </a:rPr>
              <a:t>                  </a:t>
            </a:r>
            <a:r>
              <a:rPr lang="en-US" sz="2200" i="1" dirty="0">
                <a:solidFill>
                  <a:schemeClr val="accent3"/>
                </a:solidFill>
              </a:rPr>
              <a:t>Section</a:t>
            </a:r>
            <a:r>
              <a:rPr lang="en-US" sz="2200" dirty="0">
                <a:solidFill>
                  <a:schemeClr val="accent3"/>
                </a:solidFill>
              </a:rPr>
              <a:t> – </a:t>
            </a:r>
            <a:r>
              <a:rPr lang="en-US" sz="2200" b="1" dirty="0">
                <a:solidFill>
                  <a:schemeClr val="accent3"/>
                </a:solidFill>
              </a:rPr>
              <a:t>DS</a:t>
            </a:r>
          </a:p>
          <a:p>
            <a:pPr algn="l"/>
            <a:r>
              <a:rPr lang="en-US" sz="2200" dirty="0">
                <a:solidFill>
                  <a:schemeClr val="accent3"/>
                </a:solidFill>
              </a:rPr>
              <a:t>                  </a:t>
            </a:r>
            <a:r>
              <a:rPr lang="en-US" sz="2200" dirty="0" err="1">
                <a:solidFill>
                  <a:schemeClr val="accent3"/>
                </a:solidFill>
              </a:rPr>
              <a:t>B.Tech</a:t>
            </a:r>
            <a:r>
              <a:rPr lang="en-US" sz="2200" dirty="0">
                <a:solidFill>
                  <a:schemeClr val="accent3"/>
                </a:solidFill>
              </a:rPr>
              <a:t>(CSE)</a:t>
            </a: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pPr algn="l"/>
            <a:endParaRPr lang="en-US" sz="2200" dirty="0">
              <a:solidFill>
                <a:schemeClr val="accent1">
                  <a:lumMod val="60000"/>
                  <a:lumOff val="40000"/>
                </a:schemeClr>
              </a:solidFill>
            </a:endParaRPr>
          </a:p>
          <a:p>
            <a:endParaRPr lang="en-IN" dirty="0"/>
          </a:p>
        </p:txBody>
      </p:sp>
    </p:spTree>
    <p:extLst>
      <p:ext uri="{BB962C8B-B14F-4D97-AF65-F5344CB8AC3E}">
        <p14:creationId xmlns:p14="http://schemas.microsoft.com/office/powerpoint/2010/main" val="25480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6B3D0F4A-7A1D-4E2A-B69C-791FD12967C5}"/>
              </a:ext>
            </a:extLst>
          </p:cNvPr>
          <p:cNvPicPr>
            <a:picLocks noChangeAspect="1"/>
          </p:cNvPicPr>
          <p:nvPr/>
        </p:nvPicPr>
        <p:blipFill rotWithShape="1">
          <a:blip r:embed="rId2">
            <a:extLst>
              <a:ext uri="{28A0092B-C50C-407E-A947-70E740481C1C}">
                <a14:useLocalDpi xmlns:a14="http://schemas.microsoft.com/office/drawing/2010/main" val="0"/>
              </a:ext>
            </a:extLst>
          </a:blip>
          <a:srcRect l="16916" t="32137" r="13964" b="20579"/>
          <a:stretch/>
        </p:blipFill>
        <p:spPr>
          <a:xfrm>
            <a:off x="142622" y="358852"/>
            <a:ext cx="7848872" cy="2811658"/>
          </a:xfrm>
          <a:prstGeom prst="rect">
            <a:avLst/>
          </a:prstGeom>
        </p:spPr>
      </p:pic>
      <p:pic>
        <p:nvPicPr>
          <p:cNvPr id="3" name="Picture 2">
            <a:extLst>
              <a:ext uri="{FF2B5EF4-FFF2-40B4-BE49-F238E27FC236}">
                <a16:creationId xmlns:a16="http://schemas.microsoft.com/office/drawing/2014/main" id="{4762F20F-2C90-45CE-8C20-A08B1E668561}"/>
              </a:ext>
            </a:extLst>
          </p:cNvPr>
          <p:cNvPicPr>
            <a:picLocks noChangeAspect="1"/>
          </p:cNvPicPr>
          <p:nvPr/>
        </p:nvPicPr>
        <p:blipFill rotWithShape="1">
          <a:blip r:embed="rId3">
            <a:extLst>
              <a:ext uri="{28A0092B-C50C-407E-A947-70E740481C1C}">
                <a14:useLocalDpi xmlns:a14="http://schemas.microsoft.com/office/drawing/2010/main" val="0"/>
              </a:ext>
            </a:extLst>
          </a:blip>
          <a:srcRect l="18098" t="31086" r="16917" b="21629"/>
          <a:stretch/>
        </p:blipFill>
        <p:spPr>
          <a:xfrm>
            <a:off x="3862164" y="3463086"/>
            <a:ext cx="7920881" cy="3240360"/>
          </a:xfrm>
          <a:prstGeom prst="rect">
            <a:avLst/>
          </a:prstGeom>
        </p:spPr>
      </p:pic>
      <p:sp>
        <p:nvSpPr>
          <p:cNvPr id="5" name="TextBox 4">
            <a:extLst>
              <a:ext uri="{FF2B5EF4-FFF2-40B4-BE49-F238E27FC236}">
                <a16:creationId xmlns:a16="http://schemas.microsoft.com/office/drawing/2014/main" id="{5FA1CA0E-7989-44F4-8625-08F8EAD81A10}"/>
              </a:ext>
            </a:extLst>
          </p:cNvPr>
          <p:cNvSpPr txBox="1"/>
          <p:nvPr/>
        </p:nvSpPr>
        <p:spPr>
          <a:xfrm>
            <a:off x="142622" y="6018170"/>
            <a:ext cx="6094428" cy="461665"/>
          </a:xfrm>
          <a:prstGeom prst="rect">
            <a:avLst/>
          </a:prstGeom>
          <a:noFill/>
        </p:spPr>
        <p:txBody>
          <a:bodyPr wrap="square">
            <a:spAutoFit/>
          </a:bodyPr>
          <a:lstStyle/>
          <a:p>
            <a:r>
              <a:rPr lang="en-IN" sz="2400" u="sng" dirty="0">
                <a:solidFill>
                  <a:schemeClr val="tx2">
                    <a:lumMod val="60000"/>
                    <a:lumOff val="40000"/>
                  </a:schemeClr>
                </a:solidFill>
                <a:latin typeface="Helvetica Neue"/>
              </a:rPr>
              <a:t>Features Comparison</a:t>
            </a:r>
          </a:p>
        </p:txBody>
      </p:sp>
    </p:spTree>
    <p:extLst>
      <p:ext uri="{BB962C8B-B14F-4D97-AF65-F5344CB8AC3E}">
        <p14:creationId xmlns:p14="http://schemas.microsoft.com/office/powerpoint/2010/main" val="405433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287AB1-0D91-467F-B02D-168A177AA4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6059" y="558695"/>
            <a:ext cx="10011266" cy="3787062"/>
          </a:xfrm>
          <a:prstGeom prst="rect">
            <a:avLst/>
          </a:prstGeom>
          <a:solidFill>
            <a:schemeClr val="bg2">
              <a:lumMod val="75000"/>
            </a:schemeClr>
          </a:solidFill>
          <a:ln>
            <a:noFill/>
          </a:ln>
        </p:spPr>
      </p:pic>
      <p:sp>
        <p:nvSpPr>
          <p:cNvPr id="4" name="TextBox 3">
            <a:extLst>
              <a:ext uri="{FF2B5EF4-FFF2-40B4-BE49-F238E27FC236}">
                <a16:creationId xmlns:a16="http://schemas.microsoft.com/office/drawing/2014/main" id="{2EB19328-65B8-4266-8E33-F859DA029878}"/>
              </a:ext>
            </a:extLst>
          </p:cNvPr>
          <p:cNvSpPr txBox="1"/>
          <p:nvPr/>
        </p:nvSpPr>
        <p:spPr>
          <a:xfrm>
            <a:off x="2820972" y="4781886"/>
            <a:ext cx="6094428" cy="975395"/>
          </a:xfrm>
          <a:prstGeom prst="rect">
            <a:avLst/>
          </a:prstGeom>
          <a:noFill/>
        </p:spPr>
        <p:txBody>
          <a:bodyPr wrap="square">
            <a:spAutoFit/>
          </a:bodyPr>
          <a:lstStyle/>
          <a:p>
            <a:pPr marL="342900" marR="304800" lvl="0" indent="-342900">
              <a:lnSpc>
                <a:spcPts val="1500"/>
              </a:lnSpc>
              <a:spcAft>
                <a:spcPts val="800"/>
              </a:spcAft>
              <a:buSzPts val="1000"/>
              <a:buFont typeface="Symbol" panose="05050102010706020507" pitchFamily="18" charset="2"/>
              <a:buChar char=""/>
              <a:tabLst>
                <a:tab pos="457200" algn="l"/>
              </a:tabLst>
            </a:pPr>
            <a:r>
              <a:rPr lang="en-IN"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Most of the blue-collar job are having the education basic.4y, basic.6y, basic.9y</a:t>
            </a:r>
            <a:endParaRPr lang="en-US" sz="20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8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admin jobs have the highest university degree that is 5753</a:t>
            </a:r>
            <a:endParaRPr lang="en-US" sz="20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305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7113E-485D-42F7-9366-6E020E3544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9789" y="970961"/>
            <a:ext cx="11472421" cy="4641260"/>
          </a:xfrm>
          <a:prstGeom prst="rect">
            <a:avLst/>
          </a:prstGeom>
          <a:noFill/>
          <a:ln>
            <a:noFill/>
          </a:ln>
        </p:spPr>
      </p:pic>
      <p:sp>
        <p:nvSpPr>
          <p:cNvPr id="7" name="TextBox 6">
            <a:extLst>
              <a:ext uri="{FF2B5EF4-FFF2-40B4-BE49-F238E27FC236}">
                <a16:creationId xmlns:a16="http://schemas.microsoft.com/office/drawing/2014/main" id="{3573C6B8-BCFA-4532-A39F-CC9A068366BC}"/>
              </a:ext>
            </a:extLst>
          </p:cNvPr>
          <p:cNvSpPr txBox="1"/>
          <p:nvPr/>
        </p:nvSpPr>
        <p:spPr>
          <a:xfrm>
            <a:off x="596246" y="5612222"/>
            <a:ext cx="10725346" cy="707886"/>
          </a:xfrm>
          <a:prstGeom prst="rect">
            <a:avLst/>
          </a:prstGeom>
          <a:noFill/>
        </p:spPr>
        <p:txBody>
          <a:bodyPr wrap="square">
            <a:spAutoFit/>
          </a:bodyPr>
          <a:lstStyle/>
          <a:p>
            <a:pPr algn="ctr"/>
            <a:r>
              <a:rPr lang="en-US" sz="2000" b="0" i="0" dirty="0">
                <a:solidFill>
                  <a:schemeClr val="bg2">
                    <a:lumMod val="60000"/>
                    <a:lumOff val="40000"/>
                  </a:schemeClr>
                </a:solidFill>
                <a:effectLst/>
                <a:latin typeface="Helvetica Neue"/>
              </a:rPr>
              <a:t>The </a:t>
            </a:r>
            <a:r>
              <a:rPr lang="en-US" sz="2000" b="0" i="0" dirty="0" err="1">
                <a:solidFill>
                  <a:schemeClr val="bg2">
                    <a:lumMod val="60000"/>
                    <a:lumOff val="40000"/>
                  </a:schemeClr>
                </a:solidFill>
                <a:effectLst/>
                <a:latin typeface="Helvetica Neue"/>
              </a:rPr>
              <a:t>emp.var.rate</a:t>
            </a:r>
            <a:r>
              <a:rPr lang="en-US" sz="2000" b="0" i="0" dirty="0">
                <a:solidFill>
                  <a:schemeClr val="bg2">
                    <a:lumMod val="60000"/>
                    <a:lumOff val="40000"/>
                  </a:schemeClr>
                </a:solidFill>
                <a:effectLst/>
                <a:latin typeface="Helvetica Neue"/>
              </a:rPr>
              <a:t>, </a:t>
            </a:r>
            <a:r>
              <a:rPr lang="en-US" sz="2000" b="0" i="0" dirty="0" err="1">
                <a:solidFill>
                  <a:schemeClr val="bg2">
                    <a:lumMod val="60000"/>
                    <a:lumOff val="40000"/>
                  </a:schemeClr>
                </a:solidFill>
                <a:effectLst/>
                <a:latin typeface="Helvetica Neue"/>
              </a:rPr>
              <a:t>cons.price.idx</a:t>
            </a:r>
            <a:r>
              <a:rPr lang="en-US" sz="2000" b="0" i="0" dirty="0">
                <a:solidFill>
                  <a:schemeClr val="bg2">
                    <a:lumMod val="60000"/>
                    <a:lumOff val="40000"/>
                  </a:schemeClr>
                </a:solidFill>
                <a:effectLst/>
                <a:latin typeface="Helvetica Neue"/>
              </a:rPr>
              <a:t>, euribor3m and </a:t>
            </a:r>
            <a:r>
              <a:rPr lang="en-US" sz="2000" b="0" i="0" dirty="0" err="1">
                <a:solidFill>
                  <a:schemeClr val="bg2">
                    <a:lumMod val="60000"/>
                    <a:lumOff val="40000"/>
                  </a:schemeClr>
                </a:solidFill>
                <a:effectLst/>
                <a:latin typeface="Helvetica Neue"/>
              </a:rPr>
              <a:t>nr.employed</a:t>
            </a:r>
            <a:r>
              <a:rPr lang="en-US" sz="2000" b="0" i="0" dirty="0">
                <a:solidFill>
                  <a:schemeClr val="bg2">
                    <a:lumMod val="60000"/>
                    <a:lumOff val="40000"/>
                  </a:schemeClr>
                </a:solidFill>
                <a:effectLst/>
                <a:latin typeface="Helvetica Neue"/>
              </a:rPr>
              <a:t> features have very high correlation. With euribor3m and </a:t>
            </a:r>
            <a:r>
              <a:rPr lang="en-US" sz="2000" b="0" i="0" dirty="0" err="1">
                <a:solidFill>
                  <a:schemeClr val="bg2">
                    <a:lumMod val="60000"/>
                    <a:lumOff val="40000"/>
                  </a:schemeClr>
                </a:solidFill>
                <a:effectLst/>
                <a:latin typeface="Helvetica Neue"/>
              </a:rPr>
              <a:t>nr.employed</a:t>
            </a:r>
            <a:r>
              <a:rPr lang="en-US" sz="2000" b="0" i="0" dirty="0">
                <a:solidFill>
                  <a:schemeClr val="bg2">
                    <a:lumMod val="60000"/>
                    <a:lumOff val="40000"/>
                  </a:schemeClr>
                </a:solidFill>
                <a:effectLst/>
                <a:latin typeface="Helvetica Neue"/>
              </a:rPr>
              <a:t> having the highest correlation of 0.95!</a:t>
            </a:r>
            <a:endParaRPr lang="en-IN" sz="2000" dirty="0">
              <a:solidFill>
                <a:schemeClr val="bg2">
                  <a:lumMod val="60000"/>
                  <a:lumOff val="40000"/>
                </a:schemeClr>
              </a:solidFill>
              <a:latin typeface="Helvetica Neue"/>
            </a:endParaRPr>
          </a:p>
        </p:txBody>
      </p:sp>
      <p:sp>
        <p:nvSpPr>
          <p:cNvPr id="9" name="TextBox 8">
            <a:extLst>
              <a:ext uri="{FF2B5EF4-FFF2-40B4-BE49-F238E27FC236}">
                <a16:creationId xmlns:a16="http://schemas.microsoft.com/office/drawing/2014/main" id="{352DC822-B83B-42CC-ACE5-67D6A1E6BF05}"/>
              </a:ext>
            </a:extLst>
          </p:cNvPr>
          <p:cNvSpPr txBox="1"/>
          <p:nvPr/>
        </p:nvSpPr>
        <p:spPr>
          <a:xfrm>
            <a:off x="0" y="258393"/>
            <a:ext cx="12192000" cy="461665"/>
          </a:xfrm>
          <a:prstGeom prst="rect">
            <a:avLst/>
          </a:prstGeom>
          <a:noFill/>
        </p:spPr>
        <p:txBody>
          <a:bodyPr wrap="square">
            <a:spAutoFit/>
          </a:bodyPr>
          <a:lstStyle/>
          <a:p>
            <a:pPr algn="ctr"/>
            <a:r>
              <a:rPr lang="en-IN" sz="2400" b="1" u="sng" dirty="0">
                <a:solidFill>
                  <a:schemeClr val="bg2">
                    <a:lumMod val="60000"/>
                    <a:lumOff val="40000"/>
                  </a:schemeClr>
                </a:solidFill>
                <a:latin typeface="+mj-lt"/>
              </a:rPr>
              <a:t>Correlation Heatmap</a:t>
            </a:r>
          </a:p>
        </p:txBody>
      </p:sp>
    </p:spTree>
    <p:extLst>
      <p:ext uri="{BB962C8B-B14F-4D97-AF65-F5344CB8AC3E}">
        <p14:creationId xmlns:p14="http://schemas.microsoft.com/office/powerpoint/2010/main" val="252170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BA649-E8FE-4103-90E0-B7D14AB2679C}"/>
              </a:ext>
            </a:extLst>
          </p:cNvPr>
          <p:cNvSpPr txBox="1"/>
          <p:nvPr/>
        </p:nvSpPr>
        <p:spPr>
          <a:xfrm>
            <a:off x="4451809" y="313768"/>
            <a:ext cx="6094428" cy="458844"/>
          </a:xfrm>
          <a:prstGeom prst="rect">
            <a:avLst/>
          </a:prstGeom>
          <a:noFill/>
        </p:spPr>
        <p:txBody>
          <a:bodyPr wrap="square">
            <a:spAutoFit/>
          </a:bodyPr>
          <a:lstStyle/>
          <a:p>
            <a:pPr>
              <a:lnSpc>
                <a:spcPct val="106000"/>
              </a:lnSpc>
              <a:spcBef>
                <a:spcPts val="200"/>
              </a:spcBef>
            </a:pPr>
            <a:r>
              <a:rPr lang="en-IN" sz="2400" b="1" u="sng" dirty="0">
                <a:solidFill>
                  <a:schemeClr val="bg2">
                    <a:lumMod val="60000"/>
                    <a:lumOff val="40000"/>
                  </a:schemeClr>
                </a:solidFill>
                <a:effectLst/>
                <a:latin typeface="+mj-lt"/>
                <a:ea typeface="Times New Roman" panose="02020603050405020304" pitchFamily="18" charset="0"/>
                <a:cs typeface="Times New Roman" panose="02020603050405020304" pitchFamily="18" charset="0"/>
              </a:rPr>
              <a:t>Pre Processing</a:t>
            </a:r>
            <a:endParaRPr lang="en-US" sz="2400" b="1" u="sng" dirty="0">
              <a:solidFill>
                <a:schemeClr val="bg2">
                  <a:lumMod val="60000"/>
                  <a:lumOff val="40000"/>
                </a:schemeClr>
              </a:solidFill>
              <a:effectLst/>
              <a:latin typeface="+mj-lt"/>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008F9EC-C14F-4724-AB1F-6B8B50C2DBAF}"/>
              </a:ext>
            </a:extLst>
          </p:cNvPr>
          <p:cNvSpPr txBox="1"/>
          <p:nvPr/>
        </p:nvSpPr>
        <p:spPr>
          <a:xfrm>
            <a:off x="329938" y="1221869"/>
            <a:ext cx="7765330" cy="373500"/>
          </a:xfrm>
          <a:prstGeom prst="rect">
            <a:avLst/>
          </a:prstGeom>
          <a:noFill/>
        </p:spPr>
        <p:txBody>
          <a:bodyPr wrap="square">
            <a:spAutoFit/>
          </a:bodyPr>
          <a:lstStyle/>
          <a:p>
            <a:pPr>
              <a:lnSpc>
                <a:spcPct val="106000"/>
              </a:lnSpc>
              <a:spcAft>
                <a:spcPts val="800"/>
              </a:spcAft>
            </a:pPr>
            <a:r>
              <a:rPr lang="en-IN"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Converting Categorical variable into numeric using Label Encoder</a:t>
            </a:r>
            <a:endParaRPr lang="en-US"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B0955D8-58DE-4448-913B-C21DB2E0E8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3080" y="2044626"/>
            <a:ext cx="8085840" cy="3884834"/>
          </a:xfrm>
          <a:prstGeom prst="rect">
            <a:avLst/>
          </a:prstGeom>
          <a:noFill/>
          <a:ln>
            <a:noFill/>
          </a:ln>
        </p:spPr>
      </p:pic>
    </p:spTree>
    <p:extLst>
      <p:ext uri="{BB962C8B-B14F-4D97-AF65-F5344CB8AC3E}">
        <p14:creationId xmlns:p14="http://schemas.microsoft.com/office/powerpoint/2010/main" val="421889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62207-97C5-4CBC-9809-8AD77EEA5DAD}"/>
              </a:ext>
            </a:extLst>
          </p:cNvPr>
          <p:cNvSpPr txBox="1"/>
          <p:nvPr/>
        </p:nvSpPr>
        <p:spPr>
          <a:xfrm>
            <a:off x="348792" y="376601"/>
            <a:ext cx="11444139" cy="1200329"/>
          </a:xfrm>
          <a:prstGeom prst="rect">
            <a:avLst/>
          </a:prstGeom>
          <a:noFill/>
        </p:spPr>
        <p:txBody>
          <a:bodyPr wrap="square">
            <a:spAutoFit/>
          </a:bodyPr>
          <a:lstStyle/>
          <a:p>
            <a:pPr algn="just"/>
            <a:r>
              <a:rPr lang="en-IN" sz="1800" b="1" dirty="0">
                <a:solidFill>
                  <a:schemeClr val="bg2">
                    <a:lumMod val="60000"/>
                    <a:lumOff val="40000"/>
                  </a:schemeClr>
                </a:solidFill>
                <a:effectLst/>
                <a:latin typeface="+mj-lt"/>
                <a:ea typeface="Times New Roman" panose="02020603050405020304" pitchFamily="18" charset="0"/>
                <a:cs typeface="Times New Roman" panose="02020603050405020304" pitchFamily="18" charset="0"/>
              </a:rPr>
              <a:t>Handling Missing Values</a:t>
            </a:r>
            <a:endParaRPr lang="en-US" sz="2400" dirty="0">
              <a:solidFill>
                <a:schemeClr val="bg2">
                  <a:lumMod val="60000"/>
                  <a:lumOff val="40000"/>
                </a:schemeClr>
              </a:solidFill>
              <a:effectLst/>
              <a:latin typeface="+mj-lt"/>
              <a:ea typeface="Times New Roman" panose="02020603050405020304" pitchFamily="18" charset="0"/>
            </a:endParaRPr>
          </a:p>
          <a:p>
            <a:pPr algn="just"/>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1800" dirty="0">
                <a:solidFill>
                  <a:schemeClr val="tx2">
                    <a:lumMod val="60000"/>
                    <a:lumOff val="40000"/>
                  </a:schemeClr>
                </a:solidFill>
                <a:effectLst/>
                <a:latin typeface="Helvetica" panose="020B0604020202020204" pitchFamily="34" charset="0"/>
                <a:ea typeface="Times New Roman" panose="02020603050405020304" pitchFamily="18" charset="0"/>
                <a:cs typeface="Times New Roman" panose="02020603050405020304" pitchFamily="18" charset="0"/>
              </a:rPr>
              <a:t>There are unknown values for many variables in the Data set. One of the ways is to discard the row but that would lead to reduction of data set and hence would not serve our purpose of building an accurate and realistic prediction model</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2EA2304-8D8D-43B8-B050-046377EFB4BD}"/>
              </a:ext>
            </a:extLst>
          </p:cNvPr>
          <p:cNvSpPr txBox="1"/>
          <p:nvPr/>
        </p:nvSpPr>
        <p:spPr>
          <a:xfrm>
            <a:off x="219175" y="2219168"/>
            <a:ext cx="6094428" cy="461665"/>
          </a:xfrm>
          <a:prstGeom prst="rect">
            <a:avLst/>
          </a:prstGeom>
          <a:noFill/>
        </p:spPr>
        <p:txBody>
          <a:bodyPr wrap="square">
            <a:spAutoFit/>
          </a:bodyPr>
          <a:lstStyle/>
          <a:p>
            <a:pPr algn="l"/>
            <a:r>
              <a:rPr lang="en-IN" sz="2400" b="1" i="0" dirty="0">
                <a:solidFill>
                  <a:schemeClr val="bg2">
                    <a:lumMod val="60000"/>
                    <a:lumOff val="40000"/>
                  </a:schemeClr>
                </a:solidFill>
                <a:effectLst/>
                <a:latin typeface="+mj-lt"/>
              </a:rPr>
              <a:t>Dealing with Duplicate values</a:t>
            </a:r>
            <a:r>
              <a:rPr lang="en-IN" sz="2400" b="0" i="0" dirty="0">
                <a:solidFill>
                  <a:schemeClr val="bg2">
                    <a:lumMod val="60000"/>
                    <a:lumOff val="40000"/>
                  </a:schemeClr>
                </a:solidFill>
                <a:effectLst/>
                <a:latin typeface="+mj-lt"/>
              </a:rPr>
              <a:t>:</a:t>
            </a:r>
          </a:p>
        </p:txBody>
      </p:sp>
      <p:pic>
        <p:nvPicPr>
          <p:cNvPr id="8" name="Picture 7">
            <a:extLst>
              <a:ext uri="{FF2B5EF4-FFF2-40B4-BE49-F238E27FC236}">
                <a16:creationId xmlns:a16="http://schemas.microsoft.com/office/drawing/2014/main" id="{76BEDFE5-AC19-4052-8347-08BA25B03BEB}"/>
              </a:ext>
            </a:extLst>
          </p:cNvPr>
          <p:cNvPicPr>
            <a:picLocks noChangeAspect="1"/>
          </p:cNvPicPr>
          <p:nvPr/>
        </p:nvPicPr>
        <p:blipFill>
          <a:blip r:embed="rId2"/>
          <a:stretch>
            <a:fillRect/>
          </a:stretch>
        </p:blipFill>
        <p:spPr>
          <a:xfrm>
            <a:off x="348792" y="3143961"/>
            <a:ext cx="7663992" cy="3337437"/>
          </a:xfrm>
          <a:prstGeom prst="rect">
            <a:avLst/>
          </a:prstGeom>
        </p:spPr>
      </p:pic>
      <p:sp>
        <p:nvSpPr>
          <p:cNvPr id="11" name="TextBox 10">
            <a:extLst>
              <a:ext uri="{FF2B5EF4-FFF2-40B4-BE49-F238E27FC236}">
                <a16:creationId xmlns:a16="http://schemas.microsoft.com/office/drawing/2014/main" id="{1EDF4916-0B01-4F16-8987-CF3B7242A49C}"/>
              </a:ext>
            </a:extLst>
          </p:cNvPr>
          <p:cNvSpPr txBox="1"/>
          <p:nvPr/>
        </p:nvSpPr>
        <p:spPr>
          <a:xfrm>
            <a:off x="8286160" y="5281069"/>
            <a:ext cx="4044100" cy="1200329"/>
          </a:xfrm>
          <a:prstGeom prst="rect">
            <a:avLst/>
          </a:prstGeom>
          <a:noFill/>
        </p:spPr>
        <p:txBody>
          <a:bodyPr wrap="square">
            <a:spAutoFit/>
          </a:bodyPr>
          <a:lstStyle/>
          <a:p>
            <a:r>
              <a:rPr lang="en-US" b="0" i="0" dirty="0">
                <a:solidFill>
                  <a:schemeClr val="tx2">
                    <a:lumMod val="60000"/>
                    <a:lumOff val="40000"/>
                  </a:schemeClr>
                </a:solidFill>
                <a:effectLst/>
                <a:latin typeface="Helvetica Neue"/>
              </a:rPr>
              <a:t>So we have 12 rows which are duplicates. We will drop these duplicate rows before proceeding </a:t>
            </a:r>
            <a:r>
              <a:rPr lang="en-US" b="0" i="0" dirty="0" err="1">
                <a:solidFill>
                  <a:schemeClr val="tx2">
                    <a:lumMod val="60000"/>
                    <a:lumOff val="40000"/>
                  </a:schemeClr>
                </a:solidFill>
                <a:effectLst/>
                <a:latin typeface="Helvetica Neue"/>
              </a:rPr>
              <a:t>furthur</a:t>
            </a:r>
            <a:r>
              <a:rPr lang="en-US" b="0" i="0" dirty="0">
                <a:solidFill>
                  <a:schemeClr val="tx2">
                    <a:lumMod val="60000"/>
                    <a:lumOff val="40000"/>
                  </a:schemeClr>
                </a:solidFill>
                <a:effectLst/>
                <a:latin typeface="Helvetica Neue"/>
              </a:rPr>
              <a:t>.</a:t>
            </a:r>
            <a:endParaRPr lang="en-IN" dirty="0">
              <a:solidFill>
                <a:schemeClr val="tx2">
                  <a:lumMod val="60000"/>
                  <a:lumOff val="40000"/>
                </a:schemeClr>
              </a:solidFill>
            </a:endParaRPr>
          </a:p>
        </p:txBody>
      </p:sp>
    </p:spTree>
    <p:extLst>
      <p:ext uri="{BB962C8B-B14F-4D97-AF65-F5344CB8AC3E}">
        <p14:creationId xmlns:p14="http://schemas.microsoft.com/office/powerpoint/2010/main" val="335425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5ECAB-1F2F-40FD-8D2B-C5C740E0BE74}"/>
              </a:ext>
            </a:extLst>
          </p:cNvPr>
          <p:cNvSpPr txBox="1"/>
          <p:nvPr/>
        </p:nvSpPr>
        <p:spPr>
          <a:xfrm>
            <a:off x="254523" y="425129"/>
            <a:ext cx="7906732" cy="1191736"/>
          </a:xfrm>
          <a:prstGeom prst="rect">
            <a:avLst/>
          </a:prstGeom>
          <a:noFill/>
        </p:spPr>
        <p:txBody>
          <a:bodyPr wrap="square">
            <a:spAutoFit/>
          </a:bodyPr>
          <a:lstStyle/>
          <a:p>
            <a:pPr>
              <a:lnSpc>
                <a:spcPct val="106000"/>
              </a:lnSpc>
              <a:spcBef>
                <a:spcPts val="200"/>
              </a:spcBef>
            </a:pPr>
            <a:r>
              <a:rPr lang="en-IN" sz="2400" b="1" dirty="0">
                <a:solidFill>
                  <a:schemeClr val="bg2">
                    <a:lumMod val="60000"/>
                    <a:lumOff val="40000"/>
                  </a:schemeClr>
                </a:solidFill>
                <a:effectLst/>
                <a:latin typeface="Helvetica" panose="020B0604020202020204" pitchFamily="34" charset="0"/>
                <a:ea typeface="Times New Roman" panose="02020603050405020304" pitchFamily="18" charset="0"/>
                <a:cs typeface="Times New Roman" panose="02020603050405020304" pitchFamily="18" charset="0"/>
              </a:rPr>
              <a:t>Train and Test split</a:t>
            </a:r>
            <a:endParaRPr lang="en-US" sz="2400" b="1" dirty="0">
              <a:solidFill>
                <a:schemeClr val="bg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Bef>
                <a:spcPts val="1200"/>
              </a:spcBef>
            </a:pPr>
            <a:r>
              <a:rPr lang="en-IN" sz="1800" dirty="0">
                <a:solidFill>
                  <a:schemeClr val="tx2">
                    <a:lumMod val="60000"/>
                    <a:lumOff val="40000"/>
                  </a:schemeClr>
                </a:solidFill>
                <a:effectLst/>
                <a:latin typeface="Helvetica" panose="020B0604020202020204" pitchFamily="34" charset="0"/>
                <a:ea typeface="Times New Roman" panose="02020603050405020304" pitchFamily="18" charset="0"/>
              </a:rPr>
              <a:t>Now that the data has been prepared, we are ready to train our model and make predictions. Let’s first split the data into the training and testing sets</a:t>
            </a:r>
            <a:r>
              <a:rPr lang="en-IN" sz="1800" dirty="0">
                <a:solidFill>
                  <a:srgbClr val="000000"/>
                </a:solidFill>
                <a:effectLst/>
                <a:latin typeface="Helvetica" panose="020B0604020202020204"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526D683-D88B-438E-AC47-0279756970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866" y="1907946"/>
            <a:ext cx="5943600" cy="647700"/>
          </a:xfrm>
          <a:prstGeom prst="rect">
            <a:avLst/>
          </a:prstGeom>
          <a:noFill/>
          <a:ln>
            <a:noFill/>
          </a:ln>
        </p:spPr>
      </p:pic>
      <p:sp>
        <p:nvSpPr>
          <p:cNvPr id="6" name="Rectangle 3">
            <a:extLst>
              <a:ext uri="{FF2B5EF4-FFF2-40B4-BE49-F238E27FC236}">
                <a16:creationId xmlns:a16="http://schemas.microsoft.com/office/drawing/2014/main" id="{BA14D848-9533-4ABC-8E9B-17788D79C94C}"/>
              </a:ext>
            </a:extLst>
          </p:cNvPr>
          <p:cNvSpPr>
            <a:spLocks noChangeArrowheads="1"/>
          </p:cNvSpPr>
          <p:nvPr/>
        </p:nvSpPr>
        <p:spPr bwMode="auto">
          <a:xfrm>
            <a:off x="150828" y="462721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554DE593-5648-4D28-9FDC-992E2B8EBA2C}"/>
              </a:ext>
            </a:extLst>
          </p:cNvPr>
          <p:cNvSpPr txBox="1"/>
          <p:nvPr/>
        </p:nvSpPr>
        <p:spPr>
          <a:xfrm>
            <a:off x="254522" y="3001548"/>
            <a:ext cx="11472421" cy="1191736"/>
          </a:xfrm>
          <a:prstGeom prst="rect">
            <a:avLst/>
          </a:prstGeom>
          <a:noFill/>
        </p:spPr>
        <p:txBody>
          <a:bodyPr wrap="square">
            <a:spAutoFit/>
          </a:bodyPr>
          <a:lstStyle/>
          <a:p>
            <a:pPr>
              <a:lnSpc>
                <a:spcPct val="106000"/>
              </a:lnSpc>
              <a:spcBef>
                <a:spcPts val="200"/>
              </a:spcBef>
            </a:pPr>
            <a:r>
              <a:rPr lang="en-IN" sz="2400" b="1" dirty="0">
                <a:solidFill>
                  <a:schemeClr val="bg2">
                    <a:lumMod val="60000"/>
                    <a:lumOff val="40000"/>
                  </a:schemeClr>
                </a:solidFill>
                <a:effectLst/>
                <a:latin typeface="Helvetica" panose="020B0604020202020204" pitchFamily="34" charset="0"/>
                <a:ea typeface="Times New Roman" panose="02020603050405020304" pitchFamily="18" charset="0"/>
                <a:cs typeface="Times New Roman" panose="02020603050405020304" pitchFamily="18" charset="0"/>
              </a:rPr>
              <a:t>Building Predictive Model</a:t>
            </a:r>
            <a:endParaRPr lang="en-US" sz="2400" b="1" dirty="0">
              <a:solidFill>
                <a:schemeClr val="bg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Bef>
                <a:spcPts val="1200"/>
              </a:spcBef>
            </a:pPr>
            <a:r>
              <a:rPr lang="en-IN" sz="1800" dirty="0">
                <a:solidFill>
                  <a:schemeClr val="tx2">
                    <a:lumMod val="60000"/>
                    <a:lumOff val="40000"/>
                  </a:schemeClr>
                </a:solidFill>
                <a:effectLst/>
                <a:latin typeface="Helvetica" panose="020B0604020202020204" pitchFamily="34" charset="0"/>
                <a:ea typeface="Times New Roman" panose="02020603050405020304" pitchFamily="18" charset="0"/>
              </a:rPr>
              <a:t>We will try four classification algorithms, i.e. Logistic Regression, Support Vector Machine, Decision Trees, and Random Forest, and then compute their accuracy score choose the classifier with the highest accuracy:</a:t>
            </a:r>
            <a:endParaRPr lang="en-US" sz="2400" dirty="0">
              <a:solidFill>
                <a:schemeClr val="tx2">
                  <a:lumMod val="60000"/>
                  <a:lumOff val="40000"/>
                </a:schemeClr>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D1B7DA0C-E19A-4D59-9B3D-439195551D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5738" y="4488297"/>
            <a:ext cx="4213860" cy="784860"/>
          </a:xfrm>
          <a:prstGeom prst="rect">
            <a:avLst/>
          </a:prstGeom>
          <a:noFill/>
          <a:ln>
            <a:noFill/>
          </a:ln>
        </p:spPr>
      </p:pic>
      <p:sp>
        <p:nvSpPr>
          <p:cNvPr id="12" name="TextBox 11">
            <a:extLst>
              <a:ext uri="{FF2B5EF4-FFF2-40B4-BE49-F238E27FC236}">
                <a16:creationId xmlns:a16="http://schemas.microsoft.com/office/drawing/2014/main" id="{C1D82D87-EFE5-4D8A-B164-E9AE00EFFA97}"/>
              </a:ext>
            </a:extLst>
          </p:cNvPr>
          <p:cNvSpPr txBox="1"/>
          <p:nvPr/>
        </p:nvSpPr>
        <p:spPr>
          <a:xfrm>
            <a:off x="425737" y="5274139"/>
            <a:ext cx="9953173" cy="1345625"/>
          </a:xfrm>
          <a:prstGeom prst="rect">
            <a:avLst/>
          </a:prstGeom>
          <a:noFill/>
        </p:spPr>
        <p:txBody>
          <a:bodyPr wrap="square">
            <a:spAutoFit/>
          </a:bodyPr>
          <a:lstStyle/>
          <a:p>
            <a:pPr>
              <a:lnSpc>
                <a:spcPct val="106000"/>
              </a:lnSpc>
              <a:spcBef>
                <a:spcPts val="200"/>
              </a:spcBef>
            </a:pPr>
            <a:r>
              <a:rPr lang="en-IN" sz="2400" b="1" dirty="0">
                <a:solidFill>
                  <a:schemeClr val="bg2">
                    <a:lumMod val="60000"/>
                    <a:lumOff val="40000"/>
                  </a:schemeClr>
                </a:solidFill>
                <a:effectLst/>
                <a:latin typeface="Helvetica" panose="020B0604020202020204" pitchFamily="34" charset="0"/>
                <a:ea typeface="Times New Roman" panose="02020603050405020304" pitchFamily="18" charset="0"/>
                <a:cs typeface="Times New Roman" panose="02020603050405020304" pitchFamily="18" charset="0"/>
              </a:rPr>
              <a:t>Conclusion</a:t>
            </a:r>
            <a:endParaRPr lang="en-US" sz="2400" b="1" dirty="0">
              <a:solidFill>
                <a:schemeClr val="bg2">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Bef>
                <a:spcPts val="1200"/>
              </a:spcBef>
            </a:pPr>
            <a:r>
              <a:rPr lang="en-IN" sz="1800" dirty="0">
                <a:solidFill>
                  <a:schemeClr val="tx2">
                    <a:lumMod val="60000"/>
                    <a:lumOff val="40000"/>
                  </a:schemeClr>
                </a:solidFill>
                <a:effectLst/>
                <a:latin typeface="Helvetica" panose="020B0604020202020204" pitchFamily="34" charset="0"/>
                <a:ea typeface="Times New Roman" panose="02020603050405020304" pitchFamily="18" charset="0"/>
              </a:rPr>
              <a:t>We finally find accuracy score of 89.49% using Logistic Regression algorithm</a:t>
            </a:r>
            <a:endParaRPr lang="en-US" sz="2400" dirty="0">
              <a:solidFill>
                <a:schemeClr val="tx2">
                  <a:lumMod val="60000"/>
                  <a:lumOff val="40000"/>
                </a:schemeClr>
              </a:solidFill>
              <a:effectLst/>
              <a:latin typeface="Times New Roman" panose="02020603050405020304" pitchFamily="18" charset="0"/>
              <a:ea typeface="Times New Roman" panose="02020603050405020304" pitchFamily="18" charset="0"/>
            </a:endParaRPr>
          </a:p>
          <a:p>
            <a:pPr algn="just">
              <a:spcBef>
                <a:spcPts val="1200"/>
              </a:spcBef>
            </a:pPr>
            <a:r>
              <a:rPr lang="en-IN" sz="1800" dirty="0">
                <a:solidFill>
                  <a:schemeClr val="tx2">
                    <a:lumMod val="60000"/>
                    <a:lumOff val="40000"/>
                  </a:schemeClr>
                </a:solidFill>
                <a:effectLst/>
                <a:latin typeface="Helvetica" panose="020B0604020202020204" pitchFamily="34" charset="0"/>
                <a:ea typeface="Times New Roman" panose="02020603050405020304" pitchFamily="18" charset="0"/>
              </a:rPr>
              <a:t> </a:t>
            </a:r>
            <a:endParaRPr lang="en-US" sz="2400" dirty="0">
              <a:solidFill>
                <a:schemeClr val="tx2">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528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667-EF14-49BB-8066-99D42950DF1B}"/>
              </a:ext>
            </a:extLst>
          </p:cNvPr>
          <p:cNvSpPr>
            <a:spLocks noGrp="1"/>
          </p:cNvSpPr>
          <p:nvPr>
            <p:ph type="title"/>
          </p:nvPr>
        </p:nvSpPr>
        <p:spPr>
          <a:xfrm>
            <a:off x="919119" y="2843752"/>
            <a:ext cx="10353761" cy="1326321"/>
          </a:xfrm>
          <a:pattFill prst="wdDnDiag">
            <a:fgClr>
              <a:schemeClr val="bg2">
                <a:lumMod val="50000"/>
              </a:schemeClr>
            </a:fgClr>
            <a:bgClr>
              <a:schemeClr val="bg1"/>
            </a:bgClr>
          </a:pattFill>
        </p:spPr>
        <p:txBody>
          <a:bodyPr>
            <a:normAutofit/>
          </a:bodyPr>
          <a:lstStyle/>
          <a:p>
            <a:r>
              <a:rPr lang="en-IN" sz="6000" dirty="0">
                <a:solidFill>
                  <a:schemeClr val="tx2">
                    <a:lumMod val="60000"/>
                    <a:lumOff val="40000"/>
                  </a:schemeClr>
                </a:solidFill>
                <a:latin typeface="Comic Sans MS" panose="030F0702030302020204" pitchFamily="66" charset="0"/>
              </a:rPr>
              <a:t>Thank you</a:t>
            </a:r>
          </a:p>
        </p:txBody>
      </p:sp>
    </p:spTree>
    <p:extLst>
      <p:ext uri="{BB962C8B-B14F-4D97-AF65-F5344CB8AC3E}">
        <p14:creationId xmlns:p14="http://schemas.microsoft.com/office/powerpoint/2010/main" val="43084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11E9-4340-40D7-9F06-B6C214CF13F4}"/>
              </a:ext>
            </a:extLst>
          </p:cNvPr>
          <p:cNvSpPr>
            <a:spLocks noGrp="1"/>
          </p:cNvSpPr>
          <p:nvPr>
            <p:ph type="title"/>
          </p:nvPr>
        </p:nvSpPr>
        <p:spPr/>
        <p:txBody>
          <a:bodyPr>
            <a:normAutofit/>
          </a:bodyPr>
          <a:lstStyle/>
          <a:p>
            <a:pPr>
              <a:lnSpc>
                <a:spcPts val="2700"/>
              </a:lnSpc>
              <a:spcBef>
                <a:spcPts val="2340"/>
              </a:spcBef>
            </a:pPr>
            <a:r>
              <a:rPr lang="en-IN" sz="2400" kern="0" dirty="0">
                <a:solidFill>
                  <a:schemeClr val="bg2">
                    <a:lumMod val="40000"/>
                    <a:lumOff val="60000"/>
                  </a:schemeClr>
                </a:solidFill>
                <a:effectLst/>
                <a:ea typeface="Times New Roman" panose="02020603050405020304" pitchFamily="18" charset="0"/>
                <a:cs typeface="Times New Roman" panose="02020603050405020304" pitchFamily="18" charset="0"/>
              </a:rPr>
              <a:t>About the Problem</a:t>
            </a:r>
            <a:r>
              <a:rPr lang="en-IN" sz="1800" b="0" kern="0" dirty="0">
                <a:solidFill>
                  <a:schemeClr val="bg2">
                    <a:lumMod val="40000"/>
                    <a:lumOff val="60000"/>
                  </a:schemeClr>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a:t>
            </a:r>
            <a:br>
              <a:rPr lang="en-US" sz="1800" b="0" kern="0" dirty="0">
                <a:solidFill>
                  <a:schemeClr val="bg2">
                    <a:lumMod val="40000"/>
                    <a:lumOff val="60000"/>
                  </a:schemeClr>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br>
            <a:br>
              <a:rPr lang="en-US" sz="1800" b="0" kern="0" dirty="0">
                <a:solidFill>
                  <a:schemeClr val="bg2">
                    <a:lumMod val="40000"/>
                    <a:lumOff val="60000"/>
                  </a:schemeClr>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br>
            <a:r>
              <a:rPr lang="en-US" sz="1800" b="0" spc="-5" dirty="0">
                <a:solidFill>
                  <a:schemeClr val="accent2">
                    <a:lumMod val="40000"/>
                    <a:lumOff val="60000"/>
                  </a:schemeClr>
                </a:solidFill>
                <a:effectLst/>
                <a:latin typeface="Helvetica Neue"/>
                <a:ea typeface="Times New Roman" panose="02020603050405020304" pitchFamily="18" charset="0"/>
              </a:rPr>
              <a:t>We </a:t>
            </a:r>
            <a:r>
              <a:rPr lang="en-US" sz="1800" b="0" spc="-5" dirty="0">
                <a:solidFill>
                  <a:schemeClr val="tx2">
                    <a:lumMod val="60000"/>
                    <a:lumOff val="40000"/>
                  </a:schemeClr>
                </a:solidFill>
                <a:effectLst/>
                <a:latin typeface="Helvetica Neue"/>
                <a:ea typeface="Times New Roman" panose="02020603050405020304" pitchFamily="18" charset="0"/>
              </a:rPr>
              <a:t>are g</a:t>
            </a:r>
            <a:r>
              <a:rPr lang="en-US" sz="1800" b="0" spc="-5" dirty="0">
                <a:solidFill>
                  <a:schemeClr val="accent2">
                    <a:lumMod val="40000"/>
                    <a:lumOff val="60000"/>
                  </a:schemeClr>
                </a:solidFill>
                <a:effectLst/>
                <a:latin typeface="Helvetica Neue"/>
                <a:ea typeface="Times New Roman" panose="02020603050405020304" pitchFamily="18" charset="0"/>
              </a:rPr>
              <a:t>iven the data of direct marketing campaigns (phone calls) of a Portuguese banking institution.</a:t>
            </a:r>
            <a:br>
              <a:rPr lang="en-US" sz="1800" b="0" spc="-5" dirty="0">
                <a:solidFill>
                  <a:schemeClr val="accent2">
                    <a:lumMod val="40000"/>
                    <a:lumOff val="60000"/>
                  </a:schemeClr>
                </a:solidFill>
                <a:effectLst/>
                <a:latin typeface="Helvetica Neue"/>
                <a:ea typeface="Times New Roman" panose="02020603050405020304" pitchFamily="18" charset="0"/>
              </a:rPr>
            </a:br>
            <a:r>
              <a:rPr lang="en-US" sz="1800" b="0" spc="-5" dirty="0">
                <a:solidFill>
                  <a:schemeClr val="accent2">
                    <a:lumMod val="40000"/>
                    <a:lumOff val="60000"/>
                  </a:schemeClr>
                </a:solidFill>
                <a:effectLst/>
                <a:latin typeface="Helvetica Neue"/>
                <a:ea typeface="Times New Roman" panose="02020603050405020304" pitchFamily="18" charset="0"/>
              </a:rPr>
              <a:t> The classification goal is to predict if the client will subscribe a term deposit (target variable y).</a:t>
            </a:r>
            <a:br>
              <a:rPr lang="en-US" sz="1800" b="0" dirty="0">
                <a:solidFill>
                  <a:schemeClr val="accent2">
                    <a:lumMod val="40000"/>
                    <a:lumOff val="60000"/>
                  </a:schemeClr>
                </a:solidFill>
                <a:effectLst/>
                <a:latin typeface="Helvetica Neue"/>
                <a:ea typeface="Times New Roman" panose="02020603050405020304" pitchFamily="18" charset="0"/>
              </a:rPr>
            </a:br>
            <a:r>
              <a:rPr lang="en-IN" sz="1800" b="0" spc="-5" dirty="0">
                <a:solidFill>
                  <a:schemeClr val="accent2">
                    <a:lumMod val="40000"/>
                    <a:lumOff val="60000"/>
                  </a:schemeClr>
                </a:solidFill>
                <a:effectLst/>
                <a:latin typeface="Helvetica Neue"/>
                <a:ea typeface="Calibri" panose="020F0502020204030204" pitchFamily="34" charset="0"/>
                <a:cs typeface="Calibri" panose="020F0502020204030204" pitchFamily="34" charset="0"/>
              </a:rPr>
              <a:t> </a:t>
            </a:r>
            <a:br>
              <a:rPr lang="en-US" sz="1800" b="0" dirty="0">
                <a:solidFill>
                  <a:schemeClr val="accent2">
                    <a:lumMod val="40000"/>
                    <a:lumOff val="60000"/>
                  </a:schemeClr>
                </a:solidFill>
                <a:effectLst/>
                <a:latin typeface="Helvetica Neue"/>
                <a:ea typeface="Calibri" panose="020F0502020204030204" pitchFamily="34" charset="0"/>
                <a:cs typeface="Times New Roman" panose="02020603050405020304" pitchFamily="18" charset="0"/>
              </a:rPr>
            </a:br>
            <a:endParaRPr lang="en-IN" sz="1800" b="0" dirty="0">
              <a:solidFill>
                <a:schemeClr val="accent2">
                  <a:lumMod val="40000"/>
                  <a:lumOff val="60000"/>
                </a:schemeClr>
              </a:solidFill>
              <a:latin typeface="Helvetica Neue"/>
            </a:endParaRPr>
          </a:p>
        </p:txBody>
      </p:sp>
      <p:sp>
        <p:nvSpPr>
          <p:cNvPr id="3" name="Text Placeholder 2">
            <a:extLst>
              <a:ext uri="{FF2B5EF4-FFF2-40B4-BE49-F238E27FC236}">
                <a16:creationId xmlns:a16="http://schemas.microsoft.com/office/drawing/2014/main" id="{4ACC146A-678A-4583-96B6-39F4AFC68B13}"/>
              </a:ext>
            </a:extLst>
          </p:cNvPr>
          <p:cNvSpPr>
            <a:spLocks noGrp="1"/>
          </p:cNvSpPr>
          <p:nvPr>
            <p:ph type="body" sz="half" idx="2"/>
          </p:nvPr>
        </p:nvSpPr>
        <p:spPr>
          <a:xfrm>
            <a:off x="913795" y="4204820"/>
            <a:ext cx="10353761" cy="1805364"/>
          </a:xfrm>
        </p:spPr>
        <p:txBody>
          <a:bodyPr>
            <a:normAutofit fontScale="70000" lnSpcReduction="20000"/>
          </a:bodyPr>
          <a:lstStyle/>
          <a:p>
            <a:pPr>
              <a:lnSpc>
                <a:spcPct val="106000"/>
              </a:lnSpc>
              <a:spcAft>
                <a:spcPts val="800"/>
              </a:spcAft>
            </a:pPr>
            <a:r>
              <a:rPr lang="en-IN" sz="3400" b="1" spc="-5" dirty="0">
                <a:solidFill>
                  <a:schemeClr val="bg2">
                    <a:lumMod val="40000"/>
                    <a:lumOff val="60000"/>
                  </a:schemeClr>
                </a:solidFill>
                <a:effectLst/>
                <a:latin typeface="Bookman Old Style" panose="02050604050505020204" pitchFamily="18" charset="0"/>
                <a:ea typeface="Calibri" panose="020F0502020204030204" pitchFamily="34" charset="0"/>
                <a:cs typeface="Calibri" panose="020F0502020204030204" pitchFamily="34" charset="0"/>
              </a:rPr>
              <a:t>Data Set</a:t>
            </a:r>
            <a:r>
              <a:rPr lang="en-IN" sz="3400" spc="-5" dirty="0">
                <a:solidFill>
                  <a:schemeClr val="bg2">
                    <a:lumMod val="40000"/>
                    <a:lumOff val="60000"/>
                  </a:schemeClr>
                </a:solidFill>
                <a:effectLst/>
                <a:latin typeface="Bookman Old Style" panose="02050604050505020204" pitchFamily="18" charset="0"/>
                <a:ea typeface="Calibri" panose="020F0502020204030204" pitchFamily="34" charset="0"/>
                <a:cs typeface="Calibri" panose="020F0502020204030204" pitchFamily="34" charset="0"/>
              </a:rPr>
              <a:t>-</a:t>
            </a:r>
            <a:endParaRPr lang="en-US" sz="3400" dirty="0">
              <a:solidFill>
                <a:schemeClr val="bg2">
                  <a:lumMod val="40000"/>
                  <a:lumOff val="6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06000"/>
              </a:lnSpc>
              <a:spcAft>
                <a:spcPts val="800"/>
              </a:spcAft>
            </a:pPr>
            <a:r>
              <a:rPr lang="en-IN" sz="2600" dirty="0">
                <a:solidFill>
                  <a:schemeClr val="tx2">
                    <a:lumMod val="60000"/>
                    <a:lumOff val="40000"/>
                  </a:schemeClr>
                </a:solidFill>
                <a:effectLst/>
                <a:latin typeface="Helvetica Neue"/>
                <a:ea typeface="Calibri" panose="020F0502020204030204" pitchFamily="34" charset="0"/>
                <a:cs typeface="Calibri" panose="020F0502020204030204" pitchFamily="34" charset="0"/>
              </a:rPr>
              <a:t>Here I will be using the data set of Bank Marketing Campaign to Predict if the client will subscribe to direct marketing campaign.</a:t>
            </a:r>
            <a:r>
              <a:rPr lang="en-US" sz="2600" spc="-5" dirty="0">
                <a:solidFill>
                  <a:schemeClr val="tx2">
                    <a:lumMod val="60000"/>
                    <a:lumOff val="40000"/>
                  </a:schemeClr>
                </a:solidFill>
                <a:effectLst/>
                <a:latin typeface="Helvetica Neue"/>
                <a:ea typeface="Times New Roman" panose="02020603050405020304" pitchFamily="18" charset="0"/>
              </a:rPr>
              <a:t> There were four variants of the datasets out of which we chose “ bank-additional-full.csv” which consists of 41188 data points with 20 independent variables out of which 10 are numeric features and 10 are categorical features. </a:t>
            </a:r>
            <a:endParaRPr lang="en-US" sz="2600" dirty="0">
              <a:solidFill>
                <a:schemeClr val="tx2">
                  <a:lumMod val="60000"/>
                  <a:lumOff val="40000"/>
                </a:schemeClr>
              </a:solidFill>
              <a:effectLst/>
              <a:latin typeface="Helvetica Neue"/>
              <a:ea typeface="Times New Roman" panose="02020603050405020304" pitchFamily="18" charset="0"/>
            </a:endParaRPr>
          </a:p>
          <a:p>
            <a:pPr>
              <a:lnSpc>
                <a:spcPct val="106000"/>
              </a:lnSpc>
              <a:spcAft>
                <a:spcPts val="800"/>
              </a:spcAft>
            </a:pPr>
            <a:endParaRPr lang="en-US" sz="2600" dirty="0">
              <a:solidFill>
                <a:schemeClr val="tx2">
                  <a:lumMod val="60000"/>
                  <a:lumOff val="40000"/>
                </a:schemeClr>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855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416D-C3E1-4964-8EA0-7EBCB5805DAC}"/>
              </a:ext>
            </a:extLst>
          </p:cNvPr>
          <p:cNvSpPr>
            <a:spLocks noGrp="1"/>
          </p:cNvSpPr>
          <p:nvPr>
            <p:ph type="title"/>
          </p:nvPr>
        </p:nvSpPr>
        <p:spPr>
          <a:xfrm>
            <a:off x="1229244" y="248576"/>
            <a:ext cx="9733512" cy="2876364"/>
          </a:xfrm>
        </p:spPr>
        <p:txBody>
          <a:bodyPr>
            <a:normAutofit fontScale="90000"/>
          </a:bodyPr>
          <a:lstStyle/>
          <a:p>
            <a:pPr>
              <a:lnSpc>
                <a:spcPts val="2700"/>
              </a:lnSpc>
              <a:spcBef>
                <a:spcPts val="2340"/>
              </a:spcBef>
            </a:pPr>
            <a:br>
              <a:rPr lang="en-IN" sz="2400" b="1" kern="0" dirty="0">
                <a:solidFill>
                  <a:schemeClr val="bg2">
                    <a:lumMod val="40000"/>
                    <a:lumOff val="60000"/>
                  </a:schemeClr>
                </a:solidFill>
                <a:effectLst/>
                <a:ea typeface="Times New Roman" panose="02020603050405020304" pitchFamily="18" charset="0"/>
                <a:cs typeface="Times New Roman" panose="02020603050405020304" pitchFamily="18" charset="0"/>
              </a:rPr>
            </a:br>
            <a:br>
              <a:rPr lang="en-IN" sz="2400" b="1" kern="0" dirty="0">
                <a:solidFill>
                  <a:schemeClr val="bg2">
                    <a:lumMod val="40000"/>
                    <a:lumOff val="60000"/>
                  </a:schemeClr>
                </a:solidFill>
                <a:effectLst/>
                <a:ea typeface="Times New Roman" panose="02020603050405020304" pitchFamily="18" charset="0"/>
                <a:cs typeface="Times New Roman" panose="02020603050405020304" pitchFamily="18" charset="0"/>
              </a:rPr>
            </a:br>
            <a:r>
              <a:rPr lang="en-IN" sz="2400" b="1" kern="0" dirty="0">
                <a:solidFill>
                  <a:schemeClr val="bg2">
                    <a:lumMod val="40000"/>
                    <a:lumOff val="60000"/>
                  </a:schemeClr>
                </a:solidFill>
                <a:effectLst/>
                <a:ea typeface="Times New Roman" panose="02020603050405020304" pitchFamily="18" charset="0"/>
                <a:cs typeface="Times New Roman" panose="02020603050405020304" pitchFamily="18" charset="0"/>
              </a:rPr>
              <a:t>Type of Machine Learning problem:</a:t>
            </a:r>
            <a:br>
              <a:rPr lang="en-US" sz="2400" b="1" kern="0" dirty="0">
                <a:solidFill>
                  <a:schemeClr val="bg2">
                    <a:lumMod val="40000"/>
                    <a:lumOff val="60000"/>
                  </a:schemeClr>
                </a:solidFill>
                <a:effectLst/>
                <a:ea typeface="Times New Roman" panose="02020603050405020304" pitchFamily="18" charset="0"/>
                <a:cs typeface="Times New Roman" panose="02020603050405020304" pitchFamily="18" charset="0"/>
              </a:rPr>
            </a:br>
            <a:br>
              <a:rPr lang="en-US" sz="2400" b="1" kern="0" dirty="0">
                <a:solidFill>
                  <a:schemeClr val="bg2">
                    <a:lumMod val="40000"/>
                    <a:lumOff val="60000"/>
                  </a:schemeClr>
                </a:solidFill>
                <a:effectLst/>
                <a:ea typeface="Times New Roman" panose="02020603050405020304" pitchFamily="18" charset="0"/>
                <a:cs typeface="Times New Roman" panose="02020603050405020304" pitchFamily="18" charset="0"/>
              </a:rPr>
            </a:br>
            <a:r>
              <a:rPr lang="en-US" sz="1800" b="0" spc="-5" dirty="0">
                <a:solidFill>
                  <a:schemeClr val="tx2">
                    <a:lumMod val="60000"/>
                    <a:lumOff val="40000"/>
                  </a:schemeClr>
                </a:solidFill>
                <a:effectLst/>
                <a:latin typeface="Helvetica Neue"/>
                <a:ea typeface="Times New Roman" panose="02020603050405020304" pitchFamily="18" charset="0"/>
              </a:rPr>
              <a:t>This is a binary classification problem. Our two classes are “yes” denoting that the customer subscribed to a term deposit, and “no” denoting that the customer did not subscribe</a:t>
            </a:r>
            <a:r>
              <a:rPr lang="en-US" sz="1800" b="0" spc="-5" dirty="0">
                <a:solidFill>
                  <a:srgbClr val="292929"/>
                </a:solidFill>
                <a:effectLst/>
                <a:latin typeface="Helvetica Neue"/>
                <a:ea typeface="Times New Roman" panose="02020603050405020304" pitchFamily="18" charset="0"/>
              </a:rPr>
              <a:t>.</a:t>
            </a:r>
            <a:br>
              <a:rPr lang="en-US" sz="1800" b="0" dirty="0">
                <a:effectLst/>
                <a:latin typeface="Helvetica Neue"/>
                <a:ea typeface="Times New Roman" panose="02020603050405020304" pitchFamily="18" charset="0"/>
              </a:rPr>
            </a:br>
            <a:r>
              <a:rPr lang="en-IN" sz="1800" spc="-5" dirty="0">
                <a:effectLst/>
                <a:latin typeface="Helvetica Neue"/>
                <a:ea typeface="Calibri" panose="020F0502020204030204" pitchFamily="34" charset="0"/>
                <a:cs typeface="Calibri" panose="020F0502020204030204" pitchFamily="34" charset="0"/>
              </a:rPr>
              <a:t> </a:t>
            </a:r>
            <a:br>
              <a:rPr lang="en-US" sz="1800" dirty="0">
                <a:effectLst/>
                <a:latin typeface="Helvetica Neue"/>
                <a:ea typeface="Calibri" panose="020F0502020204030204" pitchFamily="34" charset="0"/>
                <a:cs typeface="Times New Roman" panose="02020603050405020304" pitchFamily="18" charset="0"/>
              </a:rPr>
            </a:br>
            <a:endParaRPr lang="en-IN" dirty="0">
              <a:latin typeface="Helvetica Neue"/>
            </a:endParaRPr>
          </a:p>
        </p:txBody>
      </p:sp>
      <p:sp>
        <p:nvSpPr>
          <p:cNvPr id="3" name="Text Placeholder 2">
            <a:extLst>
              <a:ext uri="{FF2B5EF4-FFF2-40B4-BE49-F238E27FC236}">
                <a16:creationId xmlns:a16="http://schemas.microsoft.com/office/drawing/2014/main" id="{41B9C9E4-129D-4109-B0BE-FE38317E758F}"/>
              </a:ext>
            </a:extLst>
          </p:cNvPr>
          <p:cNvSpPr>
            <a:spLocks noGrp="1"/>
          </p:cNvSpPr>
          <p:nvPr>
            <p:ph type="body" idx="1"/>
          </p:nvPr>
        </p:nvSpPr>
        <p:spPr>
          <a:xfrm>
            <a:off x="1229244" y="3204839"/>
            <a:ext cx="9733512" cy="3169327"/>
          </a:xfrm>
        </p:spPr>
        <p:txBody>
          <a:bodyPr>
            <a:normAutofit fontScale="55000" lnSpcReduction="20000"/>
          </a:bodyPr>
          <a:lstStyle/>
          <a:p>
            <a:pPr>
              <a:lnSpc>
                <a:spcPts val="2700"/>
              </a:lnSpc>
              <a:spcBef>
                <a:spcPts val="2340"/>
              </a:spcBef>
            </a:pPr>
            <a:r>
              <a:rPr lang="en-IN" sz="3800" b="1" kern="0" dirty="0">
                <a:solidFill>
                  <a:schemeClr val="bg2">
                    <a:lumMod val="40000"/>
                    <a:lumOff val="60000"/>
                  </a:schemeClr>
                </a:solidFill>
                <a:effectLst/>
                <a:latin typeface="+mj-lt"/>
                <a:ea typeface="Times New Roman" panose="02020603050405020304" pitchFamily="18" charset="0"/>
                <a:cs typeface="Times New Roman" panose="02020603050405020304" pitchFamily="18" charset="0"/>
              </a:rPr>
              <a:t>Exploratory Data Analysis:</a:t>
            </a:r>
            <a:endParaRPr lang="en-US" sz="3800" b="1" kern="0" dirty="0">
              <a:solidFill>
                <a:schemeClr val="bg2">
                  <a:lumMod val="40000"/>
                  <a:lumOff val="60000"/>
                </a:schemeClr>
              </a:solidFill>
              <a:effectLst/>
              <a:latin typeface="+mj-lt"/>
              <a:ea typeface="Times New Roman" panose="02020603050405020304" pitchFamily="18" charset="0"/>
              <a:cs typeface="Times New Roman" panose="02020603050405020304" pitchFamily="18" charset="0"/>
            </a:endParaRPr>
          </a:p>
          <a:p>
            <a:pPr>
              <a:lnSpc>
                <a:spcPct val="106000"/>
              </a:lnSpc>
              <a:spcAft>
                <a:spcPts val="800"/>
              </a:spcAft>
            </a:pPr>
            <a:r>
              <a:rPr lang="en-IN" sz="1800" spc="-5"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3300" spc="-5" dirty="0">
                <a:solidFill>
                  <a:schemeClr val="tx2">
                    <a:lumMod val="60000"/>
                    <a:lumOff val="40000"/>
                  </a:schemeClr>
                </a:solidFill>
                <a:effectLst/>
                <a:latin typeface="Helvetica Neue"/>
                <a:ea typeface="Calibri" panose="020F0502020204030204" pitchFamily="34" charset="0"/>
                <a:cs typeface="Calibri" panose="020F0502020204030204" pitchFamily="34" charset="0"/>
              </a:rPr>
              <a:t>When working on a new dataset in order to take intelligent action, you need to understand your data. Exploratory data analysis (EDA) allows us to develop the gist of what our data may look like and what kinds of questions can be answered by them. EDA is important because it allows the explorer to make critical decisions about what is interesting to pursue and what probably isn’t worth following up on and thus building a hypothesis using the relationships between variables. EDA helps us to gain insights and help us understand the correlation between the independent variables and target variables</a:t>
            </a:r>
            <a:r>
              <a:rPr lang="en-IN" sz="3300" spc="-5" dirty="0">
                <a:solidFill>
                  <a:srgbClr val="000000"/>
                </a:solidFill>
                <a:effectLst/>
                <a:latin typeface="Helvetica Neue"/>
                <a:ea typeface="Calibri" panose="020F0502020204030204" pitchFamily="34" charset="0"/>
                <a:cs typeface="Calibri" panose="020F0502020204030204" pitchFamily="34" charset="0"/>
              </a:rPr>
              <a:t>.</a:t>
            </a:r>
            <a:endParaRPr lang="en-US" sz="3300" dirty="0">
              <a:effectLst/>
              <a:latin typeface="Helvetica Neue"/>
              <a:ea typeface="Calibri" panose="020F0502020204030204" pitchFamily="34" charset="0"/>
              <a:cs typeface="Times New Roman" panose="02020603050405020304" pitchFamily="18" charset="0"/>
            </a:endParaRPr>
          </a:p>
          <a:p>
            <a:pPr>
              <a:lnSpc>
                <a:spcPct val="106000"/>
              </a:lnSpc>
              <a:spcAft>
                <a:spcPts val="800"/>
              </a:spcAft>
            </a:pPr>
            <a:r>
              <a:rPr lang="en-IN" sz="3300" b="1" spc="-5" dirty="0">
                <a:effectLst/>
                <a:latin typeface="Helvetica Neue"/>
                <a:ea typeface="Calibri" panose="020F0502020204030204" pitchFamily="34" charset="0"/>
                <a:cs typeface="Calibri" panose="020F0502020204030204" pitchFamily="34" charset="0"/>
              </a:rPr>
              <a:t> </a:t>
            </a:r>
            <a:endParaRPr lang="en-US" sz="3300" dirty="0">
              <a:effectLst/>
              <a:latin typeface="Helvetica Neue"/>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782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4B86-399E-4F93-86EF-78A7AB4FF22F}"/>
              </a:ext>
            </a:extLst>
          </p:cNvPr>
          <p:cNvSpPr>
            <a:spLocks noGrp="1"/>
          </p:cNvSpPr>
          <p:nvPr>
            <p:ph type="title"/>
          </p:nvPr>
        </p:nvSpPr>
        <p:spPr/>
        <p:txBody>
          <a:bodyPr>
            <a:normAutofit/>
          </a:bodyPr>
          <a:lstStyle/>
          <a:p>
            <a:pPr>
              <a:lnSpc>
                <a:spcPct val="106000"/>
              </a:lnSpc>
              <a:spcAft>
                <a:spcPts val="800"/>
              </a:spcAft>
            </a:pPr>
            <a:r>
              <a:rPr lang="en-IN" sz="2400" b="1" spc="-20" dirty="0">
                <a:solidFill>
                  <a:schemeClr val="bg2">
                    <a:lumMod val="40000"/>
                    <a:lumOff val="60000"/>
                  </a:schemeClr>
                </a:solidFill>
                <a:effectLst/>
                <a:ea typeface="Times New Roman" panose="02020603050405020304" pitchFamily="18" charset="0"/>
                <a:cs typeface="Times New Roman" panose="02020603050405020304" pitchFamily="18" charset="0"/>
              </a:rPr>
              <a:t>Getting to Know about Data: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1600" b="0" spc="-5" dirty="0">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At the very first of Exploratory Data Analysis, we want to start understanding the data quickly, so here we use </a:t>
            </a:r>
            <a:r>
              <a:rPr lang="en-IN" sz="1600" b="0" spc="-5" dirty="0" err="1">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df.head</a:t>
            </a:r>
            <a:r>
              <a:rPr lang="en-IN" sz="1600" b="0" spc="-5" dirty="0">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 </a:t>
            </a:r>
            <a:r>
              <a:rPr lang="en-IN" sz="1600" b="0" spc="-5" dirty="0" err="1">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df.describe</a:t>
            </a:r>
            <a:r>
              <a:rPr lang="en-IN" sz="1600" b="0" spc="-5" dirty="0">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 and </a:t>
            </a:r>
            <a:r>
              <a:rPr lang="en-IN" sz="1600" b="0" spc="-5" dirty="0" err="1">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df.shape</a:t>
            </a:r>
            <a:r>
              <a:rPr lang="en-IN" sz="1600" b="0" spc="-5" dirty="0">
                <a:solidFill>
                  <a:schemeClr val="tx2">
                    <a:lumMod val="60000"/>
                    <a:lumOff val="40000"/>
                  </a:schemeClr>
                </a:solidFill>
                <a:effectLst/>
                <a:latin typeface="Helvetica Neue"/>
                <a:ea typeface="Times New Roman" panose="02020603050405020304" pitchFamily="18" charset="0"/>
                <a:cs typeface="Times New Roman" panose="02020603050405020304" pitchFamily="18" charset="0"/>
              </a:rPr>
              <a:t>().</a:t>
            </a:r>
            <a:br>
              <a:rPr lang="en-US" sz="1600" b="0" dirty="0">
                <a:effectLst/>
                <a:latin typeface="Helvetica Neue"/>
                <a:ea typeface="Calibri" panose="020F0502020204030204" pitchFamily="34" charset="0"/>
                <a:cs typeface="Times New Roman" panose="02020603050405020304" pitchFamily="18" charset="0"/>
              </a:rPr>
            </a:br>
            <a:endParaRPr lang="en-IN" sz="1600" b="0" dirty="0">
              <a:latin typeface="Helvetica Neue"/>
            </a:endParaRPr>
          </a:p>
        </p:txBody>
      </p:sp>
      <p:sp>
        <p:nvSpPr>
          <p:cNvPr id="3" name="Picture Placeholder 2">
            <a:extLst>
              <a:ext uri="{FF2B5EF4-FFF2-40B4-BE49-F238E27FC236}">
                <a16:creationId xmlns:a16="http://schemas.microsoft.com/office/drawing/2014/main" id="{C6611798-7CE1-4F58-AB61-7F65D62ACDCC}"/>
              </a:ext>
            </a:extLst>
          </p:cNvPr>
          <p:cNvSpPr>
            <a:spLocks noGrp="1"/>
          </p:cNvSpPr>
          <p:nvPr>
            <p:ph type="pic" idx="1"/>
          </p:nvPr>
        </p:nvSpPr>
        <p:spPr/>
      </p:sp>
      <p:sp>
        <p:nvSpPr>
          <p:cNvPr id="4" name="Text Placeholder 3">
            <a:extLst>
              <a:ext uri="{FF2B5EF4-FFF2-40B4-BE49-F238E27FC236}">
                <a16:creationId xmlns:a16="http://schemas.microsoft.com/office/drawing/2014/main" id="{8226BCF9-3993-4103-8053-51D18DF035FE}"/>
              </a:ext>
            </a:extLst>
          </p:cNvPr>
          <p:cNvSpPr>
            <a:spLocks noGrp="1"/>
          </p:cNvSpPr>
          <p:nvPr>
            <p:ph type="body" sz="half" idx="2"/>
          </p:nvPr>
        </p:nvSpPr>
        <p:spPr>
          <a:xfrm>
            <a:off x="912050" y="2971800"/>
            <a:ext cx="5934950" cy="3198181"/>
          </a:xfrm>
        </p:spPr>
        <p:txBody>
          <a:bodyPr>
            <a:normAutofit fontScale="55000" lnSpcReduction="20000"/>
          </a:bodyPr>
          <a:lstStyle/>
          <a:p>
            <a:pPr algn="l"/>
            <a:br>
              <a:rPr lang="en-US" b="1" i="0" dirty="0">
                <a:solidFill>
                  <a:srgbClr val="000000"/>
                </a:solidFill>
                <a:effectLst/>
                <a:latin typeface="inherit"/>
              </a:rPr>
            </a:br>
            <a:r>
              <a:rPr lang="en-US" sz="3100" b="1" i="0" dirty="0">
                <a:solidFill>
                  <a:schemeClr val="bg2">
                    <a:lumMod val="40000"/>
                    <a:lumOff val="60000"/>
                  </a:schemeClr>
                </a:solidFill>
                <a:effectLst/>
                <a:latin typeface="+mj-lt"/>
              </a:rPr>
              <a:t>Initial Findings of The Data:</a:t>
            </a:r>
          </a:p>
          <a:p>
            <a:pPr algn="l">
              <a:buFont typeface="Arial" panose="020B0604020202020204" pitchFamily="34" charset="0"/>
              <a:buChar char="•"/>
            </a:pPr>
            <a:r>
              <a:rPr lang="en-US" sz="2900" b="0" i="0" dirty="0">
                <a:solidFill>
                  <a:schemeClr val="tx2">
                    <a:lumMod val="60000"/>
                    <a:lumOff val="40000"/>
                  </a:schemeClr>
                </a:solidFill>
                <a:effectLst/>
                <a:latin typeface="Helvetica Neue"/>
              </a:rPr>
              <a:t>There are total of 41188 records</a:t>
            </a:r>
          </a:p>
          <a:p>
            <a:pPr algn="l">
              <a:buFont typeface="Arial" panose="020B0604020202020204" pitchFamily="34" charset="0"/>
              <a:buChar char="•"/>
            </a:pPr>
            <a:r>
              <a:rPr lang="en-US" sz="2900" b="0" i="0" dirty="0">
                <a:solidFill>
                  <a:schemeClr val="tx2">
                    <a:lumMod val="60000"/>
                    <a:lumOff val="40000"/>
                  </a:schemeClr>
                </a:solidFill>
                <a:effectLst/>
                <a:latin typeface="Helvetica Neue"/>
              </a:rPr>
              <a:t>10 numeric attributes</a:t>
            </a:r>
          </a:p>
          <a:p>
            <a:pPr algn="l">
              <a:buFont typeface="Arial" panose="020B0604020202020204" pitchFamily="34" charset="0"/>
              <a:buChar char="•"/>
            </a:pPr>
            <a:r>
              <a:rPr lang="en-US" sz="2900" b="0" i="0" dirty="0">
                <a:solidFill>
                  <a:schemeClr val="tx2">
                    <a:lumMod val="60000"/>
                    <a:lumOff val="40000"/>
                  </a:schemeClr>
                </a:solidFill>
                <a:effectLst/>
                <a:latin typeface="Helvetica Neue"/>
              </a:rPr>
              <a:t>10 are categorical variable</a:t>
            </a:r>
          </a:p>
          <a:p>
            <a:pPr marL="742950" lvl="1" indent="-285750" algn="l">
              <a:buFont typeface="Arial" panose="020B0604020202020204" pitchFamily="34" charset="0"/>
              <a:buChar char="•"/>
            </a:pPr>
            <a:r>
              <a:rPr lang="en-US" sz="2900" b="0" i="0" dirty="0">
                <a:solidFill>
                  <a:schemeClr val="tx2">
                    <a:lumMod val="60000"/>
                    <a:lumOff val="40000"/>
                  </a:schemeClr>
                </a:solidFill>
                <a:effectLst/>
                <a:latin typeface="Helvetica Neue"/>
              </a:rPr>
              <a:t>6 multi valued Categorical Attributes</a:t>
            </a:r>
          </a:p>
          <a:p>
            <a:pPr marL="742950" lvl="1" indent="-285750" algn="l">
              <a:buFont typeface="Arial" panose="020B0604020202020204" pitchFamily="34" charset="0"/>
              <a:buChar char="•"/>
            </a:pPr>
            <a:r>
              <a:rPr lang="en-US" sz="2900" b="0" i="0" dirty="0">
                <a:solidFill>
                  <a:schemeClr val="tx2">
                    <a:lumMod val="60000"/>
                    <a:lumOff val="40000"/>
                  </a:schemeClr>
                </a:solidFill>
                <a:effectLst/>
                <a:latin typeface="Helvetica Neue"/>
              </a:rPr>
              <a:t>3 yes/no binary attributes</a:t>
            </a:r>
          </a:p>
          <a:p>
            <a:pPr marL="742950" lvl="1" indent="-285750" algn="l">
              <a:buFont typeface="Arial" panose="020B0604020202020204" pitchFamily="34" charset="0"/>
              <a:buChar char="•"/>
            </a:pPr>
            <a:r>
              <a:rPr lang="en-US" sz="2900" b="0" i="0" dirty="0">
                <a:solidFill>
                  <a:schemeClr val="tx2">
                    <a:lumMod val="60000"/>
                    <a:lumOff val="40000"/>
                  </a:schemeClr>
                </a:solidFill>
                <a:effectLst/>
                <a:latin typeface="Helvetica Neue"/>
              </a:rPr>
              <a:t>1 target attribute y</a:t>
            </a:r>
          </a:p>
          <a:p>
            <a:br>
              <a:rPr lang="en-US" dirty="0"/>
            </a:br>
            <a:endParaRPr lang="en-IN" dirty="0"/>
          </a:p>
        </p:txBody>
      </p:sp>
      <p:pic>
        <p:nvPicPr>
          <p:cNvPr id="5" name="Picture 4">
            <a:extLst>
              <a:ext uri="{FF2B5EF4-FFF2-40B4-BE49-F238E27FC236}">
                <a16:creationId xmlns:a16="http://schemas.microsoft.com/office/drawing/2014/main" id="{19C7CC4C-F3F0-4F11-A450-0728A45E1574}"/>
              </a:ext>
            </a:extLst>
          </p:cNvPr>
          <p:cNvPicPr/>
          <p:nvPr/>
        </p:nvPicPr>
        <p:blipFill>
          <a:blip r:embed="rId2">
            <a:extLst>
              <a:ext uri="{28A0092B-C50C-407E-A947-70E740481C1C}">
                <a14:useLocalDpi xmlns:a14="http://schemas.microsoft.com/office/drawing/2010/main" val="0"/>
              </a:ext>
            </a:extLst>
          </a:blip>
          <a:srcRect l="23100" t="9529" r="43073" b="17831"/>
          <a:stretch>
            <a:fillRect/>
          </a:stretch>
        </p:blipFill>
        <p:spPr bwMode="auto">
          <a:xfrm>
            <a:off x="7510509" y="825623"/>
            <a:ext cx="3089429" cy="4722920"/>
          </a:xfrm>
          <a:prstGeom prst="rect">
            <a:avLst/>
          </a:prstGeom>
          <a:noFill/>
        </p:spPr>
      </p:pic>
      <p:pic>
        <p:nvPicPr>
          <p:cNvPr id="6" name="Picture 5">
            <a:extLst>
              <a:ext uri="{FF2B5EF4-FFF2-40B4-BE49-F238E27FC236}">
                <a16:creationId xmlns:a16="http://schemas.microsoft.com/office/drawing/2014/main" id="{825251EB-B85E-4CAC-B800-8A8BD9D090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47000" y="5886413"/>
            <a:ext cx="5155609" cy="745206"/>
          </a:xfrm>
          <a:prstGeom prst="rect">
            <a:avLst/>
          </a:prstGeom>
          <a:noFill/>
          <a:ln>
            <a:noFill/>
          </a:ln>
        </p:spPr>
      </p:pic>
    </p:spTree>
    <p:extLst>
      <p:ext uri="{BB962C8B-B14F-4D97-AF65-F5344CB8AC3E}">
        <p14:creationId xmlns:p14="http://schemas.microsoft.com/office/powerpoint/2010/main" val="48919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59BFB-8394-41D9-8043-ABF6B9E11E70}"/>
              </a:ext>
            </a:extLst>
          </p:cNvPr>
          <p:cNvPicPr>
            <a:picLocks noChangeAspect="1"/>
          </p:cNvPicPr>
          <p:nvPr/>
        </p:nvPicPr>
        <p:blipFill>
          <a:blip r:embed="rId2"/>
          <a:stretch>
            <a:fillRect/>
          </a:stretch>
        </p:blipFill>
        <p:spPr>
          <a:xfrm>
            <a:off x="371475" y="268369"/>
            <a:ext cx="5029200" cy="2220307"/>
          </a:xfrm>
          <a:prstGeom prst="rect">
            <a:avLst/>
          </a:prstGeom>
        </p:spPr>
      </p:pic>
      <p:pic>
        <p:nvPicPr>
          <p:cNvPr id="5" name="Picture 4">
            <a:extLst>
              <a:ext uri="{FF2B5EF4-FFF2-40B4-BE49-F238E27FC236}">
                <a16:creationId xmlns:a16="http://schemas.microsoft.com/office/drawing/2014/main" id="{F4F74637-DE38-4519-ADFB-1E7968EAE652}"/>
              </a:ext>
            </a:extLst>
          </p:cNvPr>
          <p:cNvPicPr>
            <a:picLocks noChangeAspect="1"/>
          </p:cNvPicPr>
          <p:nvPr/>
        </p:nvPicPr>
        <p:blipFill>
          <a:blip r:embed="rId3"/>
          <a:stretch>
            <a:fillRect/>
          </a:stretch>
        </p:blipFill>
        <p:spPr>
          <a:xfrm>
            <a:off x="6096000" y="268369"/>
            <a:ext cx="5724525" cy="2220307"/>
          </a:xfrm>
          <a:prstGeom prst="rect">
            <a:avLst/>
          </a:prstGeom>
        </p:spPr>
      </p:pic>
      <p:pic>
        <p:nvPicPr>
          <p:cNvPr id="7" name="Picture 6">
            <a:extLst>
              <a:ext uri="{FF2B5EF4-FFF2-40B4-BE49-F238E27FC236}">
                <a16:creationId xmlns:a16="http://schemas.microsoft.com/office/drawing/2014/main" id="{ABF71372-3711-4AEC-AD22-8BBC2BE20876}"/>
              </a:ext>
            </a:extLst>
          </p:cNvPr>
          <p:cNvPicPr>
            <a:picLocks noChangeAspect="1"/>
          </p:cNvPicPr>
          <p:nvPr/>
        </p:nvPicPr>
        <p:blipFill>
          <a:blip r:embed="rId4"/>
          <a:stretch>
            <a:fillRect/>
          </a:stretch>
        </p:blipFill>
        <p:spPr>
          <a:xfrm>
            <a:off x="3093465" y="2806096"/>
            <a:ext cx="5305425" cy="3849524"/>
          </a:xfrm>
          <a:prstGeom prst="rect">
            <a:avLst/>
          </a:prstGeom>
        </p:spPr>
      </p:pic>
    </p:spTree>
    <p:extLst>
      <p:ext uri="{BB962C8B-B14F-4D97-AF65-F5344CB8AC3E}">
        <p14:creationId xmlns:p14="http://schemas.microsoft.com/office/powerpoint/2010/main" val="91222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B1127-D3B9-4B57-B7B6-29CDA17C7E78}"/>
              </a:ext>
            </a:extLst>
          </p:cNvPr>
          <p:cNvSpPr txBox="1"/>
          <p:nvPr/>
        </p:nvSpPr>
        <p:spPr>
          <a:xfrm>
            <a:off x="263951" y="248922"/>
            <a:ext cx="11481847" cy="1191736"/>
          </a:xfrm>
          <a:prstGeom prst="rect">
            <a:avLst/>
          </a:prstGeom>
          <a:noFill/>
        </p:spPr>
        <p:txBody>
          <a:bodyPr wrap="square">
            <a:spAutoFit/>
          </a:bodyPr>
          <a:lstStyle/>
          <a:p>
            <a:pPr>
              <a:lnSpc>
                <a:spcPct val="106000"/>
              </a:lnSpc>
              <a:spcBef>
                <a:spcPts val="200"/>
              </a:spcBef>
            </a:pPr>
            <a:r>
              <a:rPr lang="en-IN" sz="2400" b="1" dirty="0">
                <a:solidFill>
                  <a:schemeClr val="tx1">
                    <a:lumMod val="85000"/>
                  </a:schemeClr>
                </a:solidFill>
                <a:effectLst/>
                <a:latin typeface="+mj-lt"/>
                <a:ea typeface="Times New Roman" panose="02020603050405020304" pitchFamily="18" charset="0"/>
                <a:cs typeface="Times New Roman" panose="02020603050405020304" pitchFamily="18" charset="0"/>
              </a:rPr>
              <a:t>Data Visualization:</a:t>
            </a:r>
            <a:endParaRPr lang="en-US" sz="2400" b="1" dirty="0">
              <a:solidFill>
                <a:schemeClr val="tx1">
                  <a:lumMod val="85000"/>
                </a:schemeClr>
              </a:solidFill>
              <a:effectLst/>
              <a:latin typeface="+mj-lt"/>
              <a:ea typeface="Times New Roman" panose="02020603050405020304" pitchFamily="18" charset="0"/>
              <a:cs typeface="Times New Roman" panose="02020603050405020304" pitchFamily="18" charset="0"/>
            </a:endParaRPr>
          </a:p>
          <a:p>
            <a:pPr algn="just">
              <a:spcBef>
                <a:spcPts val="1200"/>
              </a:spcBef>
            </a:pPr>
            <a:r>
              <a:rPr lang="en-IN" sz="1800" dirty="0">
                <a:solidFill>
                  <a:schemeClr val="bg2">
                    <a:lumMod val="60000"/>
                    <a:lumOff val="40000"/>
                  </a:schemeClr>
                </a:solidFill>
                <a:effectLst/>
                <a:latin typeface="Helvetica" panose="020B0604020202020204" pitchFamily="34" charset="0"/>
                <a:ea typeface="Times New Roman" panose="02020603050405020304" pitchFamily="18" charset="0"/>
              </a:rPr>
              <a:t>Visualising the data is an important step of the data analysis. With a graphical visualisation of the data we have a better understanding of the various features values distribution:</a:t>
            </a:r>
            <a:endParaRPr lang="en-US" sz="2400" dirty="0">
              <a:solidFill>
                <a:schemeClr val="bg2">
                  <a:lumMod val="60000"/>
                  <a:lumOff val="40000"/>
                </a:schemeClr>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3FDB19E-CDE7-4CB0-9120-9D588794990B}"/>
              </a:ext>
            </a:extLst>
          </p:cNvPr>
          <p:cNvPicPr>
            <a:picLocks noChangeAspect="1"/>
          </p:cNvPicPr>
          <p:nvPr/>
        </p:nvPicPr>
        <p:blipFill>
          <a:blip r:embed="rId2"/>
          <a:stretch>
            <a:fillRect/>
          </a:stretch>
        </p:blipFill>
        <p:spPr>
          <a:xfrm>
            <a:off x="369265" y="1630248"/>
            <a:ext cx="5476875" cy="2394997"/>
          </a:xfrm>
          <a:prstGeom prst="rect">
            <a:avLst/>
          </a:prstGeom>
        </p:spPr>
      </p:pic>
      <p:sp>
        <p:nvSpPr>
          <p:cNvPr id="7" name="TextBox 6">
            <a:extLst>
              <a:ext uri="{FF2B5EF4-FFF2-40B4-BE49-F238E27FC236}">
                <a16:creationId xmlns:a16="http://schemas.microsoft.com/office/drawing/2014/main" id="{51DC2F2A-0DC6-45E5-9C9E-B5AA3FFD1F4F}"/>
              </a:ext>
            </a:extLst>
          </p:cNvPr>
          <p:cNvSpPr txBox="1"/>
          <p:nvPr/>
        </p:nvSpPr>
        <p:spPr>
          <a:xfrm>
            <a:off x="5846140" y="2099523"/>
            <a:ext cx="6094428" cy="646331"/>
          </a:xfrm>
          <a:prstGeom prst="rect">
            <a:avLst/>
          </a:prstGeom>
          <a:noFill/>
        </p:spPr>
        <p:txBody>
          <a:bodyPr wrap="square">
            <a:spAutoFit/>
          </a:bodyPr>
          <a:lstStyle/>
          <a:p>
            <a:pPr algn="ctr"/>
            <a:r>
              <a:rPr lang="en-US" b="0" i="0" dirty="0">
                <a:solidFill>
                  <a:schemeClr val="bg2">
                    <a:lumMod val="60000"/>
                    <a:lumOff val="40000"/>
                  </a:schemeClr>
                </a:solidFill>
                <a:effectLst/>
                <a:latin typeface="Helvetica Neue"/>
              </a:rPr>
              <a:t>As we can see in the distribution, that most of the customers are in the age range of 30-40</a:t>
            </a:r>
            <a:r>
              <a:rPr lang="en-US" b="0" i="0" dirty="0">
                <a:solidFill>
                  <a:srgbClr val="000000"/>
                </a:solidFill>
                <a:effectLst/>
                <a:latin typeface="Helvetica Neue"/>
              </a:rPr>
              <a:t>.</a:t>
            </a:r>
            <a:endParaRPr lang="en-IN" dirty="0"/>
          </a:p>
        </p:txBody>
      </p:sp>
      <p:pic>
        <p:nvPicPr>
          <p:cNvPr id="9" name="Picture 8">
            <a:extLst>
              <a:ext uri="{FF2B5EF4-FFF2-40B4-BE49-F238E27FC236}">
                <a16:creationId xmlns:a16="http://schemas.microsoft.com/office/drawing/2014/main" id="{B6107D51-E4E0-4BB0-8386-7C09375DE7E6}"/>
              </a:ext>
            </a:extLst>
          </p:cNvPr>
          <p:cNvPicPr>
            <a:picLocks noChangeAspect="1"/>
          </p:cNvPicPr>
          <p:nvPr/>
        </p:nvPicPr>
        <p:blipFill>
          <a:blip r:embed="rId3"/>
          <a:stretch>
            <a:fillRect/>
          </a:stretch>
        </p:blipFill>
        <p:spPr>
          <a:xfrm>
            <a:off x="369265" y="4112147"/>
            <a:ext cx="5476875" cy="2560850"/>
          </a:xfrm>
          <a:prstGeom prst="rect">
            <a:avLst/>
          </a:prstGeom>
        </p:spPr>
      </p:pic>
      <p:sp>
        <p:nvSpPr>
          <p:cNvPr id="11" name="TextBox 10">
            <a:extLst>
              <a:ext uri="{FF2B5EF4-FFF2-40B4-BE49-F238E27FC236}">
                <a16:creationId xmlns:a16="http://schemas.microsoft.com/office/drawing/2014/main" id="{355D855B-BB7E-4E17-9B36-6FFBFBC48C86}"/>
              </a:ext>
            </a:extLst>
          </p:cNvPr>
          <p:cNvSpPr txBox="1"/>
          <p:nvPr/>
        </p:nvSpPr>
        <p:spPr>
          <a:xfrm>
            <a:off x="6205195" y="5069406"/>
            <a:ext cx="6094428" cy="646331"/>
          </a:xfrm>
          <a:prstGeom prst="rect">
            <a:avLst/>
          </a:prstGeom>
          <a:noFill/>
        </p:spPr>
        <p:txBody>
          <a:bodyPr wrap="square">
            <a:spAutoFit/>
          </a:bodyPr>
          <a:lstStyle/>
          <a:p>
            <a:r>
              <a:rPr lang="en-US" b="0" i="0" dirty="0">
                <a:solidFill>
                  <a:schemeClr val="bg2">
                    <a:lumMod val="60000"/>
                    <a:lumOff val="40000"/>
                  </a:schemeClr>
                </a:solidFill>
                <a:effectLst/>
                <a:latin typeface="Helvetica Neue"/>
              </a:rPr>
              <a:t>This seems like a </a:t>
            </a:r>
            <a:r>
              <a:rPr lang="en-US" b="0" i="0" dirty="0" err="1">
                <a:solidFill>
                  <a:schemeClr val="bg2">
                    <a:lumMod val="60000"/>
                    <a:lumOff val="40000"/>
                  </a:schemeClr>
                </a:solidFill>
                <a:effectLst/>
                <a:latin typeface="Helvetica Neue"/>
              </a:rPr>
              <a:t>powerlaw</a:t>
            </a:r>
            <a:r>
              <a:rPr lang="en-US" b="0" i="0" dirty="0">
                <a:solidFill>
                  <a:schemeClr val="bg2">
                    <a:lumMod val="60000"/>
                    <a:lumOff val="40000"/>
                  </a:schemeClr>
                </a:solidFill>
                <a:effectLst/>
                <a:latin typeface="Helvetica Neue"/>
              </a:rPr>
              <a:t> distribution where most the values are very low and very few have high values.</a:t>
            </a:r>
            <a:endParaRPr lang="en-IN" dirty="0">
              <a:solidFill>
                <a:schemeClr val="bg2">
                  <a:lumMod val="60000"/>
                  <a:lumOff val="40000"/>
                </a:schemeClr>
              </a:solidFill>
            </a:endParaRPr>
          </a:p>
        </p:txBody>
      </p:sp>
    </p:spTree>
    <p:extLst>
      <p:ext uri="{BB962C8B-B14F-4D97-AF65-F5344CB8AC3E}">
        <p14:creationId xmlns:p14="http://schemas.microsoft.com/office/powerpoint/2010/main" val="37786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A3D22-23A1-48A2-B20F-5294988A52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6824" y="185397"/>
            <a:ext cx="3954780" cy="2060950"/>
          </a:xfrm>
          <a:prstGeom prst="rect">
            <a:avLst/>
          </a:prstGeom>
          <a:noFill/>
          <a:ln>
            <a:noFill/>
          </a:ln>
        </p:spPr>
      </p:pic>
      <p:pic>
        <p:nvPicPr>
          <p:cNvPr id="3" name="Picture 2">
            <a:extLst>
              <a:ext uri="{FF2B5EF4-FFF2-40B4-BE49-F238E27FC236}">
                <a16:creationId xmlns:a16="http://schemas.microsoft.com/office/drawing/2014/main" id="{841AF36F-60B0-4EF8-A857-1ED5E003F5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9791" y="2473096"/>
            <a:ext cx="4048846" cy="2220454"/>
          </a:xfrm>
          <a:prstGeom prst="rect">
            <a:avLst/>
          </a:prstGeom>
          <a:noFill/>
          <a:ln>
            <a:noFill/>
          </a:ln>
        </p:spPr>
      </p:pic>
      <p:sp>
        <p:nvSpPr>
          <p:cNvPr id="5" name="TextBox 4">
            <a:extLst>
              <a:ext uri="{FF2B5EF4-FFF2-40B4-BE49-F238E27FC236}">
                <a16:creationId xmlns:a16="http://schemas.microsoft.com/office/drawing/2014/main" id="{D757F97F-BFED-41A0-9D65-807EBB934632}"/>
              </a:ext>
            </a:extLst>
          </p:cNvPr>
          <p:cNvSpPr txBox="1"/>
          <p:nvPr/>
        </p:nvSpPr>
        <p:spPr>
          <a:xfrm>
            <a:off x="4989250" y="412147"/>
            <a:ext cx="5521911" cy="2060949"/>
          </a:xfrm>
          <a:prstGeom prst="rect">
            <a:avLst/>
          </a:prstGeom>
          <a:noFill/>
        </p:spPr>
        <p:txBody>
          <a:bodyPr wrap="square">
            <a:spAutoFit/>
          </a:bodyPr>
          <a:lstStyle/>
          <a:p>
            <a:pPr algn="ctr">
              <a:lnSpc>
                <a:spcPct val="107000"/>
              </a:lnSpc>
              <a:spcAft>
                <a:spcPts val="800"/>
              </a:spcAft>
            </a:pPr>
            <a:r>
              <a:rPr lang="en-US" sz="1800" spc="-5"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First we will look into the class distribution to see if it is a balanced data or not.</a:t>
            </a:r>
            <a:endParaRPr lang="en-US" sz="18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a:p>
            <a:pPr algn="ctr">
              <a:lnSpc>
                <a:spcPct val="107000"/>
              </a:lnSpc>
              <a:spcAft>
                <a:spcPts val="800"/>
              </a:spcAft>
            </a:pPr>
            <a:r>
              <a:rPr lang="en-US" sz="1800" spc="-5"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We can see from the  plot that the dataset is imbalanced, where the number of negative class is close to 8 times the number of positive class.</a:t>
            </a:r>
            <a:endParaRPr lang="en-US" sz="18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a:p>
            <a:pPr>
              <a:lnSpc>
                <a:spcPct val="107000"/>
              </a:lnSpc>
              <a:spcAft>
                <a:spcPts val="800"/>
              </a:spcAft>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E710937-2327-4127-9C60-96AC7F5DEAAC}"/>
              </a:ext>
            </a:extLst>
          </p:cNvPr>
          <p:cNvSpPr txBox="1"/>
          <p:nvPr/>
        </p:nvSpPr>
        <p:spPr>
          <a:xfrm>
            <a:off x="5133512" y="3216107"/>
            <a:ext cx="6094520" cy="959943"/>
          </a:xfrm>
          <a:prstGeom prst="rect">
            <a:avLst/>
          </a:prstGeom>
          <a:noFill/>
        </p:spPr>
        <p:txBody>
          <a:bodyPr wrap="square">
            <a:spAutoFit/>
          </a:bodyPr>
          <a:lstStyle/>
          <a:p>
            <a:pPr>
              <a:lnSpc>
                <a:spcPct val="107000"/>
              </a:lnSpc>
              <a:spcAft>
                <a:spcPts val="800"/>
              </a:spcAft>
            </a:pPr>
            <a:r>
              <a:rPr lang="en-US" sz="1800" b="1" spc="-5" dirty="0" err="1">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Job:</a:t>
            </a:r>
            <a:r>
              <a:rPr lang="en-US" sz="1800" spc="-5" dirty="0" err="1">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From</a:t>
            </a:r>
            <a:r>
              <a:rPr lang="en-US" sz="1800" spc="-5"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 the plot, we can see that the customers who have a job of admin have the highest rate of subscribing a term deposit</a:t>
            </a:r>
            <a:endParaRPr lang="en-US" sz="18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C250BF0-C116-422B-AC3D-822EB3CB3AE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9792" y="4920299"/>
            <a:ext cx="4048846" cy="1835608"/>
          </a:xfrm>
          <a:prstGeom prst="rect">
            <a:avLst/>
          </a:prstGeom>
          <a:noFill/>
          <a:ln>
            <a:noFill/>
          </a:ln>
        </p:spPr>
      </p:pic>
      <p:sp>
        <p:nvSpPr>
          <p:cNvPr id="14" name="TextBox 13">
            <a:extLst>
              <a:ext uri="{FF2B5EF4-FFF2-40B4-BE49-F238E27FC236}">
                <a16:creationId xmlns:a16="http://schemas.microsoft.com/office/drawing/2014/main" id="{80AEDD82-2C61-4635-BC65-3DD859187C4B}"/>
              </a:ext>
            </a:extLst>
          </p:cNvPr>
          <p:cNvSpPr txBox="1"/>
          <p:nvPr/>
        </p:nvSpPr>
        <p:spPr>
          <a:xfrm>
            <a:off x="5284433" y="5455626"/>
            <a:ext cx="6094520" cy="683520"/>
          </a:xfrm>
          <a:prstGeom prst="rect">
            <a:avLst/>
          </a:prstGeom>
          <a:noFill/>
        </p:spPr>
        <p:txBody>
          <a:bodyPr wrap="square">
            <a:spAutoFit/>
          </a:bodyPr>
          <a:lstStyle/>
          <a:p>
            <a:pPr>
              <a:lnSpc>
                <a:spcPts val="2400"/>
              </a:lnSpc>
              <a:spcBef>
                <a:spcPts val="2400"/>
              </a:spcBef>
              <a:spcAft>
                <a:spcPts val="800"/>
              </a:spcAft>
            </a:pPr>
            <a:r>
              <a:rPr lang="en-IN" b="1" i="0" dirty="0">
                <a:solidFill>
                  <a:schemeClr val="tx2">
                    <a:lumMod val="60000"/>
                    <a:lumOff val="40000"/>
                  </a:schemeClr>
                </a:solidFill>
                <a:effectLst/>
                <a:latin typeface="charter"/>
              </a:rPr>
              <a:t>Marital: </a:t>
            </a:r>
            <a:r>
              <a:rPr lang="en-US" sz="1800" spc="-5"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rPr>
              <a:t>Majority of the customers are married. Followed by Single, divorced and unknown.</a:t>
            </a:r>
            <a:endParaRPr lang="en-US" sz="1800" dirty="0">
              <a:solidFill>
                <a:schemeClr val="tx2">
                  <a:lumMod val="60000"/>
                  <a:lumOff val="40000"/>
                </a:schemeClr>
              </a:solidFill>
              <a:effectLst/>
              <a:latin typeface="Helvetica Neu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195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CC9FB1-F9F9-4491-BD4A-995A84315C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751" y="245098"/>
            <a:ext cx="6742875" cy="6127422"/>
          </a:xfrm>
          <a:prstGeom prst="rect">
            <a:avLst/>
          </a:prstGeom>
          <a:noFill/>
          <a:ln>
            <a:noFill/>
          </a:ln>
        </p:spPr>
      </p:pic>
      <p:sp>
        <p:nvSpPr>
          <p:cNvPr id="4" name="TextBox 3">
            <a:extLst>
              <a:ext uri="{FF2B5EF4-FFF2-40B4-BE49-F238E27FC236}">
                <a16:creationId xmlns:a16="http://schemas.microsoft.com/office/drawing/2014/main" id="{438AF971-DA36-4D3B-8EAD-90A362D4A970}"/>
              </a:ext>
            </a:extLst>
          </p:cNvPr>
          <p:cNvSpPr txBox="1"/>
          <p:nvPr/>
        </p:nvSpPr>
        <p:spPr>
          <a:xfrm>
            <a:off x="7692271" y="4138615"/>
            <a:ext cx="4136010" cy="1938992"/>
          </a:xfrm>
          <a:prstGeom prst="rect">
            <a:avLst/>
          </a:prstGeom>
          <a:noFill/>
        </p:spPr>
        <p:txBody>
          <a:bodyPr wrap="square">
            <a:spAutoFit/>
          </a:bodyPr>
          <a:lstStyle/>
          <a:p>
            <a:r>
              <a:rPr lang="en-US" sz="2000" b="0" i="0" dirty="0">
                <a:solidFill>
                  <a:schemeClr val="tx2">
                    <a:lumMod val="60000"/>
                    <a:lumOff val="40000"/>
                  </a:schemeClr>
                </a:solidFill>
                <a:effectLst/>
                <a:latin typeface="Helvetica Neue"/>
              </a:rPr>
              <a:t>Default:</a:t>
            </a:r>
          </a:p>
          <a:p>
            <a:r>
              <a:rPr lang="en-US" sz="1600" b="0" i="0" dirty="0">
                <a:solidFill>
                  <a:schemeClr val="tx2">
                    <a:lumMod val="60000"/>
                    <a:lumOff val="40000"/>
                  </a:schemeClr>
                </a:solidFill>
                <a:effectLst/>
                <a:latin typeface="charter"/>
              </a:rPr>
              <a:t>Denotes if the customer has credit in default or not. The categories are yes, no and unknown.</a:t>
            </a:r>
            <a:endParaRPr lang="en-US" sz="1600" b="0" i="0" dirty="0">
              <a:solidFill>
                <a:schemeClr val="tx2">
                  <a:lumMod val="60000"/>
                  <a:lumOff val="40000"/>
                </a:schemeClr>
              </a:solidFill>
              <a:effectLst/>
              <a:latin typeface="Helvetica Neue"/>
            </a:endParaRPr>
          </a:p>
          <a:p>
            <a:r>
              <a:rPr lang="en-US" sz="1600" b="0" i="0" dirty="0">
                <a:solidFill>
                  <a:schemeClr val="tx2">
                    <a:lumMod val="60000"/>
                    <a:lumOff val="40000"/>
                  </a:schemeClr>
                </a:solidFill>
                <a:effectLst/>
                <a:latin typeface="Helvetica Neue"/>
              </a:rPr>
              <a:t>There is no customer with who has credit in default. Majority of the customers don't have, and the for the rest of the customers this field is unknown.</a:t>
            </a:r>
            <a:endParaRPr lang="en-IN" sz="1600" dirty="0">
              <a:solidFill>
                <a:schemeClr val="tx2">
                  <a:lumMod val="60000"/>
                  <a:lumOff val="40000"/>
                </a:schemeClr>
              </a:solidFill>
            </a:endParaRPr>
          </a:p>
        </p:txBody>
      </p:sp>
    </p:spTree>
    <p:extLst>
      <p:ext uri="{BB962C8B-B14F-4D97-AF65-F5344CB8AC3E}">
        <p14:creationId xmlns:p14="http://schemas.microsoft.com/office/powerpoint/2010/main" val="291875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E2E772-0470-41EE-8FB0-6C576415D54D}"/>
              </a:ext>
            </a:extLst>
          </p:cNvPr>
          <p:cNvPicPr>
            <a:picLocks noChangeAspect="1"/>
          </p:cNvPicPr>
          <p:nvPr/>
        </p:nvPicPr>
        <p:blipFill rotWithShape="1">
          <a:blip r:embed="rId2">
            <a:extLst>
              <a:ext uri="{28A0092B-C50C-407E-A947-70E740481C1C}">
                <a14:useLocalDpi xmlns:a14="http://schemas.microsoft.com/office/drawing/2010/main" val="0"/>
              </a:ext>
            </a:extLst>
          </a:blip>
          <a:srcRect l="18099" t="30036" r="14554" b="21629"/>
          <a:stretch/>
        </p:blipFill>
        <p:spPr>
          <a:xfrm>
            <a:off x="608012" y="2204864"/>
            <a:ext cx="10971372" cy="3967336"/>
          </a:xfrm>
          <a:prstGeom prst="rect">
            <a:avLst/>
          </a:prstGeom>
        </p:spPr>
      </p:pic>
      <p:sp>
        <p:nvSpPr>
          <p:cNvPr id="3" name="Content Placeholder 2">
            <a:extLst>
              <a:ext uri="{FF2B5EF4-FFF2-40B4-BE49-F238E27FC236}">
                <a16:creationId xmlns:a16="http://schemas.microsoft.com/office/drawing/2014/main" id="{121BF7A3-EF30-43FA-B0D5-3BD036C7EFBE}"/>
              </a:ext>
            </a:extLst>
          </p:cNvPr>
          <p:cNvSpPr txBox="1">
            <a:spLocks/>
          </p:cNvSpPr>
          <p:nvPr/>
        </p:nvSpPr>
        <p:spPr>
          <a:xfrm>
            <a:off x="1293813" y="565609"/>
            <a:ext cx="10287000" cy="148000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IN" sz="1800" dirty="0">
                <a:solidFill>
                  <a:schemeClr val="tx2">
                    <a:lumMod val="60000"/>
                    <a:lumOff val="40000"/>
                  </a:schemeClr>
                </a:solidFill>
                <a:latin typeface="Helvetica Neue"/>
              </a:rPr>
              <a:t>                                                                    EDA</a:t>
            </a:r>
          </a:p>
          <a:p>
            <a:r>
              <a:rPr lang="en-IN" sz="1800" dirty="0">
                <a:solidFill>
                  <a:schemeClr val="tx2">
                    <a:lumMod val="60000"/>
                    <a:lumOff val="40000"/>
                  </a:schemeClr>
                </a:solidFill>
                <a:latin typeface="Helvetica Neue"/>
              </a:rPr>
              <a:t>Dataset with 20 features for 41,000 clients with binary target variable.</a:t>
            </a:r>
          </a:p>
          <a:p>
            <a:r>
              <a:rPr lang="en-IN" sz="1800" dirty="0">
                <a:solidFill>
                  <a:schemeClr val="tx2">
                    <a:lumMod val="60000"/>
                    <a:lumOff val="40000"/>
                  </a:schemeClr>
                </a:solidFill>
                <a:latin typeface="Helvetica Neue"/>
              </a:rPr>
              <a:t>Understanding the trends &amp; correlation among each features. </a:t>
            </a:r>
          </a:p>
        </p:txBody>
      </p:sp>
    </p:spTree>
    <p:extLst>
      <p:ext uri="{BB962C8B-B14F-4D97-AF65-F5344CB8AC3E}">
        <p14:creationId xmlns:p14="http://schemas.microsoft.com/office/powerpoint/2010/main" val="219948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1311</TotalTime>
  <Words>883</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Arial</vt:lpstr>
      <vt:lpstr>Bahnschrift SemiBold SemiConden</vt:lpstr>
      <vt:lpstr>Bookman Old Style</vt:lpstr>
      <vt:lpstr>Calibri</vt:lpstr>
      <vt:lpstr>Calibri Light</vt:lpstr>
      <vt:lpstr>charter</vt:lpstr>
      <vt:lpstr>Comic Sans MS</vt:lpstr>
      <vt:lpstr>Georgia</vt:lpstr>
      <vt:lpstr>Helvetica</vt:lpstr>
      <vt:lpstr>Helvetica Neue</vt:lpstr>
      <vt:lpstr>inherit</vt:lpstr>
      <vt:lpstr>Rockwell</vt:lpstr>
      <vt:lpstr>Symbol</vt:lpstr>
      <vt:lpstr>Times New Roman</vt:lpstr>
      <vt:lpstr>Damask</vt:lpstr>
      <vt:lpstr>A data-driven approach to predict the success of bank telemarketing </vt:lpstr>
      <vt:lpstr>About the Problem:  We are given the data of direct marketing campaigns (phone calls) of a Portuguese banking institution.  The classification goal is to predict if the client will subscribe a term deposit (target variable y).   </vt:lpstr>
      <vt:lpstr>  Type of Machine Learning problem:  This is a binary classification problem. Our two classes are “yes” denoting that the customer subscribed to a term deposit, and “no” denoting that the customer did not subscribe.   </vt:lpstr>
      <vt:lpstr>Getting to Know about Data:  At the very first of Exploratory Data Analysis, we want to start understanding the data quickly, so here we use df.head(), df.describe() and df.shape().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predict the success of bank telemarketing</dc:title>
  <dc:creator>Prakhar Bansal</dc:creator>
  <cp:lastModifiedBy>Prakhar Bansal</cp:lastModifiedBy>
  <cp:revision>33</cp:revision>
  <dcterms:created xsi:type="dcterms:W3CDTF">2020-10-18T16:06:39Z</dcterms:created>
  <dcterms:modified xsi:type="dcterms:W3CDTF">2020-12-03T15:07:49Z</dcterms:modified>
</cp:coreProperties>
</file>