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1" name="Shape 11"/>
          <p:cNvSpPr txBox="1"/>
          <p:nvPr>
            <p:ph type="ctrTitle"/>
          </p:nvPr>
        </p:nvSpPr>
        <p:spPr>
          <a:xfrm>
            <a:off x="510450" y="1257300"/>
            <a:ext cx="8123100" cy="1588500"/>
          </a:xfrm>
          <a:prstGeom prst="rect">
            <a:avLst/>
          </a:prstGeom>
        </p:spPr>
        <p:txBody>
          <a:bodyPr anchorCtr="0" anchor="b"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2" name="Shape 12"/>
          <p:cNvSpPr txBox="1"/>
          <p:nvPr>
            <p:ph idx="1" type="subTitle"/>
          </p:nvPr>
        </p:nvSpPr>
        <p:spPr>
          <a:xfrm>
            <a:off x="510450" y="3182312"/>
            <a:ext cx="8123100" cy="6300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6" name="Shape 16"/>
          <p:cNvSpPr txBox="1"/>
          <p:nvPr>
            <p:ph type="title"/>
          </p:nvPr>
        </p:nvSpPr>
        <p:spPr>
          <a:xfrm>
            <a:off x="510450" y="2057400"/>
            <a:ext cx="8123100" cy="778800"/>
          </a:xfrm>
          <a:prstGeom prst="rect">
            <a:avLst/>
          </a:prstGeom>
        </p:spPr>
        <p:txBody>
          <a:bodyPr anchorCtr="0" anchor="b" bIns="91425" lIns="91425" rIns="91425"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205825"/>
            <a:ext cx="4045200" cy="1509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rIns="91425" tIns="91425">
            <a:noAutofit/>
          </a:bodyPr>
          <a:lstStyle/>
          <a:p>
            <a:pPr lvl="0">
              <a:spcBef>
                <a:spcPts val="0"/>
              </a:spcBef>
              <a:buNone/>
            </a:pPr>
            <a:r>
              <a:rPr lang="en"/>
              <a:t>Study Sessions</a:t>
            </a:r>
          </a:p>
        </p:txBody>
      </p:sp>
      <p:sp>
        <p:nvSpPr>
          <p:cNvPr id="60" name="Shape 60"/>
          <p:cNvSpPr txBox="1"/>
          <p:nvPr>
            <p:ph idx="1" type="subTitle"/>
          </p:nvPr>
        </p:nvSpPr>
        <p:spPr>
          <a:xfrm>
            <a:off x="510450" y="3182312"/>
            <a:ext cx="8123100" cy="630000"/>
          </a:xfrm>
          <a:prstGeom prst="rect">
            <a:avLst/>
          </a:prstGeom>
        </p:spPr>
        <p:txBody>
          <a:bodyPr anchorCtr="0" anchor="t" bIns="91425" lIns="91425" rIns="91425" tIns="91425">
            <a:noAutofit/>
          </a:bodyPr>
          <a:lstStyle/>
          <a:p>
            <a:pPr lvl="0">
              <a:spcBef>
                <a:spcPts val="0"/>
              </a:spcBef>
              <a:buNone/>
            </a:pPr>
            <a:r>
              <a:rPr lang="en"/>
              <a:t>Group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pic>
        <p:nvPicPr>
          <p:cNvPr id="121" name="Shape 121"/>
          <p:cNvPicPr preferRelativeResize="0"/>
          <p:nvPr/>
        </p:nvPicPr>
        <p:blipFill>
          <a:blip r:embed="rId3">
            <a:alphaModFix/>
          </a:blip>
          <a:stretch>
            <a:fillRect/>
          </a:stretch>
        </p:blipFill>
        <p:spPr>
          <a:xfrm>
            <a:off x="4382952" y="1181924"/>
            <a:ext cx="2006925" cy="3730200"/>
          </a:xfrm>
          <a:prstGeom prst="rect">
            <a:avLst/>
          </a:prstGeom>
          <a:noFill/>
          <a:ln>
            <a:noFill/>
          </a:ln>
        </p:spPr>
      </p:pic>
      <p:pic>
        <p:nvPicPr>
          <p:cNvPr id="122" name="Shape 122"/>
          <p:cNvPicPr preferRelativeResize="0"/>
          <p:nvPr/>
        </p:nvPicPr>
        <p:blipFill>
          <a:blip r:embed="rId4">
            <a:alphaModFix/>
          </a:blip>
          <a:stretch>
            <a:fillRect/>
          </a:stretch>
        </p:blipFill>
        <p:spPr>
          <a:xfrm>
            <a:off x="6906050" y="1215155"/>
            <a:ext cx="2006924" cy="3696971"/>
          </a:xfrm>
          <a:prstGeom prst="rect">
            <a:avLst/>
          </a:prstGeom>
          <a:noFill/>
          <a:ln>
            <a:noFill/>
          </a:ln>
        </p:spPr>
      </p:pic>
      <p:sp>
        <p:nvSpPr>
          <p:cNvPr id="123" name="Shape 123"/>
          <p:cNvSpPr txBox="1"/>
          <p:nvPr/>
        </p:nvSpPr>
        <p:spPr>
          <a:xfrm>
            <a:off x="414025" y="1218400"/>
            <a:ext cx="3525000" cy="3696900"/>
          </a:xfrm>
          <a:prstGeom prst="rect">
            <a:avLst/>
          </a:prstGeom>
          <a:noFill/>
          <a:ln>
            <a:noFill/>
          </a:ln>
        </p:spPr>
        <p:txBody>
          <a:bodyPr anchorCtr="0" anchor="t" bIns="91425" lIns="91425" rIns="91425" tIns="91425">
            <a:noAutofit/>
          </a:bodyPr>
          <a:lstStyle/>
          <a:p>
            <a:pPr lvl="0" rtl="0">
              <a:spcBef>
                <a:spcPts val="0"/>
              </a:spcBef>
              <a:buNone/>
            </a:pPr>
            <a:r>
              <a:rPr lang="en"/>
              <a:t>All Tab Filter - Displays all current and future Study Session for the classes you are subscribed to in chronological order.</a:t>
            </a:r>
          </a:p>
          <a:p>
            <a:pPr lvl="0" rtl="0">
              <a:spcBef>
                <a:spcPts val="0"/>
              </a:spcBef>
              <a:buNone/>
            </a:pPr>
            <a:r>
              <a:t/>
            </a:r>
            <a:endParaRPr/>
          </a:p>
          <a:p>
            <a:pPr lvl="0">
              <a:spcBef>
                <a:spcPts val="0"/>
              </a:spcBef>
              <a:buNone/>
            </a:pPr>
            <a:r>
              <a:rPr lang="en"/>
              <a:t>Joined Tab Filter - Displays only current and future Study Sessions which you have joined.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pic>
        <p:nvPicPr>
          <p:cNvPr id="129" name="Shape 129"/>
          <p:cNvPicPr preferRelativeResize="0"/>
          <p:nvPr/>
        </p:nvPicPr>
        <p:blipFill>
          <a:blip r:embed="rId3">
            <a:alphaModFix/>
          </a:blip>
          <a:stretch>
            <a:fillRect/>
          </a:stretch>
        </p:blipFill>
        <p:spPr>
          <a:xfrm>
            <a:off x="5155025" y="1053637"/>
            <a:ext cx="2103975" cy="3902074"/>
          </a:xfrm>
          <a:prstGeom prst="rect">
            <a:avLst/>
          </a:prstGeom>
          <a:noFill/>
          <a:ln>
            <a:noFill/>
          </a:ln>
        </p:spPr>
      </p:pic>
      <p:sp>
        <p:nvSpPr>
          <p:cNvPr id="130" name="Shape 130"/>
          <p:cNvSpPr txBox="1"/>
          <p:nvPr/>
        </p:nvSpPr>
        <p:spPr>
          <a:xfrm>
            <a:off x="378525" y="1182925"/>
            <a:ext cx="4495200" cy="3643500"/>
          </a:xfrm>
          <a:prstGeom prst="rect">
            <a:avLst/>
          </a:prstGeom>
          <a:noFill/>
          <a:ln>
            <a:noFill/>
          </a:ln>
        </p:spPr>
        <p:txBody>
          <a:bodyPr anchorCtr="0" anchor="t" bIns="91425" lIns="91425" rIns="91425" tIns="91425">
            <a:noAutofit/>
          </a:bodyPr>
          <a:lstStyle/>
          <a:p>
            <a:pPr lvl="0">
              <a:spcBef>
                <a:spcPts val="0"/>
              </a:spcBef>
              <a:buNone/>
            </a:pPr>
            <a:r>
              <a:rPr lang="en"/>
              <a:t>Change User Settings</a:t>
            </a:r>
          </a:p>
          <a:p>
            <a:pPr lvl="0">
              <a:spcBef>
                <a:spcPts val="0"/>
              </a:spcBef>
              <a:buNone/>
            </a:pPr>
            <a:r>
              <a:t/>
            </a:r>
            <a:endParaRPr/>
          </a:p>
          <a:p>
            <a:pPr indent="-228600" lvl="0" marL="457200" rtl="0">
              <a:spcBef>
                <a:spcPts val="0"/>
              </a:spcBef>
              <a:buChar char="-"/>
            </a:pPr>
            <a:r>
              <a:rPr lang="en"/>
              <a:t>Change email &amp; password</a:t>
            </a:r>
          </a:p>
          <a:p>
            <a:pPr indent="-228600" lvl="0" marL="457200">
              <a:spcBef>
                <a:spcPts val="0"/>
              </a:spcBef>
              <a:buChar char="-"/>
            </a:pPr>
            <a:r>
              <a:rPr lang="en"/>
              <a:t>View currently enrolled courses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3265799" y="1362601"/>
            <a:ext cx="1565280" cy="2659524"/>
          </a:xfrm>
          <a:prstGeom prst="rect">
            <a:avLst/>
          </a:prstGeom>
          <a:noFill/>
          <a:ln>
            <a:noFill/>
          </a:ln>
        </p:spPr>
      </p:pic>
      <p:pic>
        <p:nvPicPr>
          <p:cNvPr id="136" name="Shape 136"/>
          <p:cNvPicPr preferRelativeResize="0"/>
          <p:nvPr/>
        </p:nvPicPr>
        <p:blipFill>
          <a:blip r:embed="rId4">
            <a:alphaModFix/>
          </a:blip>
          <a:stretch>
            <a:fillRect/>
          </a:stretch>
        </p:blipFill>
        <p:spPr>
          <a:xfrm>
            <a:off x="5266411" y="1370185"/>
            <a:ext cx="1565280" cy="2644366"/>
          </a:xfrm>
          <a:prstGeom prst="rect">
            <a:avLst/>
          </a:prstGeom>
          <a:noFill/>
          <a:ln>
            <a:noFill/>
          </a:ln>
        </p:spPr>
      </p:pic>
      <p:pic>
        <p:nvPicPr>
          <p:cNvPr id="137" name="Shape 137"/>
          <p:cNvPicPr preferRelativeResize="0"/>
          <p:nvPr/>
        </p:nvPicPr>
        <p:blipFill>
          <a:blip r:embed="rId5">
            <a:alphaModFix/>
          </a:blip>
          <a:stretch>
            <a:fillRect/>
          </a:stretch>
        </p:blipFill>
        <p:spPr>
          <a:xfrm>
            <a:off x="7267020" y="1372321"/>
            <a:ext cx="1565278" cy="2640079"/>
          </a:xfrm>
          <a:prstGeom prst="rect">
            <a:avLst/>
          </a:prstGeom>
          <a:noFill/>
          <a:ln>
            <a:noFill/>
          </a:ln>
        </p:spPr>
      </p:pic>
      <p:sp>
        <p:nvSpPr>
          <p:cNvPr id="138" name="Shape 138"/>
          <p:cNvSpPr txBox="1"/>
          <p:nvPr>
            <p:ph type="title"/>
          </p:nvPr>
        </p:nvSpPr>
        <p:spPr>
          <a:xfrm>
            <a:off x="311700" y="136100"/>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sp>
        <p:nvSpPr>
          <p:cNvPr id="139" name="Shape 139"/>
          <p:cNvSpPr/>
          <p:nvPr/>
        </p:nvSpPr>
        <p:spPr>
          <a:xfrm>
            <a:off x="4909731" y="2518796"/>
            <a:ext cx="241500" cy="210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6928558" y="2518796"/>
            <a:ext cx="241500" cy="210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319400" y="1100125"/>
            <a:ext cx="2511000" cy="3184500"/>
          </a:xfrm>
          <a:prstGeom prst="rect">
            <a:avLst/>
          </a:prstGeom>
          <a:noFill/>
          <a:ln>
            <a:noFill/>
          </a:ln>
        </p:spPr>
        <p:txBody>
          <a:bodyPr anchorCtr="0" anchor="t" bIns="91425" lIns="91425" rIns="91425" tIns="91425">
            <a:noAutofit/>
          </a:bodyPr>
          <a:lstStyle/>
          <a:p>
            <a:pPr lvl="0">
              <a:spcBef>
                <a:spcPts val="0"/>
              </a:spcBef>
              <a:buNone/>
            </a:pPr>
            <a:r>
              <a:rPr lang="en"/>
              <a:t>Create a Study Session Workflow</a:t>
            </a:r>
          </a:p>
          <a:p>
            <a:pPr lvl="0">
              <a:spcBef>
                <a:spcPts val="0"/>
              </a:spcBef>
              <a:buNone/>
            </a:pPr>
            <a:r>
              <a:t/>
            </a:r>
            <a:endParaRPr/>
          </a:p>
          <a:p>
            <a:pPr indent="-228600" lvl="0" marL="457200" rtl="0">
              <a:spcBef>
                <a:spcPts val="0"/>
              </a:spcBef>
              <a:buChar char="-"/>
            </a:pPr>
            <a:r>
              <a:rPr lang="en"/>
              <a:t>Name of Study Session</a:t>
            </a:r>
          </a:p>
          <a:p>
            <a:pPr indent="-228600" lvl="0" marL="457200" rtl="0">
              <a:spcBef>
                <a:spcPts val="0"/>
              </a:spcBef>
              <a:buChar char="-"/>
            </a:pPr>
            <a:r>
              <a:rPr lang="en"/>
              <a:t>Description</a:t>
            </a:r>
          </a:p>
          <a:p>
            <a:pPr indent="-228600" lvl="0" marL="457200" rtl="0">
              <a:spcBef>
                <a:spcPts val="0"/>
              </a:spcBef>
              <a:buChar char="-"/>
            </a:pPr>
            <a:r>
              <a:rPr lang="en"/>
              <a:t>Building and Room Number</a:t>
            </a:r>
          </a:p>
          <a:p>
            <a:pPr indent="-228600" lvl="0" marL="457200" rtl="0">
              <a:spcBef>
                <a:spcPts val="0"/>
              </a:spcBef>
              <a:buChar char="-"/>
            </a:pPr>
            <a:r>
              <a:rPr lang="en"/>
              <a:t>Time</a:t>
            </a:r>
          </a:p>
          <a:p>
            <a:pPr indent="-228600" lvl="0" marL="457200">
              <a:spcBef>
                <a:spcPts val="0"/>
              </a:spcBef>
              <a:buChar char="-"/>
            </a:pPr>
            <a:r>
              <a:rPr lang="en"/>
              <a:t>Clas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nvSpPr>
        <p:spPr>
          <a:xfrm>
            <a:off x="167325" y="1230525"/>
            <a:ext cx="2744700" cy="1977000"/>
          </a:xfrm>
          <a:prstGeom prst="rect">
            <a:avLst/>
          </a:prstGeom>
          <a:noFill/>
          <a:ln>
            <a:noFill/>
          </a:ln>
        </p:spPr>
        <p:txBody>
          <a:bodyPr anchorCtr="0" anchor="t" bIns="91425" lIns="91425" rIns="91425" tIns="91425">
            <a:noAutofit/>
          </a:bodyPr>
          <a:lstStyle/>
          <a:p>
            <a:pPr lvl="0" rtl="0">
              <a:spcBef>
                <a:spcPts val="0"/>
              </a:spcBef>
              <a:buNone/>
            </a:pPr>
            <a:r>
              <a:rPr lang="en"/>
              <a:t>My Classes Screen -</a:t>
            </a:r>
          </a:p>
          <a:p>
            <a:pPr lvl="0" rtl="0">
              <a:spcBef>
                <a:spcPts val="0"/>
              </a:spcBef>
              <a:buNone/>
            </a:pPr>
            <a:r>
              <a:t/>
            </a:r>
            <a:endParaRPr/>
          </a:p>
          <a:p>
            <a:pPr indent="-228600" lvl="0" marL="457200" rtl="0">
              <a:spcBef>
                <a:spcPts val="0"/>
              </a:spcBef>
              <a:buAutoNum type="arabicPeriod"/>
            </a:pPr>
            <a:r>
              <a:rPr lang="en"/>
              <a:t>Adding Classes Workflow</a:t>
            </a:r>
          </a:p>
          <a:p>
            <a:pPr indent="-228600" lvl="1" marL="914400" rtl="0">
              <a:spcBef>
                <a:spcPts val="0"/>
              </a:spcBef>
              <a:buAutoNum type="alphaLcPeriod"/>
            </a:pPr>
            <a:r>
              <a:rPr lang="en"/>
              <a:t>Click ‘+’ to show list of available classes</a:t>
            </a:r>
          </a:p>
          <a:p>
            <a:pPr indent="-228600" lvl="1" marL="914400" rtl="0">
              <a:spcBef>
                <a:spcPts val="0"/>
              </a:spcBef>
              <a:buAutoNum type="alphaLcPeriod"/>
            </a:pPr>
            <a:r>
              <a:rPr lang="en"/>
              <a:t>Click on the class and confirm to add it.</a:t>
            </a:r>
          </a:p>
          <a:p>
            <a:pPr indent="0" lvl="0" marL="457200" rtl="0">
              <a:spcBef>
                <a:spcPts val="0"/>
              </a:spcBef>
              <a:buNone/>
            </a:pPr>
            <a:r>
              <a:t/>
            </a:r>
            <a:endParaRPr/>
          </a:p>
          <a:p>
            <a:pPr lvl="0" rtl="0">
              <a:spcBef>
                <a:spcPts val="0"/>
              </a:spcBef>
              <a:buNone/>
            </a:pPr>
            <a:r>
              <a:t/>
            </a:r>
            <a:endParaRPr/>
          </a:p>
          <a:p>
            <a:pPr lvl="0" rtl="0">
              <a:spcBef>
                <a:spcPts val="0"/>
              </a:spcBef>
              <a:buNone/>
            </a:pPr>
            <a:r>
              <a:t/>
            </a:r>
            <a:endParaRPr/>
          </a:p>
        </p:txBody>
      </p:sp>
      <p:pic>
        <p:nvPicPr>
          <p:cNvPr id="147" name="Shape 147"/>
          <p:cNvPicPr preferRelativeResize="0"/>
          <p:nvPr/>
        </p:nvPicPr>
        <p:blipFill>
          <a:blip r:embed="rId3">
            <a:alphaModFix/>
          </a:blip>
          <a:stretch>
            <a:fillRect/>
          </a:stretch>
        </p:blipFill>
        <p:spPr>
          <a:xfrm>
            <a:off x="2976475" y="900224"/>
            <a:ext cx="1945574" cy="3633997"/>
          </a:xfrm>
          <a:prstGeom prst="rect">
            <a:avLst/>
          </a:prstGeom>
          <a:noFill/>
          <a:ln>
            <a:noFill/>
          </a:ln>
        </p:spPr>
      </p:pic>
      <p:pic>
        <p:nvPicPr>
          <p:cNvPr id="148" name="Shape 148"/>
          <p:cNvPicPr preferRelativeResize="0"/>
          <p:nvPr/>
        </p:nvPicPr>
        <p:blipFill>
          <a:blip r:embed="rId4">
            <a:alphaModFix/>
          </a:blip>
          <a:stretch>
            <a:fillRect/>
          </a:stretch>
        </p:blipFill>
        <p:spPr>
          <a:xfrm>
            <a:off x="4986350" y="890037"/>
            <a:ext cx="1973658" cy="3654349"/>
          </a:xfrm>
          <a:prstGeom prst="rect">
            <a:avLst/>
          </a:prstGeom>
          <a:noFill/>
          <a:ln>
            <a:noFill/>
          </a:ln>
        </p:spPr>
      </p:pic>
      <p:sp>
        <p:nvSpPr>
          <p:cNvPr id="149" name="Shape 149"/>
          <p:cNvSpPr txBox="1"/>
          <p:nvPr>
            <p:ph type="title"/>
          </p:nvPr>
        </p:nvSpPr>
        <p:spPr>
          <a:xfrm>
            <a:off x="311700" y="105225"/>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pic>
        <p:nvPicPr>
          <p:cNvPr id="150" name="Shape 150"/>
          <p:cNvPicPr preferRelativeResize="0"/>
          <p:nvPr/>
        </p:nvPicPr>
        <p:blipFill>
          <a:blip r:embed="rId5">
            <a:alphaModFix/>
          </a:blip>
          <a:stretch>
            <a:fillRect/>
          </a:stretch>
        </p:blipFill>
        <p:spPr>
          <a:xfrm>
            <a:off x="6993399" y="906175"/>
            <a:ext cx="1945574" cy="3622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nvSpPr>
        <p:spPr>
          <a:xfrm>
            <a:off x="167325" y="1230525"/>
            <a:ext cx="2744700" cy="1977000"/>
          </a:xfrm>
          <a:prstGeom prst="rect">
            <a:avLst/>
          </a:prstGeom>
          <a:noFill/>
          <a:ln>
            <a:noFill/>
          </a:ln>
        </p:spPr>
        <p:txBody>
          <a:bodyPr anchorCtr="0" anchor="t" bIns="91425" lIns="91425" rIns="91425" tIns="91425">
            <a:noAutofit/>
          </a:bodyPr>
          <a:lstStyle/>
          <a:p>
            <a:pPr lvl="0">
              <a:spcBef>
                <a:spcPts val="0"/>
              </a:spcBef>
              <a:buNone/>
            </a:pPr>
            <a:r>
              <a:rPr lang="en"/>
              <a:t>My Classes Screen -</a:t>
            </a:r>
          </a:p>
          <a:p>
            <a:pPr lvl="0" rtl="0">
              <a:spcBef>
                <a:spcPts val="0"/>
              </a:spcBef>
              <a:buNone/>
            </a:pPr>
            <a:r>
              <a:t/>
            </a:r>
            <a:endParaRPr/>
          </a:p>
          <a:p>
            <a:pPr indent="-228600" lvl="0" marL="457200" rtl="0">
              <a:spcBef>
                <a:spcPts val="0"/>
              </a:spcBef>
              <a:buAutoNum type="arabicPeriod"/>
            </a:pPr>
            <a:r>
              <a:rPr lang="en"/>
              <a:t>Deleting a Class</a:t>
            </a:r>
          </a:p>
          <a:p>
            <a:pPr indent="-228600" lvl="1" marL="914400" rtl="0">
              <a:spcBef>
                <a:spcPts val="0"/>
              </a:spcBef>
              <a:buAutoNum type="alphaLcPeriod"/>
            </a:pPr>
            <a:r>
              <a:rPr lang="en"/>
              <a:t>Swipe from left to right on a class to delete</a:t>
            </a:r>
          </a:p>
          <a:p>
            <a:pPr indent="-228600" lvl="0" marL="457200" rtl="0">
              <a:spcBef>
                <a:spcPts val="0"/>
              </a:spcBef>
              <a:buAutoNum type="arabicPeriod"/>
            </a:pPr>
            <a:r>
              <a:rPr lang="en"/>
              <a:t>Viewing all past Study Sessions of a class</a:t>
            </a:r>
          </a:p>
          <a:p>
            <a:pPr indent="-228600" lvl="1" marL="914400" rtl="0">
              <a:spcBef>
                <a:spcPts val="0"/>
              </a:spcBef>
              <a:buAutoNum type="alphaLcPeriod"/>
            </a:pPr>
            <a:r>
              <a:rPr lang="en"/>
              <a:t>Click on the ‘History’ button of a class </a:t>
            </a:r>
          </a:p>
          <a:p>
            <a:pPr indent="0" lvl="0" marL="457200" rtl="0">
              <a:spcBef>
                <a:spcPts val="0"/>
              </a:spcBef>
              <a:buNone/>
            </a:pPr>
            <a:r>
              <a:t/>
            </a:r>
            <a:endParaRPr/>
          </a:p>
          <a:p>
            <a:pPr lvl="0" rtl="0">
              <a:spcBef>
                <a:spcPts val="0"/>
              </a:spcBef>
              <a:buNone/>
            </a:pPr>
            <a:r>
              <a:t/>
            </a:r>
            <a:endParaRPr/>
          </a:p>
          <a:p>
            <a:pPr lvl="0" rtl="0">
              <a:spcBef>
                <a:spcPts val="0"/>
              </a:spcBef>
              <a:buNone/>
            </a:pPr>
            <a:r>
              <a:t/>
            </a:r>
            <a:endParaRPr/>
          </a:p>
        </p:txBody>
      </p:sp>
      <p:pic>
        <p:nvPicPr>
          <p:cNvPr id="156" name="Shape 156"/>
          <p:cNvPicPr preferRelativeResize="0"/>
          <p:nvPr/>
        </p:nvPicPr>
        <p:blipFill>
          <a:blip r:embed="rId3">
            <a:alphaModFix/>
          </a:blip>
          <a:stretch>
            <a:fillRect/>
          </a:stretch>
        </p:blipFill>
        <p:spPr>
          <a:xfrm>
            <a:off x="2954625" y="1156949"/>
            <a:ext cx="1957050" cy="3655401"/>
          </a:xfrm>
          <a:prstGeom prst="rect">
            <a:avLst/>
          </a:prstGeom>
          <a:noFill/>
          <a:ln>
            <a:noFill/>
          </a:ln>
        </p:spPr>
      </p:pic>
      <p:sp>
        <p:nvSpPr>
          <p:cNvPr id="157" name="Shape 157"/>
          <p:cNvSpPr txBox="1"/>
          <p:nvPr>
            <p:ph type="title"/>
          </p:nvPr>
        </p:nvSpPr>
        <p:spPr>
          <a:xfrm>
            <a:off x="311700" y="105225"/>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pic>
        <p:nvPicPr>
          <p:cNvPr id="158" name="Shape 158"/>
          <p:cNvPicPr preferRelativeResize="0"/>
          <p:nvPr/>
        </p:nvPicPr>
        <p:blipFill>
          <a:blip r:embed="rId4">
            <a:alphaModFix/>
          </a:blip>
          <a:stretch>
            <a:fillRect/>
          </a:stretch>
        </p:blipFill>
        <p:spPr>
          <a:xfrm>
            <a:off x="7131600" y="1230526"/>
            <a:ext cx="1957049" cy="3610915"/>
          </a:xfrm>
          <a:prstGeom prst="rect">
            <a:avLst/>
          </a:prstGeom>
          <a:noFill/>
          <a:ln>
            <a:noFill/>
          </a:ln>
        </p:spPr>
      </p:pic>
      <p:pic>
        <p:nvPicPr>
          <p:cNvPr id="159" name="Shape 159"/>
          <p:cNvPicPr preferRelativeResize="0"/>
          <p:nvPr/>
        </p:nvPicPr>
        <p:blipFill>
          <a:blip r:embed="rId5">
            <a:alphaModFix/>
          </a:blip>
          <a:stretch>
            <a:fillRect/>
          </a:stretch>
        </p:blipFill>
        <p:spPr>
          <a:xfrm>
            <a:off x="5134075" y="1195799"/>
            <a:ext cx="1957049" cy="36097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165" name="Shape 165"/>
          <p:cNvSpPr txBox="1"/>
          <p:nvPr/>
        </p:nvSpPr>
        <p:spPr>
          <a:xfrm>
            <a:off x="436550" y="1179875"/>
            <a:ext cx="4164900" cy="3468900"/>
          </a:xfrm>
          <a:prstGeom prst="rect">
            <a:avLst/>
          </a:prstGeom>
          <a:noFill/>
          <a:ln>
            <a:noFill/>
          </a:ln>
        </p:spPr>
        <p:txBody>
          <a:bodyPr anchorCtr="0" anchor="t" bIns="91425" lIns="91425" rIns="91425" tIns="91425">
            <a:noAutofit/>
          </a:bodyPr>
          <a:lstStyle/>
          <a:p>
            <a:pPr lvl="0">
              <a:spcBef>
                <a:spcPts val="0"/>
              </a:spcBef>
              <a:buNone/>
            </a:pPr>
            <a:r>
              <a:rPr lang="en"/>
              <a:t>Study Session Description</a:t>
            </a:r>
          </a:p>
          <a:p>
            <a:pPr lvl="0">
              <a:spcBef>
                <a:spcPts val="0"/>
              </a:spcBef>
              <a:buNone/>
            </a:pPr>
            <a:r>
              <a:t/>
            </a:r>
            <a:endParaRPr/>
          </a:p>
          <a:p>
            <a:pPr indent="-228600" lvl="0" marL="457200" rtl="0">
              <a:spcBef>
                <a:spcPts val="0"/>
              </a:spcBef>
              <a:buChar char="-"/>
            </a:pPr>
            <a:r>
              <a:rPr lang="en"/>
              <a:t>Date/Time</a:t>
            </a:r>
          </a:p>
          <a:p>
            <a:pPr indent="-228600" lvl="0" marL="457200" rtl="0">
              <a:spcBef>
                <a:spcPts val="0"/>
              </a:spcBef>
              <a:buChar char="-"/>
            </a:pPr>
            <a:r>
              <a:rPr lang="en"/>
              <a:t>Location</a:t>
            </a:r>
          </a:p>
          <a:p>
            <a:pPr indent="-228600" lvl="0" marL="457200" rtl="0">
              <a:spcBef>
                <a:spcPts val="0"/>
              </a:spcBef>
              <a:buChar char="-"/>
            </a:pPr>
            <a:r>
              <a:rPr lang="en"/>
              <a:t>Course</a:t>
            </a:r>
          </a:p>
          <a:p>
            <a:pPr indent="-228600" lvl="0" marL="457200" rtl="0">
              <a:spcBef>
                <a:spcPts val="0"/>
              </a:spcBef>
              <a:buChar char="-"/>
            </a:pPr>
            <a:r>
              <a:rPr lang="en"/>
              <a:t>Description</a:t>
            </a:r>
          </a:p>
          <a:p>
            <a:pPr indent="-228600" lvl="0" marL="457200" rtl="0">
              <a:spcBef>
                <a:spcPts val="0"/>
              </a:spcBef>
              <a:buChar char="-"/>
            </a:pPr>
            <a:r>
              <a:rPr lang="en"/>
              <a:t>People</a:t>
            </a:r>
          </a:p>
          <a:p>
            <a:pPr lvl="0" rtl="0">
              <a:spcBef>
                <a:spcPts val="0"/>
              </a:spcBef>
              <a:buNone/>
            </a:pPr>
            <a:r>
              <a:t/>
            </a:r>
            <a:endParaRPr/>
          </a:p>
          <a:p>
            <a:pPr lvl="0" rtl="0">
              <a:spcBef>
                <a:spcPts val="0"/>
              </a:spcBef>
              <a:buNone/>
            </a:pPr>
            <a:r>
              <a:rPr lang="en"/>
              <a:t>View/Upload Files</a:t>
            </a:r>
          </a:p>
          <a:p>
            <a:pPr lvl="0" rtl="0">
              <a:spcBef>
                <a:spcPts val="0"/>
              </a:spcBef>
              <a:buNone/>
            </a:pPr>
            <a:r>
              <a:t/>
            </a:r>
            <a:endParaRPr/>
          </a:p>
          <a:p>
            <a:pPr lvl="0">
              <a:spcBef>
                <a:spcPts val="0"/>
              </a:spcBef>
              <a:buNone/>
            </a:pPr>
            <a:r>
              <a:rPr lang="en"/>
              <a:t>Discussion Board - Students post questions that others can respond/reply to. Similar to Piazza.</a:t>
            </a:r>
          </a:p>
          <a:p>
            <a:pPr lvl="0">
              <a:spcBef>
                <a:spcPts val="0"/>
              </a:spcBef>
              <a:buNone/>
            </a:pPr>
            <a:r>
              <a:t/>
            </a:r>
            <a:endParaRPr/>
          </a:p>
        </p:txBody>
      </p:sp>
      <p:pic>
        <p:nvPicPr>
          <p:cNvPr id="166" name="Shape 166"/>
          <p:cNvPicPr preferRelativeResize="0"/>
          <p:nvPr/>
        </p:nvPicPr>
        <p:blipFill>
          <a:blip r:embed="rId3">
            <a:alphaModFix/>
          </a:blip>
          <a:stretch>
            <a:fillRect/>
          </a:stretch>
        </p:blipFill>
        <p:spPr>
          <a:xfrm>
            <a:off x="5763723" y="519524"/>
            <a:ext cx="2328924" cy="4329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pic>
        <p:nvPicPr>
          <p:cNvPr id="171" name="Shape 171"/>
          <p:cNvPicPr preferRelativeResize="0"/>
          <p:nvPr/>
        </p:nvPicPr>
        <p:blipFill>
          <a:blip r:embed="rId3">
            <a:alphaModFix/>
          </a:blip>
          <a:stretch>
            <a:fillRect/>
          </a:stretch>
        </p:blipFill>
        <p:spPr>
          <a:xfrm>
            <a:off x="7179374" y="879300"/>
            <a:ext cx="1964625" cy="3630733"/>
          </a:xfrm>
          <a:prstGeom prst="rect">
            <a:avLst/>
          </a:prstGeom>
          <a:noFill/>
          <a:ln>
            <a:noFill/>
          </a:ln>
        </p:spPr>
      </p:pic>
      <p:sp>
        <p:nvSpPr>
          <p:cNvPr id="172" name="Shape 172"/>
          <p:cNvSpPr txBox="1"/>
          <p:nvPr>
            <p:ph type="title"/>
          </p:nvPr>
        </p:nvSpPr>
        <p:spPr>
          <a:xfrm>
            <a:off x="311700" y="105225"/>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sp>
        <p:nvSpPr>
          <p:cNvPr id="173" name="Shape 173"/>
          <p:cNvSpPr txBox="1"/>
          <p:nvPr/>
        </p:nvSpPr>
        <p:spPr>
          <a:xfrm>
            <a:off x="311700" y="993900"/>
            <a:ext cx="2493000" cy="3834600"/>
          </a:xfrm>
          <a:prstGeom prst="rect">
            <a:avLst/>
          </a:prstGeom>
          <a:noFill/>
          <a:ln>
            <a:noFill/>
          </a:ln>
        </p:spPr>
        <p:txBody>
          <a:bodyPr anchorCtr="0" anchor="t" bIns="91425" lIns="91425" rIns="91425" tIns="91425">
            <a:noAutofit/>
          </a:bodyPr>
          <a:lstStyle/>
          <a:p>
            <a:pPr lvl="0">
              <a:spcBef>
                <a:spcPts val="0"/>
              </a:spcBef>
              <a:buNone/>
            </a:pPr>
            <a:r>
              <a:rPr lang="en"/>
              <a:t>View all files uploaded by students part of this study session</a:t>
            </a:r>
          </a:p>
          <a:p>
            <a:pPr lvl="0">
              <a:spcBef>
                <a:spcPts val="0"/>
              </a:spcBef>
              <a:buNone/>
            </a:pPr>
            <a:r>
              <a:t/>
            </a:r>
            <a:endParaRPr/>
          </a:p>
          <a:p>
            <a:pPr lvl="0">
              <a:spcBef>
                <a:spcPts val="0"/>
              </a:spcBef>
              <a:buNone/>
            </a:pPr>
            <a:r>
              <a:rPr lang="en"/>
              <a:t>View a single file up close</a:t>
            </a:r>
          </a:p>
          <a:p>
            <a:pPr lvl="0">
              <a:spcBef>
                <a:spcPts val="0"/>
              </a:spcBef>
              <a:buNone/>
            </a:pPr>
            <a:r>
              <a:t/>
            </a:r>
            <a:endParaRPr/>
          </a:p>
          <a:p>
            <a:pPr lvl="0">
              <a:spcBef>
                <a:spcPts val="0"/>
              </a:spcBef>
              <a:buNone/>
            </a:pPr>
            <a:r>
              <a:rPr lang="en"/>
              <a:t>Upload a file through phone camera or photo library</a:t>
            </a:r>
          </a:p>
          <a:p>
            <a:pPr lvl="0">
              <a:spcBef>
                <a:spcPts val="0"/>
              </a:spcBef>
              <a:buNone/>
            </a:pPr>
            <a:r>
              <a:t/>
            </a:r>
            <a:endParaRPr/>
          </a:p>
          <a:p>
            <a:pPr lvl="0">
              <a:spcBef>
                <a:spcPts val="0"/>
              </a:spcBef>
              <a:buNone/>
            </a:pPr>
            <a:r>
              <a:t/>
            </a:r>
            <a:endParaRPr/>
          </a:p>
        </p:txBody>
      </p:sp>
      <p:pic>
        <p:nvPicPr>
          <p:cNvPr id="174" name="Shape 174"/>
          <p:cNvPicPr preferRelativeResize="0"/>
          <p:nvPr/>
        </p:nvPicPr>
        <p:blipFill>
          <a:blip r:embed="rId4">
            <a:alphaModFix/>
          </a:blip>
          <a:stretch>
            <a:fillRect/>
          </a:stretch>
        </p:blipFill>
        <p:spPr>
          <a:xfrm>
            <a:off x="2953075" y="882250"/>
            <a:ext cx="1964625" cy="3624851"/>
          </a:xfrm>
          <a:prstGeom prst="rect">
            <a:avLst/>
          </a:prstGeom>
          <a:noFill/>
          <a:ln>
            <a:noFill/>
          </a:ln>
        </p:spPr>
      </p:pic>
      <p:pic>
        <p:nvPicPr>
          <p:cNvPr id="175" name="Shape 175"/>
          <p:cNvPicPr preferRelativeResize="0"/>
          <p:nvPr/>
        </p:nvPicPr>
        <p:blipFill>
          <a:blip r:embed="rId5">
            <a:alphaModFix/>
          </a:blip>
          <a:stretch>
            <a:fillRect/>
          </a:stretch>
        </p:blipFill>
        <p:spPr>
          <a:xfrm>
            <a:off x="5066225" y="872862"/>
            <a:ext cx="1964624" cy="36436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rPr lang="en"/>
              <a:t>Questions &amp; Answers</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Group Members:</a:t>
            </a:r>
          </a:p>
          <a:p>
            <a:pPr indent="-298450" lvl="0" marL="457200">
              <a:spcBef>
                <a:spcPts val="0"/>
              </a:spcBef>
              <a:spcAft>
                <a:spcPts val="0"/>
              </a:spcAft>
              <a:buClr>
                <a:srgbClr val="000000"/>
              </a:buClr>
              <a:buSzPct val="61111"/>
              <a:buFont typeface="Arial"/>
            </a:pPr>
            <a:r>
              <a:rPr lang="en"/>
              <a:t>Naren Inukoti</a:t>
            </a:r>
          </a:p>
          <a:p>
            <a:pPr indent="-298450" lvl="0" marL="457200">
              <a:spcBef>
                <a:spcPts val="0"/>
              </a:spcBef>
              <a:spcAft>
                <a:spcPts val="0"/>
              </a:spcAft>
              <a:buClr>
                <a:srgbClr val="000000"/>
              </a:buClr>
              <a:buSzPct val="61111"/>
              <a:buFont typeface="Arial"/>
            </a:pPr>
            <a:r>
              <a:rPr lang="en"/>
              <a:t>Prakhar Garg</a:t>
            </a:r>
          </a:p>
          <a:p>
            <a:pPr indent="-298450" lvl="0" marL="457200">
              <a:spcBef>
                <a:spcPts val="0"/>
              </a:spcBef>
              <a:spcAft>
                <a:spcPts val="0"/>
              </a:spcAft>
              <a:buClr>
                <a:srgbClr val="000000"/>
              </a:buClr>
              <a:buSzPct val="61111"/>
              <a:buFont typeface="Arial"/>
            </a:pPr>
            <a:r>
              <a:rPr lang="en"/>
              <a:t>Elizabeth Haynes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Application Description:</a:t>
            </a:r>
          </a:p>
          <a:p>
            <a:pPr lvl="0">
              <a:spcBef>
                <a:spcPts val="0"/>
              </a:spcBef>
              <a:buNone/>
            </a:pPr>
            <a:r>
              <a:rPr lang="en"/>
              <a:t>Study Sessions is an app that will allow students to create and join study sessions on campus by enabling them to easily reserve spaces, coordinate studying times, and share study materials for the same class. Working together increases time efficiency when searching for solutions to a problem, and creates a more solid personal understanding of materials. Spend more time studying and less time planning with Study Sessions.</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rPr lang="en"/>
              <a:t>Target Audience:</a:t>
            </a:r>
          </a:p>
          <a:p>
            <a:pPr lvl="0">
              <a:spcBef>
                <a:spcPts val="0"/>
              </a:spcBef>
              <a:buNone/>
            </a:pPr>
            <a:r>
              <a:rPr lang="en"/>
              <a:t>Our target audience is college students who wish to connect with their peers in the same class to study for an exam or work on assignments.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Application Functionality:</a:t>
            </a:r>
          </a:p>
          <a:p>
            <a:pPr indent="-298450" lvl="0" marL="457200" rtl="0">
              <a:spcBef>
                <a:spcPts val="0"/>
              </a:spcBef>
              <a:spcAft>
                <a:spcPts val="0"/>
              </a:spcAft>
              <a:buClr>
                <a:srgbClr val="000000"/>
              </a:buClr>
              <a:buSzPct val="61111"/>
              <a:buFont typeface="Arial"/>
            </a:pPr>
            <a:r>
              <a:rPr lang="en"/>
              <a:t>Signup &amp; Login</a:t>
            </a:r>
          </a:p>
          <a:p>
            <a:pPr indent="-298450" lvl="0" marL="457200" rtl="0">
              <a:spcBef>
                <a:spcPts val="0"/>
              </a:spcBef>
              <a:spcAft>
                <a:spcPts val="0"/>
              </a:spcAft>
              <a:buClr>
                <a:srgbClr val="000000"/>
              </a:buClr>
              <a:buSzPct val="61111"/>
              <a:buFont typeface="Arial"/>
            </a:pPr>
            <a:r>
              <a:rPr lang="en"/>
              <a:t>Newsfeed &amp; Filtering</a:t>
            </a:r>
          </a:p>
          <a:p>
            <a:pPr indent="-298450" lvl="0" marL="457200" rtl="0">
              <a:spcBef>
                <a:spcPts val="0"/>
              </a:spcBef>
              <a:spcAft>
                <a:spcPts val="0"/>
              </a:spcAft>
              <a:buClr>
                <a:srgbClr val="000000"/>
              </a:buClr>
              <a:buSzPct val="61111"/>
              <a:buFont typeface="Arial"/>
            </a:pPr>
            <a:r>
              <a:rPr lang="en"/>
              <a:t>Create/Join Study Sessions</a:t>
            </a:r>
          </a:p>
          <a:p>
            <a:pPr indent="-298450" lvl="0" marL="457200" rtl="0">
              <a:spcBef>
                <a:spcPts val="0"/>
              </a:spcBef>
              <a:spcAft>
                <a:spcPts val="0"/>
              </a:spcAft>
              <a:buClr>
                <a:srgbClr val="000000"/>
              </a:buClr>
              <a:buSzPct val="61111"/>
              <a:buFont typeface="Arial"/>
            </a:pPr>
            <a:r>
              <a:rPr lang="en"/>
              <a:t>View/Upload Study Materials</a:t>
            </a:r>
          </a:p>
          <a:p>
            <a:pPr indent="-298450" lvl="0" marL="457200" rtl="0">
              <a:spcBef>
                <a:spcPts val="0"/>
              </a:spcBef>
              <a:spcAft>
                <a:spcPts val="0"/>
              </a:spcAft>
              <a:buClr>
                <a:srgbClr val="000000"/>
              </a:buClr>
              <a:buSzPct val="61111"/>
              <a:buFont typeface="Arial"/>
            </a:pPr>
            <a:r>
              <a:rPr lang="en"/>
              <a:t>Discussion Board</a:t>
            </a:r>
          </a:p>
          <a:p>
            <a:pPr indent="-298450" lvl="0" marL="457200" rtl="0">
              <a:spcBef>
                <a:spcPts val="0"/>
              </a:spcBef>
              <a:spcAft>
                <a:spcPts val="0"/>
              </a:spcAft>
              <a:buClr>
                <a:srgbClr val="000000"/>
              </a:buClr>
              <a:buSzPct val="61111"/>
              <a:buFont typeface="Arial"/>
            </a:pPr>
            <a:r>
              <a:rPr lang="en"/>
              <a:t>Change Profile Settings</a:t>
            </a:r>
          </a:p>
          <a:p>
            <a:pPr indent="-298450" lvl="0" marL="457200" rtl="0">
              <a:spcBef>
                <a:spcPts val="0"/>
              </a:spcBef>
              <a:spcAft>
                <a:spcPts val="0"/>
              </a:spcAft>
              <a:buClr>
                <a:srgbClr val="000000"/>
              </a:buClr>
              <a:buSzPct val="61111"/>
              <a:buFont typeface="Arial"/>
            </a:pPr>
            <a:r>
              <a:rPr lang="en"/>
              <a:t>Subscribe to Classes</a:t>
            </a:r>
          </a:p>
          <a:p>
            <a:pPr indent="-298450" lvl="0" marL="457200">
              <a:spcBef>
                <a:spcPts val="0"/>
              </a:spcBef>
              <a:spcAft>
                <a:spcPts val="0"/>
              </a:spcAft>
              <a:buClr>
                <a:srgbClr val="000000"/>
              </a:buClr>
              <a:buSzPct val="61111"/>
              <a:buFont typeface="Arial"/>
            </a:pPr>
            <a:r>
              <a:rPr lang="en"/>
              <a:t>View Class History</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Application Challenges Experienced:</a:t>
            </a:r>
          </a:p>
          <a:p>
            <a:pPr indent="-298450" lvl="0" marL="457200" rtl="0">
              <a:spcBef>
                <a:spcPts val="0"/>
              </a:spcBef>
              <a:spcAft>
                <a:spcPts val="0"/>
              </a:spcAft>
              <a:buClr>
                <a:srgbClr val="000000"/>
              </a:buClr>
              <a:buSzPct val="61111"/>
              <a:buFont typeface="Arial"/>
            </a:pPr>
            <a:r>
              <a:rPr lang="en"/>
              <a:t>Attempting to create a live chat using the Parse backend</a:t>
            </a:r>
          </a:p>
          <a:p>
            <a:pPr indent="-298450" lvl="0" marL="457200" rtl="0">
              <a:spcBef>
                <a:spcPts val="0"/>
              </a:spcBef>
              <a:spcAft>
                <a:spcPts val="0"/>
              </a:spcAft>
              <a:buClr>
                <a:srgbClr val="000000"/>
              </a:buClr>
              <a:buSzPct val="61111"/>
              <a:buFont typeface="Arial"/>
            </a:pPr>
            <a:r>
              <a:rPr lang="en"/>
              <a:t>Attempting to display/change UT’s actual reserved and open rooms data </a:t>
            </a:r>
          </a:p>
          <a:p>
            <a:pPr indent="-298450" lvl="0" marL="457200" rtl="0">
              <a:spcBef>
                <a:spcPts val="0"/>
              </a:spcBef>
              <a:spcAft>
                <a:spcPts val="0"/>
              </a:spcAft>
              <a:buClr>
                <a:srgbClr val="000000"/>
              </a:buClr>
              <a:buSzPct val="61111"/>
              <a:buFont typeface="Arial"/>
            </a:pPr>
            <a:r>
              <a:rPr lang="en"/>
              <a:t>Creating a very community driven app requires a heavy use of a backend and database queries</a:t>
            </a:r>
          </a:p>
          <a:p>
            <a:pPr indent="-298450" lvl="0" marL="457200" rtl="0">
              <a:spcBef>
                <a:spcPts val="0"/>
              </a:spcBef>
              <a:spcAft>
                <a:spcPts val="0"/>
              </a:spcAft>
              <a:buClr>
                <a:srgbClr val="000000"/>
              </a:buClr>
              <a:buSzPct val="61111"/>
              <a:buFont typeface="Arial"/>
            </a:pPr>
            <a:r>
              <a:rPr lang="en"/>
              <a:t>Complicated storyboard</a:t>
            </a:r>
          </a:p>
          <a:p>
            <a:pPr indent="-298450" lvl="0" marL="457200" rtl="0">
              <a:spcBef>
                <a:spcPts val="0"/>
              </a:spcBef>
              <a:spcAft>
                <a:spcPts val="0"/>
              </a:spcAft>
              <a:buClr>
                <a:srgbClr val="000000"/>
              </a:buClr>
              <a:buSzPct val="61111"/>
              <a:buFont typeface="Arial"/>
            </a:pPr>
            <a:r>
              <a:rPr lang="en"/>
              <a:t>Navigation Controllers and Page View Controller creates a giant Stack</a:t>
            </a:r>
          </a:p>
          <a:p>
            <a:pPr indent="-298450" lvl="0" marL="457200" rtl="0">
              <a:spcBef>
                <a:spcPts val="0"/>
              </a:spcBef>
              <a:spcAft>
                <a:spcPts val="0"/>
              </a:spcAft>
              <a:buClr>
                <a:srgbClr val="000000"/>
              </a:buClr>
              <a:buSzPct val="61111"/>
              <a:buFont typeface="Arial"/>
            </a:pPr>
            <a:r>
              <a:rPr lang="en"/>
              <a:t>Setting up Parse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sp>
        <p:nvSpPr>
          <p:cNvPr id="96" name="Shape 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Group Member Contributions:</a:t>
            </a:r>
          </a:p>
          <a:p>
            <a:pPr indent="-298450" lvl="0" marL="457200">
              <a:spcBef>
                <a:spcPts val="0"/>
              </a:spcBef>
              <a:spcAft>
                <a:spcPts val="0"/>
              </a:spcAft>
              <a:buClr>
                <a:srgbClr val="000000"/>
              </a:buClr>
              <a:buSzPct val="61111"/>
              <a:buFont typeface="Arial"/>
            </a:pPr>
            <a:r>
              <a:rPr lang="en"/>
              <a:t>Naren Inukoti</a:t>
            </a:r>
          </a:p>
          <a:p>
            <a:pPr indent="-298450" lvl="1" marL="914400">
              <a:spcBef>
                <a:spcPts val="0"/>
              </a:spcBef>
              <a:spcAft>
                <a:spcPts val="0"/>
              </a:spcAft>
              <a:buClr>
                <a:srgbClr val="000000"/>
              </a:buClr>
              <a:buSzPct val="78571"/>
              <a:buFont typeface="Arial"/>
            </a:pPr>
            <a:r>
              <a:rPr lang="en"/>
              <a:t>View/Upload Files</a:t>
            </a:r>
          </a:p>
          <a:p>
            <a:pPr indent="-298450" lvl="1" marL="914400" rtl="0">
              <a:spcBef>
                <a:spcPts val="0"/>
              </a:spcBef>
              <a:spcAft>
                <a:spcPts val="0"/>
              </a:spcAft>
              <a:buClr>
                <a:srgbClr val="000000"/>
              </a:buClr>
              <a:buSzPct val="78571"/>
              <a:buFont typeface="Arial"/>
            </a:pPr>
            <a:r>
              <a:rPr lang="en"/>
              <a:t>Discussion Board</a:t>
            </a:r>
          </a:p>
          <a:p>
            <a:pPr indent="-298450" lvl="1" marL="914400">
              <a:spcBef>
                <a:spcPts val="0"/>
              </a:spcBef>
              <a:spcAft>
                <a:spcPts val="0"/>
              </a:spcAft>
              <a:buClr>
                <a:srgbClr val="000000"/>
              </a:buClr>
              <a:buSzPct val="78571"/>
              <a:buFont typeface="Arial"/>
            </a:pPr>
            <a:r>
              <a:rPr lang="en"/>
              <a:t>Create Study Sessions screen</a:t>
            </a:r>
          </a:p>
          <a:p>
            <a:pPr indent="-298450" lvl="0" marL="457200">
              <a:spcBef>
                <a:spcPts val="0"/>
              </a:spcBef>
              <a:spcAft>
                <a:spcPts val="0"/>
              </a:spcAft>
              <a:buClr>
                <a:srgbClr val="000000"/>
              </a:buClr>
              <a:buSzPct val="61111"/>
              <a:buFont typeface="Arial"/>
            </a:pPr>
            <a:r>
              <a:rPr lang="en"/>
              <a:t>Elizabeth Haynes</a:t>
            </a:r>
          </a:p>
          <a:p>
            <a:pPr indent="-298450" lvl="1" marL="914400">
              <a:spcBef>
                <a:spcPts val="0"/>
              </a:spcBef>
              <a:spcAft>
                <a:spcPts val="0"/>
              </a:spcAft>
              <a:buClr>
                <a:srgbClr val="000000"/>
              </a:buClr>
              <a:buSzPct val="78571"/>
              <a:buFont typeface="Arial"/>
            </a:pPr>
            <a:r>
              <a:rPr lang="en"/>
              <a:t>View/add/remove a class</a:t>
            </a:r>
          </a:p>
          <a:p>
            <a:pPr indent="-298450" lvl="1" marL="914400">
              <a:spcBef>
                <a:spcPts val="0"/>
              </a:spcBef>
              <a:spcAft>
                <a:spcPts val="0"/>
              </a:spcAft>
              <a:buClr>
                <a:srgbClr val="000000"/>
              </a:buClr>
              <a:buSzPct val="78571"/>
              <a:buFont typeface="Arial"/>
            </a:pPr>
            <a:r>
              <a:rPr lang="en"/>
              <a:t>View historic study sessions per class</a:t>
            </a:r>
          </a:p>
          <a:p>
            <a:pPr indent="-298450" lvl="0" marL="457200" rtl="0">
              <a:spcBef>
                <a:spcPts val="0"/>
              </a:spcBef>
              <a:spcAft>
                <a:spcPts val="0"/>
              </a:spcAft>
              <a:buClr>
                <a:srgbClr val="000000"/>
              </a:buClr>
              <a:buSzPct val="61111"/>
              <a:buFont typeface="Arial"/>
            </a:pPr>
            <a:r>
              <a:rPr lang="en"/>
              <a:t>Prakhar Garg</a:t>
            </a:r>
          </a:p>
          <a:p>
            <a:pPr indent="-298450" lvl="1" marL="914400" rtl="0">
              <a:spcBef>
                <a:spcPts val="0"/>
              </a:spcBef>
              <a:spcAft>
                <a:spcPts val="0"/>
              </a:spcAft>
              <a:buClr>
                <a:srgbClr val="000000"/>
              </a:buClr>
              <a:buSzPct val="78571"/>
              <a:buFont typeface="Arial"/>
            </a:pPr>
            <a:r>
              <a:rPr lang="en"/>
              <a:t>Set up Parse Backend</a:t>
            </a:r>
          </a:p>
          <a:p>
            <a:pPr indent="-298450" lvl="1" marL="914400" rtl="0">
              <a:spcBef>
                <a:spcPts val="0"/>
              </a:spcBef>
              <a:spcAft>
                <a:spcPts val="0"/>
              </a:spcAft>
              <a:buClr>
                <a:srgbClr val="000000"/>
              </a:buClr>
              <a:buSzPct val="78571"/>
              <a:buFont typeface="Arial"/>
            </a:pPr>
            <a:r>
              <a:rPr lang="en"/>
              <a:t>Home Screen</a:t>
            </a:r>
          </a:p>
          <a:p>
            <a:pPr indent="-298450" lvl="1" marL="914400" rtl="0">
              <a:spcBef>
                <a:spcPts val="0"/>
              </a:spcBef>
              <a:spcAft>
                <a:spcPts val="0"/>
              </a:spcAft>
              <a:buClr>
                <a:srgbClr val="000000"/>
              </a:buClr>
              <a:buSzPct val="78571"/>
              <a:buFont typeface="Arial"/>
            </a:pPr>
            <a:r>
              <a:rPr lang="en"/>
              <a:t>Personal Settings screen</a:t>
            </a:r>
          </a:p>
          <a:p>
            <a:pPr indent="0" lvl="0" marL="914400">
              <a:spcBef>
                <a:spcPts val="0"/>
              </a:spcBef>
              <a:spcAft>
                <a:spcPts val="0"/>
              </a:spcAft>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136100"/>
            <a:ext cx="8520600" cy="572700"/>
          </a:xfrm>
          <a:prstGeom prst="rect">
            <a:avLst/>
          </a:prstGeom>
        </p:spPr>
        <p:txBody>
          <a:bodyPr anchorCtr="0" anchor="t" bIns="91425" lIns="91425" rIns="91425" tIns="91425">
            <a:noAutofit/>
          </a:bodyPr>
          <a:lstStyle/>
          <a:p>
            <a:pPr lvl="0">
              <a:spcBef>
                <a:spcPts val="0"/>
              </a:spcBef>
              <a:buNone/>
            </a:pPr>
            <a:r>
              <a:rPr lang="en"/>
              <a:t>Study Sessions</a:t>
            </a:r>
          </a:p>
        </p:txBody>
      </p:sp>
      <p:pic>
        <p:nvPicPr>
          <p:cNvPr id="102" name="Shape 102"/>
          <p:cNvPicPr preferRelativeResize="0"/>
          <p:nvPr/>
        </p:nvPicPr>
        <p:blipFill>
          <a:blip r:embed="rId3">
            <a:alphaModFix/>
          </a:blip>
          <a:stretch>
            <a:fillRect/>
          </a:stretch>
        </p:blipFill>
        <p:spPr>
          <a:xfrm>
            <a:off x="3855475" y="688050"/>
            <a:ext cx="2230375" cy="4130898"/>
          </a:xfrm>
          <a:prstGeom prst="rect">
            <a:avLst/>
          </a:prstGeom>
          <a:noFill/>
          <a:ln>
            <a:noFill/>
          </a:ln>
        </p:spPr>
      </p:pic>
      <p:pic>
        <p:nvPicPr>
          <p:cNvPr id="103" name="Shape 103"/>
          <p:cNvPicPr preferRelativeResize="0"/>
          <p:nvPr/>
        </p:nvPicPr>
        <p:blipFill>
          <a:blip r:embed="rId4">
            <a:alphaModFix/>
          </a:blip>
          <a:stretch>
            <a:fillRect/>
          </a:stretch>
        </p:blipFill>
        <p:spPr>
          <a:xfrm>
            <a:off x="6518833" y="688052"/>
            <a:ext cx="2202640" cy="4130900"/>
          </a:xfrm>
          <a:prstGeom prst="rect">
            <a:avLst/>
          </a:prstGeom>
          <a:noFill/>
          <a:ln>
            <a:noFill/>
          </a:ln>
        </p:spPr>
      </p:pic>
      <p:sp>
        <p:nvSpPr>
          <p:cNvPr id="104" name="Shape 104"/>
          <p:cNvSpPr txBox="1"/>
          <p:nvPr/>
        </p:nvSpPr>
        <p:spPr>
          <a:xfrm>
            <a:off x="212925" y="887200"/>
            <a:ext cx="3537000" cy="3931800"/>
          </a:xfrm>
          <a:prstGeom prst="rect">
            <a:avLst/>
          </a:prstGeom>
          <a:noFill/>
          <a:ln>
            <a:noFill/>
          </a:ln>
        </p:spPr>
        <p:txBody>
          <a:bodyPr anchorCtr="0" anchor="t" bIns="91425" lIns="91425" rIns="91425" tIns="91425">
            <a:noAutofit/>
          </a:bodyPr>
          <a:lstStyle/>
          <a:p>
            <a:pPr lvl="0">
              <a:spcBef>
                <a:spcPts val="0"/>
              </a:spcBef>
              <a:buNone/>
            </a:pPr>
            <a:r>
              <a:rPr lang="en"/>
              <a:t>Launch Screen -</a:t>
            </a:r>
          </a:p>
          <a:p>
            <a:pPr lvl="0">
              <a:spcBef>
                <a:spcPts val="0"/>
              </a:spcBef>
              <a:buNone/>
            </a:pPr>
            <a:r>
              <a:t/>
            </a:r>
            <a:endParaRPr/>
          </a:p>
          <a:p>
            <a:pPr lvl="0">
              <a:spcBef>
                <a:spcPts val="0"/>
              </a:spcBef>
              <a:buNone/>
            </a:pPr>
            <a:r>
              <a:t/>
            </a:r>
            <a:endParaRPr/>
          </a:p>
          <a:p>
            <a:pPr indent="-228600" lvl="0" marL="457200" rtl="0">
              <a:spcBef>
                <a:spcPts val="0"/>
              </a:spcBef>
              <a:buAutoNum type="arabicPeriod"/>
            </a:pPr>
            <a:r>
              <a:rPr lang="en"/>
              <a:t>Login Workflow</a:t>
            </a:r>
          </a:p>
          <a:p>
            <a:pPr indent="-228600" lvl="1" marL="914400" rtl="0">
              <a:spcBef>
                <a:spcPts val="0"/>
              </a:spcBef>
              <a:buAutoNum type="alphaLcPeriod"/>
            </a:pPr>
            <a:r>
              <a:rPr lang="en"/>
              <a:t>Enter email &amp; password</a:t>
            </a:r>
          </a:p>
          <a:p>
            <a:pPr indent="0" lvl="0" marL="457200" rtl="0">
              <a:spcBef>
                <a:spcPts val="0"/>
              </a:spcBef>
              <a:buNone/>
            </a:pPr>
            <a:r>
              <a:t/>
            </a:r>
            <a:endParaRPr/>
          </a:p>
          <a:p>
            <a:pPr indent="-228600" lvl="0" marL="457200" rtl="0">
              <a:spcBef>
                <a:spcPts val="0"/>
              </a:spcBef>
              <a:buAutoNum type="arabicPeriod"/>
            </a:pPr>
            <a:r>
              <a:rPr lang="en"/>
              <a:t>Sign Up Workflow</a:t>
            </a:r>
          </a:p>
          <a:p>
            <a:pPr indent="-228600" lvl="1" marL="914400" rtl="0">
              <a:spcBef>
                <a:spcPts val="0"/>
              </a:spcBef>
              <a:buAutoNum type="alphaLcPeriod"/>
            </a:pPr>
            <a:r>
              <a:rPr lang="en"/>
              <a:t>Enter email, password, re-enter password</a:t>
            </a:r>
          </a:p>
          <a:p>
            <a:pPr lvl="0">
              <a:spcBef>
                <a:spcPts val="0"/>
              </a:spcBef>
              <a:buNone/>
            </a:pPr>
            <a:r>
              <a:t/>
            </a:r>
            <a:endParaRPr/>
          </a:p>
          <a:p>
            <a:pPr lvl="0">
              <a:spcBef>
                <a:spcPts val="0"/>
              </a:spcBef>
              <a:buNone/>
            </a:pPr>
            <a:r>
              <a:rPr lang="en"/>
              <a:t>Email Uniqueness assertion</a:t>
            </a:r>
          </a:p>
          <a:p>
            <a:pPr lvl="0">
              <a:spcBef>
                <a:spcPts val="0"/>
              </a:spcBef>
              <a:buNone/>
            </a:pPr>
            <a:r>
              <a:rPr lang="en"/>
              <a:t>Password encryption</a:t>
            </a:r>
          </a:p>
          <a:p>
            <a:pPr lvl="0">
              <a:spcBef>
                <a:spcPts val="0"/>
              </a:spcBef>
              <a:buNone/>
            </a:pPr>
            <a:r>
              <a:t/>
            </a:r>
            <a:endParaRPr/>
          </a:p>
          <a:p>
            <a:pPr indent="0" lvl="0" mar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702300" y="939312"/>
            <a:ext cx="1753700" cy="3264875"/>
          </a:xfrm>
          <a:prstGeom prst="rect">
            <a:avLst/>
          </a:prstGeom>
          <a:noFill/>
          <a:ln>
            <a:noFill/>
          </a:ln>
        </p:spPr>
      </p:pic>
      <p:pic>
        <p:nvPicPr>
          <p:cNvPr id="110" name="Shape 110"/>
          <p:cNvPicPr preferRelativeResize="0"/>
          <p:nvPr/>
        </p:nvPicPr>
        <p:blipFill>
          <a:blip r:embed="rId4">
            <a:alphaModFix/>
          </a:blip>
          <a:stretch>
            <a:fillRect/>
          </a:stretch>
        </p:blipFill>
        <p:spPr>
          <a:xfrm>
            <a:off x="3695149" y="918701"/>
            <a:ext cx="1753700" cy="3252461"/>
          </a:xfrm>
          <a:prstGeom prst="rect">
            <a:avLst/>
          </a:prstGeom>
          <a:noFill/>
          <a:ln>
            <a:noFill/>
          </a:ln>
        </p:spPr>
      </p:pic>
      <p:pic>
        <p:nvPicPr>
          <p:cNvPr id="111" name="Shape 111"/>
          <p:cNvPicPr preferRelativeResize="0"/>
          <p:nvPr/>
        </p:nvPicPr>
        <p:blipFill>
          <a:blip r:embed="rId5">
            <a:alphaModFix/>
          </a:blip>
          <a:stretch>
            <a:fillRect/>
          </a:stretch>
        </p:blipFill>
        <p:spPr>
          <a:xfrm>
            <a:off x="6687999" y="933923"/>
            <a:ext cx="1753700" cy="3275661"/>
          </a:xfrm>
          <a:prstGeom prst="rect">
            <a:avLst/>
          </a:prstGeom>
          <a:noFill/>
          <a:ln>
            <a:noFill/>
          </a:ln>
        </p:spPr>
      </p:pic>
      <p:sp>
        <p:nvSpPr>
          <p:cNvPr id="112" name="Shape 112"/>
          <p:cNvSpPr txBox="1"/>
          <p:nvPr/>
        </p:nvSpPr>
        <p:spPr>
          <a:xfrm>
            <a:off x="544150" y="4424125"/>
            <a:ext cx="2070000" cy="496800"/>
          </a:xfrm>
          <a:prstGeom prst="rect">
            <a:avLst/>
          </a:prstGeom>
          <a:noFill/>
          <a:ln>
            <a:noFill/>
          </a:ln>
        </p:spPr>
        <p:txBody>
          <a:bodyPr anchorCtr="0" anchor="t" bIns="91425" lIns="91425" rIns="91425" tIns="91425">
            <a:noAutofit/>
          </a:bodyPr>
          <a:lstStyle/>
          <a:p>
            <a:pPr lvl="0" algn="ctr">
              <a:spcBef>
                <a:spcPts val="0"/>
              </a:spcBef>
              <a:buNone/>
            </a:pPr>
            <a:r>
              <a:rPr lang="en"/>
              <a:t>Home Screen</a:t>
            </a:r>
          </a:p>
        </p:txBody>
      </p:sp>
      <p:sp>
        <p:nvSpPr>
          <p:cNvPr id="113" name="Shape 113"/>
          <p:cNvSpPr txBox="1"/>
          <p:nvPr/>
        </p:nvSpPr>
        <p:spPr>
          <a:xfrm>
            <a:off x="3537000" y="4424125"/>
            <a:ext cx="2070000" cy="496800"/>
          </a:xfrm>
          <a:prstGeom prst="rect">
            <a:avLst/>
          </a:prstGeom>
          <a:noFill/>
          <a:ln>
            <a:noFill/>
          </a:ln>
        </p:spPr>
        <p:txBody>
          <a:bodyPr anchorCtr="0" anchor="t" bIns="91425" lIns="91425" rIns="91425" tIns="91425">
            <a:noAutofit/>
          </a:bodyPr>
          <a:lstStyle/>
          <a:p>
            <a:pPr lvl="0" rtl="0" algn="ctr">
              <a:spcBef>
                <a:spcPts val="0"/>
              </a:spcBef>
              <a:buNone/>
            </a:pPr>
            <a:r>
              <a:rPr lang="en"/>
              <a:t>Study Session Description</a:t>
            </a:r>
          </a:p>
        </p:txBody>
      </p:sp>
      <p:sp>
        <p:nvSpPr>
          <p:cNvPr id="114" name="Shape 114"/>
          <p:cNvSpPr txBox="1"/>
          <p:nvPr/>
        </p:nvSpPr>
        <p:spPr>
          <a:xfrm>
            <a:off x="6529837" y="4424125"/>
            <a:ext cx="2070000" cy="496800"/>
          </a:xfrm>
          <a:prstGeom prst="rect">
            <a:avLst/>
          </a:prstGeom>
          <a:noFill/>
          <a:ln>
            <a:noFill/>
          </a:ln>
        </p:spPr>
        <p:txBody>
          <a:bodyPr anchorCtr="0" anchor="t" bIns="91425" lIns="91425" rIns="91425" tIns="91425">
            <a:noAutofit/>
          </a:bodyPr>
          <a:lstStyle/>
          <a:p>
            <a:pPr lvl="0" rtl="0" algn="ctr">
              <a:spcBef>
                <a:spcPts val="0"/>
              </a:spcBef>
              <a:buNone/>
            </a:pPr>
            <a:r>
              <a:rPr lang="en"/>
              <a:t>Filtered Search</a:t>
            </a:r>
          </a:p>
        </p:txBody>
      </p:sp>
      <p:sp>
        <p:nvSpPr>
          <p:cNvPr id="115" name="Shape 115"/>
          <p:cNvSpPr txBox="1"/>
          <p:nvPr>
            <p:ph type="title"/>
          </p:nvPr>
        </p:nvSpPr>
        <p:spPr>
          <a:xfrm>
            <a:off x="311700" y="136100"/>
            <a:ext cx="8520600" cy="572700"/>
          </a:xfrm>
          <a:prstGeom prst="rect">
            <a:avLst/>
          </a:prstGeom>
        </p:spPr>
        <p:txBody>
          <a:bodyPr anchorCtr="0" anchor="t" bIns="91425" lIns="91425" rIns="91425" tIns="91425">
            <a:noAutofit/>
          </a:bodyPr>
          <a:lstStyle/>
          <a:p>
            <a:pPr lvl="0" rtl="0">
              <a:spcBef>
                <a:spcPts val="0"/>
              </a:spcBef>
              <a:buNone/>
            </a:pPr>
            <a:r>
              <a:rPr lang="en"/>
              <a:t>Study Sessions</a:t>
            </a: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