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 id="2147483654" r:id="rId4"/>
  </p:sldMasterIdLst>
  <p:sldIdLst>
    <p:sldId id="260" r:id="rId5"/>
    <p:sldId id="330" r:id="rId6"/>
    <p:sldId id="331" r:id="rId7"/>
    <p:sldId id="332" r:id="rId8"/>
    <p:sldId id="333" r:id="rId9"/>
    <p:sldId id="334" r:id="rId10"/>
    <p:sldId id="337" r:id="rId11"/>
    <p:sldId id="338" r:id="rId12"/>
    <p:sldId id="339" r:id="rId13"/>
    <p:sldId id="344" r:id="rId14"/>
    <p:sldId id="335" r:id="rId15"/>
    <p:sldId id="336" r:id="rId16"/>
    <p:sldId id="340" r:id="rId17"/>
    <p:sldId id="341" r:id="rId18"/>
    <p:sldId id="342" r:id="rId19"/>
    <p:sldId id="345" r:id="rId20"/>
    <p:sldId id="346" r:id="rId21"/>
    <p:sldId id="351" r:id="rId22"/>
    <p:sldId id="370" r:id="rId23"/>
    <p:sldId id="352"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61" r:id="rId38"/>
    <p:sldId id="363" r:id="rId39"/>
    <p:sldId id="364" r:id="rId40"/>
    <p:sldId id="365" r:id="rId41"/>
    <p:sldId id="362" r:id="rId42"/>
    <p:sldId id="353" r:id="rId43"/>
    <p:sldId id="367" r:id="rId44"/>
    <p:sldId id="354" r:id="rId45"/>
    <p:sldId id="369" r:id="rId46"/>
    <p:sldId id="368" r:id="rId47"/>
    <p:sldId id="355" r:id="rId48"/>
    <p:sldId id="356" r:id="rId49"/>
    <p:sldId id="357" r:id="rId50"/>
    <p:sldId id="379" r:id="rId51"/>
    <p:sldId id="373" r:id="rId52"/>
    <p:sldId id="374" r:id="rId53"/>
    <p:sldId id="375" r:id="rId54"/>
    <p:sldId id="377" r:id="rId55"/>
    <p:sldId id="378" r:id="rId56"/>
    <p:sldId id="38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2247"/>
    <a:srgbClr val="D52637"/>
    <a:srgbClr val="17479E"/>
    <a:srgbClr val="D42128"/>
    <a:srgbClr val="FF5429"/>
    <a:srgbClr val="0071BC"/>
    <a:srgbClr val="4CC1EB"/>
    <a:srgbClr val="71AC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9" d="100"/>
          <a:sy n="69" d="100"/>
        </p:scale>
        <p:origin x="52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5EFDD60-5122-443B-828C-EA4E04F6C710}"/>
              </a:ext>
            </a:extLst>
          </p:cNvPr>
          <p:cNvSpPr>
            <a:spLocks noGrp="1"/>
          </p:cNvSpPr>
          <p:nvPr>
            <p:ph type="body" sz="quarter" idx="10" hasCustomPrompt="1"/>
          </p:nvPr>
        </p:nvSpPr>
        <p:spPr>
          <a:xfrm>
            <a:off x="6359712" y="3129756"/>
            <a:ext cx="5576887" cy="598488"/>
          </a:xfrm>
          <a:prstGeom prst="rect">
            <a:avLst/>
          </a:prstGeom>
        </p:spPr>
        <p:txBody>
          <a:bodyPr/>
          <a:lstStyle>
            <a:lvl1pPr marL="0" indent="0" algn="ctr">
              <a:buNone/>
              <a:defRPr sz="3200" b="1">
                <a:solidFill>
                  <a:schemeClr val="bg1"/>
                </a:solidFill>
              </a:defRPr>
            </a:lvl1pPr>
          </a:lstStyle>
          <a:p>
            <a:pPr algn="ctr"/>
            <a:r>
              <a:rPr lang="en-US" sz="3200" b="1" dirty="0">
                <a:solidFill>
                  <a:schemeClr val="bg1"/>
                </a:solidFill>
              </a:rPr>
              <a:t>Quality Assurance</a:t>
            </a:r>
            <a:endParaRPr lang="en-IN" sz="3200" b="1" dirty="0">
              <a:solidFill>
                <a:schemeClr val="bg1"/>
              </a:solidFill>
              <a:latin typeface="Lato" panose="020F0502020204030203" pitchFamily="34" charset="0"/>
            </a:endParaRPr>
          </a:p>
        </p:txBody>
      </p:sp>
    </p:spTree>
    <p:extLst>
      <p:ext uri="{BB962C8B-B14F-4D97-AF65-F5344CB8AC3E}">
        <p14:creationId xmlns:p14="http://schemas.microsoft.com/office/powerpoint/2010/main" val="235612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F6B48B16-068D-4914-B15F-BA951B840AF8}"/>
              </a:ext>
            </a:extLst>
          </p:cNvPr>
          <p:cNvSpPr>
            <a:spLocks noGrp="1"/>
          </p:cNvSpPr>
          <p:nvPr>
            <p:ph type="body" sz="quarter" idx="13" hasCustomPrompt="1"/>
          </p:nvPr>
        </p:nvSpPr>
        <p:spPr>
          <a:xfrm>
            <a:off x="457200" y="136525"/>
            <a:ext cx="8753475" cy="577850"/>
          </a:xfrm>
          <a:prstGeom prst="rect">
            <a:avLst/>
          </a:prstGeom>
        </p:spPr>
        <p:txBody>
          <a:bodyPr/>
          <a:lstStyle>
            <a:lvl1pPr marL="0" indent="0">
              <a:lnSpc>
                <a:spcPct val="150000"/>
              </a:lnSpc>
              <a:buNone/>
              <a:defRPr sz="2400" b="1">
                <a:solidFill>
                  <a:srgbClr val="17479E"/>
                </a:solidFill>
                <a:latin typeface="+mn-lt"/>
              </a:defRPr>
            </a:lvl1pPr>
          </a:lstStyle>
          <a:p>
            <a:pPr lvl="0"/>
            <a:r>
              <a:rPr lang="en-US" dirty="0"/>
              <a:t>Page heading</a:t>
            </a:r>
          </a:p>
        </p:txBody>
      </p:sp>
    </p:spTree>
    <p:extLst>
      <p:ext uri="{BB962C8B-B14F-4D97-AF65-F5344CB8AC3E}">
        <p14:creationId xmlns:p14="http://schemas.microsoft.com/office/powerpoint/2010/main" val="404088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8253" y="365126"/>
            <a:ext cx="11303367" cy="816904"/>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338253" y="1311730"/>
            <a:ext cx="11303367" cy="486523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2938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xmlns="" id="{958FF599-1DE5-45F6-A3B4-43B0697D5572}"/>
              </a:ext>
            </a:extLst>
          </p:cNvPr>
          <p:cNvSpPr>
            <a:spLocks noGrp="1"/>
          </p:cNvSpPr>
          <p:nvPr>
            <p:ph type="body" sz="quarter" idx="10" hasCustomPrompt="1"/>
          </p:nvPr>
        </p:nvSpPr>
        <p:spPr>
          <a:xfrm>
            <a:off x="289022" y="3214704"/>
            <a:ext cx="5318676" cy="428592"/>
          </a:xfrm>
          <a:prstGeom prst="rect">
            <a:avLst/>
          </a:prstGeom>
        </p:spPr>
        <p:txBody>
          <a:bodyPr/>
          <a:lstStyle>
            <a:lvl1pPr marL="0" indent="0">
              <a:buNone/>
              <a:defRPr sz="2400" b="1">
                <a:solidFill>
                  <a:schemeClr val="bg1"/>
                </a:solidFill>
                <a:latin typeface="+mn-lt"/>
              </a:defRPr>
            </a:lvl1pPr>
          </a:lstStyle>
          <a:p>
            <a:pPr lvl="0"/>
            <a:r>
              <a:rPr lang="en-US" dirty="0"/>
              <a:t>Page Heading</a:t>
            </a:r>
          </a:p>
        </p:txBody>
      </p:sp>
    </p:spTree>
    <p:extLst>
      <p:ext uri="{BB962C8B-B14F-4D97-AF65-F5344CB8AC3E}">
        <p14:creationId xmlns:p14="http://schemas.microsoft.com/office/powerpoint/2010/main" val="4112941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823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theme" Target="../theme/theme2.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BE1ABA8-BF8C-466D-8B97-AC3A57C9864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4959" y="2632874"/>
            <a:ext cx="4958276" cy="1178792"/>
          </a:xfrm>
          <a:prstGeom prst="rect">
            <a:avLst/>
          </a:prstGeom>
        </p:spPr>
      </p:pic>
      <p:sp>
        <p:nvSpPr>
          <p:cNvPr id="2" name="Rectangle 1">
            <a:extLst>
              <a:ext uri="{FF2B5EF4-FFF2-40B4-BE49-F238E27FC236}">
                <a16:creationId xmlns:a16="http://schemas.microsoft.com/office/drawing/2014/main" xmlns="" id="{8CEE1B32-963D-43CA-B07D-6C8E1CDF9073}"/>
              </a:ext>
            </a:extLst>
          </p:cNvPr>
          <p:cNvSpPr/>
          <p:nvPr userDrawn="1"/>
        </p:nvSpPr>
        <p:spPr>
          <a:xfrm>
            <a:off x="6096000" y="0"/>
            <a:ext cx="6096000" cy="6858000"/>
          </a:xfrm>
          <a:prstGeom prst="rect">
            <a:avLst/>
          </a:prstGeom>
          <a:solidFill>
            <a:srgbClr val="1747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2355191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8A47ED3-6031-4DDE-861F-1E1AD8E2320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71811" y="47301"/>
            <a:ext cx="776659" cy="776659"/>
          </a:xfrm>
          <a:prstGeom prst="rect">
            <a:avLst/>
          </a:prstGeom>
        </p:spPr>
      </p:pic>
      <p:pic>
        <p:nvPicPr>
          <p:cNvPr id="5" name="Graphic 4">
            <a:extLst>
              <a:ext uri="{FF2B5EF4-FFF2-40B4-BE49-F238E27FC236}">
                <a16:creationId xmlns:a16="http://schemas.microsoft.com/office/drawing/2014/main" xmlns="" id="{359CA1C1-E382-4DAD-B439-92C26B142391}"/>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54993" y="6238654"/>
            <a:ext cx="12306260" cy="204860"/>
          </a:xfrm>
          <a:prstGeom prst="rect">
            <a:avLst/>
          </a:prstGeom>
        </p:spPr>
      </p:pic>
      <p:pic>
        <p:nvPicPr>
          <p:cNvPr id="15" name="Graphic 14">
            <a:extLst>
              <a:ext uri="{FF2B5EF4-FFF2-40B4-BE49-F238E27FC236}">
                <a16:creationId xmlns:a16="http://schemas.microsoft.com/office/drawing/2014/main" xmlns="" id="{639D58E6-FBCD-4702-8284-6119E7A4E807}"/>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243259" y="751244"/>
            <a:ext cx="12391729" cy="129756"/>
          </a:xfrm>
          <a:prstGeom prst="rect">
            <a:avLst/>
          </a:prstGeom>
        </p:spPr>
      </p:pic>
    </p:spTree>
    <p:extLst>
      <p:ext uri="{BB962C8B-B14F-4D97-AF65-F5344CB8AC3E}">
        <p14:creationId xmlns:p14="http://schemas.microsoft.com/office/powerpoint/2010/main" val="1241872956"/>
      </p:ext>
    </p:extLst>
  </p:cSld>
  <p:clrMap bg1="lt1" tx1="dk1" bg2="lt2" tx2="dk2" accent1="accent1" accent2="accent2" accent3="accent3" accent4="accent4" accent5="accent5" accent6="accent6" hlink="hlink" folHlink="folHlink"/>
  <p:sldLayoutIdLst>
    <p:sldLayoutId id="2147483651" r:id="rId1"/>
    <p:sldLayoutId id="214748365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7E025FD-3DEB-48DF-B4E1-284C3BBFA300}"/>
              </a:ext>
            </a:extLst>
          </p:cNvPr>
          <p:cNvSpPr/>
          <p:nvPr userDrawn="1"/>
        </p:nvSpPr>
        <p:spPr>
          <a:xfrm>
            <a:off x="0" y="2739043"/>
            <a:ext cx="12213266" cy="1379913"/>
          </a:xfrm>
          <a:prstGeom prst="rect">
            <a:avLst/>
          </a:prstGeom>
          <a:gradFill flip="none" rotWithShape="1">
            <a:gsLst>
              <a:gs pos="70000">
                <a:schemeClr val="bg1">
                  <a:lumMod val="94000"/>
                  <a:lumOff val="6000"/>
                  <a:alpha val="83000"/>
                </a:schemeClr>
              </a:gs>
              <a:gs pos="45000">
                <a:srgbClr val="1747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pic>
        <p:nvPicPr>
          <p:cNvPr id="5" name="Picture 4">
            <a:extLst>
              <a:ext uri="{FF2B5EF4-FFF2-40B4-BE49-F238E27FC236}">
                <a16:creationId xmlns:a16="http://schemas.microsoft.com/office/drawing/2014/main" xmlns="" id="{12BCE0B0-20F1-43E4-BF28-2C964FF933B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1811" y="47301"/>
            <a:ext cx="776659" cy="776659"/>
          </a:xfrm>
          <a:prstGeom prst="rect">
            <a:avLst/>
          </a:prstGeom>
        </p:spPr>
      </p:pic>
    </p:spTree>
    <p:extLst>
      <p:ext uri="{BB962C8B-B14F-4D97-AF65-F5344CB8AC3E}">
        <p14:creationId xmlns:p14="http://schemas.microsoft.com/office/powerpoint/2010/main" val="4034228798"/>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3AC759B-94EF-44E8-A166-5AC79DF79D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1811" y="47301"/>
            <a:ext cx="776659" cy="776659"/>
          </a:xfrm>
          <a:prstGeom prst="rect">
            <a:avLst/>
          </a:prstGeom>
        </p:spPr>
      </p:pic>
      <p:sp>
        <p:nvSpPr>
          <p:cNvPr id="3" name="Text Placeholder 12">
            <a:extLst>
              <a:ext uri="{FF2B5EF4-FFF2-40B4-BE49-F238E27FC236}">
                <a16:creationId xmlns:a16="http://schemas.microsoft.com/office/drawing/2014/main" xmlns="" id="{3C09DD36-3720-459A-8F50-7C354EAADF60}"/>
              </a:ext>
            </a:extLst>
          </p:cNvPr>
          <p:cNvSpPr txBox="1">
            <a:spLocks/>
          </p:cNvSpPr>
          <p:nvPr userDrawn="1"/>
        </p:nvSpPr>
        <p:spPr>
          <a:xfrm>
            <a:off x="259503" y="2749192"/>
            <a:ext cx="11672993" cy="42859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chemeClr val="bg1"/>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solidFill>
                  <a:srgbClr val="17479E"/>
                </a:solidFill>
              </a:rPr>
              <a:t>Page Heading</a:t>
            </a:r>
            <a:endParaRPr lang="en-US" dirty="0">
              <a:solidFill>
                <a:srgbClr val="17479E"/>
              </a:solidFill>
            </a:endParaRPr>
          </a:p>
        </p:txBody>
      </p:sp>
    </p:spTree>
    <p:extLst>
      <p:ext uri="{BB962C8B-B14F-4D97-AF65-F5344CB8AC3E}">
        <p14:creationId xmlns:p14="http://schemas.microsoft.com/office/powerpoint/2010/main" val="3279124258"/>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5BF0D95-FEC1-4774-843C-EF8C78E4B193}"/>
              </a:ext>
            </a:extLst>
          </p:cNvPr>
          <p:cNvSpPr>
            <a:spLocks noGrp="1"/>
          </p:cNvSpPr>
          <p:nvPr>
            <p:ph type="body" sz="quarter" idx="10"/>
          </p:nvPr>
        </p:nvSpPr>
        <p:spPr>
          <a:xfrm>
            <a:off x="6359712" y="3129756"/>
            <a:ext cx="5576887" cy="598488"/>
          </a:xfrm>
        </p:spPr>
        <p:txBody>
          <a:bodyPr/>
          <a:lstStyle/>
          <a:p>
            <a:r>
              <a:rPr lang="en-US" dirty="0" smtClean="0"/>
              <a:t>MYSQL – SQL Fundamentals</a:t>
            </a:r>
            <a:endParaRPr lang="en-IN" sz="3200" b="1" dirty="0">
              <a:solidFill>
                <a:schemeClr val="bg1"/>
              </a:solidFill>
              <a:latin typeface="Lato" panose="020F0502020204030203" pitchFamily="34" charset="0"/>
            </a:endParaRPr>
          </a:p>
        </p:txBody>
      </p:sp>
      <p:pic>
        <p:nvPicPr>
          <p:cNvPr id="6" name="Graphic 5">
            <a:extLst>
              <a:ext uri="{FF2B5EF4-FFF2-40B4-BE49-F238E27FC236}">
                <a16:creationId xmlns:a16="http://schemas.microsoft.com/office/drawing/2014/main" xmlns="" id="{F956786A-5151-4F33-BA2F-6ABC46A8D707}"/>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7063530" y="4126107"/>
            <a:ext cx="4301437" cy="2731893"/>
          </a:xfrm>
          <a:prstGeom prst="rect">
            <a:avLst/>
          </a:prstGeom>
        </p:spPr>
      </p:pic>
    </p:spTree>
    <p:extLst>
      <p:ext uri="{BB962C8B-B14F-4D97-AF65-F5344CB8AC3E}">
        <p14:creationId xmlns:p14="http://schemas.microsoft.com/office/powerpoint/2010/main" val="744538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03367" cy="816904"/>
          </a:xfrm>
        </p:spPr>
        <p:txBody>
          <a:bodyPr/>
          <a:lstStyle/>
          <a:p>
            <a:r>
              <a:rPr lang="en-US" dirty="0" smtClean="0"/>
              <a:t>SQL Language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DDL – Define the object (employee, department, customer, product, tickets)</a:t>
            </a:r>
          </a:p>
          <a:p>
            <a:pPr lvl="1"/>
            <a:r>
              <a:rPr lang="en-US" b="1" dirty="0" smtClean="0"/>
              <a:t>Create</a:t>
            </a:r>
            <a:r>
              <a:rPr lang="en-US" dirty="0" smtClean="0"/>
              <a:t> – Creating the new table in the database</a:t>
            </a:r>
          </a:p>
          <a:p>
            <a:pPr lvl="1"/>
            <a:r>
              <a:rPr lang="en-US" b="1" dirty="0" smtClean="0"/>
              <a:t>Alter</a:t>
            </a:r>
            <a:r>
              <a:rPr lang="en-US" dirty="0" smtClean="0"/>
              <a:t> – Changing the existing table (Add a column, drop a column, change data type </a:t>
            </a:r>
            <a:r>
              <a:rPr lang="en-US" dirty="0" err="1" smtClean="0"/>
              <a:t>etc</a:t>
            </a:r>
            <a:r>
              <a:rPr lang="en-US" dirty="0" smtClean="0"/>
              <a:t>)</a:t>
            </a:r>
          </a:p>
          <a:p>
            <a:pPr lvl="1"/>
            <a:r>
              <a:rPr lang="en-US" b="1" dirty="0" smtClean="0"/>
              <a:t>Drop</a:t>
            </a:r>
            <a:r>
              <a:rPr lang="en-US" dirty="0" smtClean="0"/>
              <a:t> – Dropping the table. The structure of the database gets changed. It deletes all the rows as well when we drop the table.</a:t>
            </a:r>
            <a:endParaRPr lang="en-US" dirty="0"/>
          </a:p>
          <a:p>
            <a:r>
              <a:rPr lang="en-US" dirty="0" smtClean="0"/>
              <a:t>DML – Manage the data in the tables (add, modify, remove or view)</a:t>
            </a:r>
          </a:p>
          <a:p>
            <a:pPr lvl="1"/>
            <a:r>
              <a:rPr lang="en-US" b="1" dirty="0" smtClean="0"/>
              <a:t>Insert</a:t>
            </a:r>
            <a:r>
              <a:rPr lang="en-US" dirty="0" smtClean="0"/>
              <a:t> – used when you are adding new record into the table</a:t>
            </a:r>
          </a:p>
          <a:p>
            <a:pPr lvl="1"/>
            <a:r>
              <a:rPr lang="en-US" b="1" dirty="0" smtClean="0"/>
              <a:t>Update</a:t>
            </a:r>
            <a:r>
              <a:rPr lang="en-US" dirty="0" smtClean="0"/>
              <a:t> – used to change the data what we already have in the table</a:t>
            </a:r>
          </a:p>
          <a:p>
            <a:pPr lvl="1"/>
            <a:r>
              <a:rPr lang="en-US" b="1" dirty="0" smtClean="0"/>
              <a:t>Delete</a:t>
            </a:r>
            <a:r>
              <a:rPr lang="en-US" dirty="0" smtClean="0"/>
              <a:t> – removing the record in a table. The number of records gets reduced after this statement.</a:t>
            </a:r>
          </a:p>
          <a:p>
            <a:pPr lvl="1"/>
            <a:r>
              <a:rPr lang="en-US" b="1" dirty="0" smtClean="0"/>
              <a:t>Select</a:t>
            </a:r>
            <a:r>
              <a:rPr lang="en-US" dirty="0" smtClean="0"/>
              <a:t> – View the data what we have in the table. Reading the data from the tables is the main job.</a:t>
            </a:r>
            <a:endParaRPr lang="en-US" dirty="0"/>
          </a:p>
          <a:p>
            <a:r>
              <a:rPr lang="en-US" dirty="0" smtClean="0"/>
              <a:t>DCL – Control the access (security)</a:t>
            </a:r>
          </a:p>
          <a:p>
            <a:pPr lvl="1"/>
            <a:r>
              <a:rPr lang="en-US" b="1" dirty="0" smtClean="0"/>
              <a:t>Grant</a:t>
            </a:r>
            <a:r>
              <a:rPr lang="en-US" dirty="0" smtClean="0"/>
              <a:t> – Giving permission (select, insert, update, delete, create, alter </a:t>
            </a:r>
            <a:r>
              <a:rPr lang="en-US" dirty="0" err="1" smtClean="0"/>
              <a:t>etc</a:t>
            </a:r>
            <a:r>
              <a:rPr lang="en-US" dirty="0" smtClean="0"/>
              <a:t>) to a user.</a:t>
            </a:r>
          </a:p>
          <a:p>
            <a:pPr lvl="1"/>
            <a:r>
              <a:rPr lang="en-US" b="1" dirty="0" smtClean="0"/>
              <a:t>Revoke</a:t>
            </a:r>
            <a:r>
              <a:rPr lang="en-US" dirty="0" smtClean="0"/>
              <a:t> – Take the permission back from the user on one or multiple objects.</a:t>
            </a:r>
            <a:endParaRPr lang="en-US" dirty="0"/>
          </a:p>
        </p:txBody>
      </p:sp>
    </p:spTree>
    <p:extLst>
      <p:ext uri="{BB962C8B-B14F-4D97-AF65-F5344CB8AC3E}">
        <p14:creationId xmlns:p14="http://schemas.microsoft.com/office/powerpoint/2010/main" val="280606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2" y="0"/>
            <a:ext cx="11303367" cy="816904"/>
          </a:xfrm>
        </p:spPr>
        <p:txBody>
          <a:bodyPr/>
          <a:lstStyle/>
          <a:p>
            <a:r>
              <a:rPr lang="en-US" dirty="0" smtClean="0"/>
              <a:t>Fundamentals to deal with data</a:t>
            </a:r>
            <a:endParaRPr lang="en-US" dirty="0"/>
          </a:p>
        </p:txBody>
      </p:sp>
      <p:sp>
        <p:nvSpPr>
          <p:cNvPr id="3" name="Content Placeholder 2"/>
          <p:cNvSpPr>
            <a:spLocks noGrp="1"/>
          </p:cNvSpPr>
          <p:nvPr>
            <p:ph idx="1"/>
          </p:nvPr>
        </p:nvSpPr>
        <p:spPr>
          <a:xfrm>
            <a:off x="83127" y="1126836"/>
            <a:ext cx="11558493" cy="5050127"/>
          </a:xfrm>
        </p:spPr>
        <p:txBody>
          <a:bodyPr>
            <a:normAutofit fontScale="77500" lnSpcReduction="20000"/>
          </a:bodyPr>
          <a:lstStyle/>
          <a:p>
            <a:r>
              <a:rPr lang="en-US" dirty="0" smtClean="0"/>
              <a:t>Tables</a:t>
            </a:r>
          </a:p>
          <a:p>
            <a:pPr lvl="1"/>
            <a:r>
              <a:rPr lang="en-US" dirty="0" smtClean="0"/>
              <a:t>Columns</a:t>
            </a:r>
          </a:p>
          <a:p>
            <a:pPr lvl="1"/>
            <a:r>
              <a:rPr lang="en-US" dirty="0"/>
              <a:t>Data </a:t>
            </a:r>
            <a:r>
              <a:rPr lang="en-US" dirty="0" smtClean="0"/>
              <a:t>types</a:t>
            </a:r>
          </a:p>
          <a:p>
            <a:pPr lvl="1"/>
            <a:r>
              <a:rPr lang="en-US" dirty="0" smtClean="0"/>
              <a:t>Constraints</a:t>
            </a:r>
          </a:p>
          <a:p>
            <a:pPr lvl="2"/>
            <a:r>
              <a:rPr lang="en-US" dirty="0" smtClean="0"/>
              <a:t>PK (Primary key) &amp; FK (Foreign key)</a:t>
            </a:r>
          </a:p>
          <a:p>
            <a:pPr lvl="2"/>
            <a:r>
              <a:rPr lang="en-US" dirty="0" smtClean="0"/>
              <a:t>NOT NULL</a:t>
            </a:r>
          </a:p>
          <a:p>
            <a:pPr lvl="2"/>
            <a:r>
              <a:rPr lang="en-US" dirty="0" smtClean="0"/>
              <a:t>CHECK, DEFAULTS</a:t>
            </a:r>
            <a:endParaRPr lang="en-US" dirty="0"/>
          </a:p>
          <a:p>
            <a:r>
              <a:rPr lang="en-US" dirty="0" smtClean="0"/>
              <a:t>SQL Functions</a:t>
            </a:r>
          </a:p>
          <a:p>
            <a:pPr lvl="1"/>
            <a:r>
              <a:rPr lang="en-US" dirty="0" smtClean="0"/>
              <a:t>As we have functions in any language, we have functions in SQL</a:t>
            </a:r>
          </a:p>
          <a:p>
            <a:pPr lvl="1"/>
            <a:r>
              <a:rPr lang="en-US" dirty="0" smtClean="0"/>
              <a:t>String Functions to deal with char / varchar / string data types. We want to display only the first three characters from your name (example)</a:t>
            </a:r>
          </a:p>
          <a:p>
            <a:pPr lvl="1"/>
            <a:r>
              <a:rPr lang="en-US" dirty="0" smtClean="0"/>
              <a:t>Date Functions to deal with date data types. If we store Date of birth (</a:t>
            </a:r>
            <a:r>
              <a:rPr lang="en-US" dirty="0" err="1" smtClean="0"/>
              <a:t>dob</a:t>
            </a:r>
            <a:r>
              <a:rPr lang="en-US" dirty="0" smtClean="0"/>
              <a:t>) of customer or employee, then we may want to show the age. In this case we use date functions to calculate / derive the age. Think about for a minute how you calculate the age based on your date of birth. This will give you a idea of date function usage.</a:t>
            </a:r>
          </a:p>
          <a:p>
            <a:pPr lvl="1"/>
            <a:r>
              <a:rPr lang="en-US" dirty="0" smtClean="0"/>
              <a:t>Number functions to deal with number manipulation. Abs is a function which returns the positive number whether you pass the –</a:t>
            </a:r>
            <a:r>
              <a:rPr lang="en-US" dirty="0" err="1" smtClean="0"/>
              <a:t>ve</a:t>
            </a:r>
            <a:r>
              <a:rPr lang="en-US" dirty="0" smtClean="0"/>
              <a:t> or + </a:t>
            </a:r>
            <a:r>
              <a:rPr lang="en-US" dirty="0" err="1" smtClean="0"/>
              <a:t>ve</a:t>
            </a:r>
            <a:r>
              <a:rPr lang="en-US" dirty="0" smtClean="0"/>
              <a:t> number. It always gives the number as positive number.</a:t>
            </a:r>
          </a:p>
          <a:p>
            <a:r>
              <a:rPr lang="en-US" dirty="0" smtClean="0"/>
              <a:t>Remembering that every RDMBS provides certain set of functions is the key to become comfortable while writing queries. </a:t>
            </a:r>
            <a:endParaRPr lang="en-US" dirty="0"/>
          </a:p>
        </p:txBody>
      </p:sp>
    </p:spTree>
    <p:extLst>
      <p:ext uri="{BB962C8B-B14F-4D97-AF65-F5344CB8AC3E}">
        <p14:creationId xmlns:p14="http://schemas.microsoft.com/office/powerpoint/2010/main" val="703816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14147"/>
            <a:ext cx="11303367" cy="816904"/>
          </a:xfrm>
        </p:spPr>
        <p:txBody>
          <a:bodyPr/>
          <a:lstStyle/>
          <a:p>
            <a:r>
              <a:rPr lang="en-US" dirty="0" smtClean="0"/>
              <a:t>DATA Types</a:t>
            </a:r>
            <a:endParaRPr lang="en-US" dirty="0"/>
          </a:p>
        </p:txBody>
      </p:sp>
      <p:sp>
        <p:nvSpPr>
          <p:cNvPr id="3" name="Content Placeholder 2"/>
          <p:cNvSpPr>
            <a:spLocks noGrp="1"/>
          </p:cNvSpPr>
          <p:nvPr>
            <p:ph idx="1"/>
          </p:nvPr>
        </p:nvSpPr>
        <p:spPr/>
        <p:txBody>
          <a:bodyPr>
            <a:normAutofit lnSpcReduction="10000"/>
          </a:bodyPr>
          <a:lstStyle/>
          <a:p>
            <a:r>
              <a:rPr lang="en-US" dirty="0" smtClean="0"/>
              <a:t>Integer</a:t>
            </a:r>
          </a:p>
          <a:p>
            <a:r>
              <a:rPr lang="en-US" dirty="0" err="1" smtClean="0"/>
              <a:t>BigInt</a:t>
            </a:r>
            <a:endParaRPr lang="en-US" dirty="0" smtClean="0"/>
          </a:p>
          <a:p>
            <a:r>
              <a:rPr lang="en-US" dirty="0"/>
              <a:t>Double</a:t>
            </a:r>
          </a:p>
          <a:p>
            <a:r>
              <a:rPr lang="en-US" dirty="0"/>
              <a:t>Float</a:t>
            </a:r>
          </a:p>
          <a:p>
            <a:r>
              <a:rPr lang="en-US" dirty="0" smtClean="0"/>
              <a:t>char</a:t>
            </a:r>
          </a:p>
          <a:p>
            <a:r>
              <a:rPr lang="en-US" dirty="0" smtClean="0"/>
              <a:t>Varchar</a:t>
            </a:r>
          </a:p>
          <a:p>
            <a:r>
              <a:rPr lang="en-US" dirty="0"/>
              <a:t>TEXT</a:t>
            </a:r>
          </a:p>
          <a:p>
            <a:r>
              <a:rPr lang="en-US" dirty="0" smtClean="0"/>
              <a:t>Date</a:t>
            </a:r>
          </a:p>
          <a:p>
            <a:r>
              <a:rPr lang="en-US" dirty="0" smtClean="0"/>
              <a:t>Timestamp</a:t>
            </a:r>
          </a:p>
          <a:p>
            <a:r>
              <a:rPr lang="en-US" dirty="0" smtClean="0"/>
              <a:t>BLOB</a:t>
            </a:r>
          </a:p>
          <a:p>
            <a:endParaRPr lang="en-US" dirty="0" smtClean="0"/>
          </a:p>
        </p:txBody>
      </p:sp>
    </p:spTree>
    <p:extLst>
      <p:ext uri="{BB962C8B-B14F-4D97-AF65-F5344CB8AC3E}">
        <p14:creationId xmlns:p14="http://schemas.microsoft.com/office/powerpoint/2010/main" val="682321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14143"/>
            <a:ext cx="11303367" cy="816904"/>
          </a:xfrm>
        </p:spPr>
        <p:txBody>
          <a:bodyPr/>
          <a:lstStyle/>
          <a:p>
            <a:r>
              <a:rPr lang="en-US" dirty="0" smtClean="0"/>
              <a:t>Tables (Creation Example)</a:t>
            </a:r>
            <a:endParaRPr lang="en-US" dirty="0"/>
          </a:p>
        </p:txBody>
      </p:sp>
      <p:sp>
        <p:nvSpPr>
          <p:cNvPr id="3" name="Content Placeholder 2"/>
          <p:cNvSpPr>
            <a:spLocks noGrp="1"/>
          </p:cNvSpPr>
          <p:nvPr>
            <p:ph idx="1"/>
          </p:nvPr>
        </p:nvSpPr>
        <p:spPr>
          <a:xfrm>
            <a:off x="338253" y="1197552"/>
            <a:ext cx="7252060" cy="4746625"/>
          </a:xfrm>
        </p:spPr>
        <p:txBody>
          <a:bodyPr>
            <a:noAutofit/>
          </a:bodyPr>
          <a:lstStyle/>
          <a:p>
            <a:r>
              <a:rPr lang="en-US" sz="1900" dirty="0"/>
              <a:t>CREATE </a:t>
            </a:r>
            <a:r>
              <a:rPr lang="en-US" sz="1900" dirty="0" smtClean="0"/>
              <a:t>TABLE PRODUCT_FAMILY </a:t>
            </a:r>
            <a:br>
              <a:rPr lang="en-US" sz="1900" dirty="0" smtClean="0"/>
            </a:br>
            <a:r>
              <a:rPr lang="en-US" sz="1900" dirty="0" smtClean="0"/>
              <a:t>(</a:t>
            </a:r>
            <a:r>
              <a:rPr lang="en-US" sz="1900" dirty="0"/>
              <a:t>PF_ID INT PRIMARY KEY</a:t>
            </a:r>
            <a:r>
              <a:rPr lang="en-US" sz="1900" dirty="0" smtClean="0"/>
              <a:t>,</a:t>
            </a:r>
            <a:br>
              <a:rPr lang="en-US" sz="1900" dirty="0" smtClean="0"/>
            </a:br>
            <a:r>
              <a:rPr lang="en-US" sz="1900" dirty="0" smtClean="0"/>
              <a:t> PF_CODE</a:t>
            </a:r>
            <a:r>
              <a:rPr lang="en-US" sz="1900" dirty="0"/>
              <a:t>	varchar(10) NOT NULL</a:t>
            </a:r>
            <a:r>
              <a:rPr lang="en-US" sz="1900" dirty="0" smtClean="0"/>
              <a:t>,</a:t>
            </a:r>
            <a:br>
              <a:rPr lang="en-US" sz="1900" dirty="0" smtClean="0"/>
            </a:br>
            <a:r>
              <a:rPr lang="en-US" sz="1900" dirty="0" smtClean="0"/>
              <a:t> PF_DESC </a:t>
            </a:r>
            <a:r>
              <a:rPr lang="en-US" sz="1900" dirty="0"/>
              <a:t>varchar(30) NOT NULL</a:t>
            </a:r>
            <a:r>
              <a:rPr lang="en-US" sz="1900" dirty="0" smtClean="0"/>
              <a:t>)</a:t>
            </a:r>
          </a:p>
          <a:p>
            <a:endParaRPr lang="en-US" sz="1900" dirty="0"/>
          </a:p>
          <a:p>
            <a:r>
              <a:rPr lang="en-US" sz="1900" dirty="0"/>
              <a:t>CREATE TABLE </a:t>
            </a:r>
            <a:r>
              <a:rPr lang="en-US" sz="1900" dirty="0" smtClean="0"/>
              <a:t>PRODUCT_CATEGORY </a:t>
            </a:r>
            <a:br>
              <a:rPr lang="en-US" sz="1900" dirty="0" smtClean="0"/>
            </a:br>
            <a:r>
              <a:rPr lang="en-US" sz="1900" dirty="0" smtClean="0"/>
              <a:t>(</a:t>
            </a:r>
            <a:r>
              <a:rPr lang="en-US" sz="1900" dirty="0"/>
              <a:t>PC_ID INT PRIMARY </a:t>
            </a:r>
            <a:r>
              <a:rPr lang="en-US" sz="1900" dirty="0" smtClean="0"/>
              <a:t>KEY, PC_CODE   varchar(10</a:t>
            </a:r>
            <a:r>
              <a:rPr lang="en-US" sz="1900" dirty="0"/>
              <a:t>) NOT NULL</a:t>
            </a:r>
            <a:r>
              <a:rPr lang="en-US" sz="1900" dirty="0" smtClean="0"/>
              <a:t>,</a:t>
            </a:r>
            <a:br>
              <a:rPr lang="en-US" sz="1900" dirty="0" smtClean="0"/>
            </a:br>
            <a:r>
              <a:rPr lang="en-US" sz="1900" dirty="0" smtClean="0"/>
              <a:t>PC_DESC </a:t>
            </a:r>
            <a:r>
              <a:rPr lang="en-US" sz="1900" dirty="0"/>
              <a:t>varchar(30) NOT </a:t>
            </a:r>
            <a:r>
              <a:rPr lang="en-US" sz="1900" dirty="0" smtClean="0"/>
              <a:t>NULL,</a:t>
            </a:r>
            <a:br>
              <a:rPr lang="en-US" sz="1900" dirty="0" smtClean="0"/>
            </a:br>
            <a:r>
              <a:rPr lang="en-US" sz="1900" dirty="0" smtClean="0"/>
              <a:t>PF_ID </a:t>
            </a:r>
            <a:r>
              <a:rPr lang="en-US" sz="1900" dirty="0"/>
              <a:t>INT REFERENCES PRODUCT_FAMILY(PF_ID</a:t>
            </a:r>
            <a:r>
              <a:rPr lang="en-US" sz="1900" dirty="0" smtClean="0"/>
              <a:t>))</a:t>
            </a:r>
          </a:p>
          <a:p>
            <a:endParaRPr lang="en-US" sz="1900" dirty="0"/>
          </a:p>
          <a:p>
            <a:r>
              <a:rPr lang="en-US" sz="1900" dirty="0"/>
              <a:t>CREATE TABLE 	</a:t>
            </a:r>
            <a:r>
              <a:rPr lang="en-US" sz="1900" dirty="0" smtClean="0"/>
              <a:t>PRODUCT</a:t>
            </a:r>
            <a:br>
              <a:rPr lang="en-US" sz="1900" dirty="0" smtClean="0"/>
            </a:br>
            <a:r>
              <a:rPr lang="en-US" sz="1900" dirty="0" smtClean="0"/>
              <a:t>( </a:t>
            </a:r>
            <a:r>
              <a:rPr lang="en-US" sz="1900" dirty="0"/>
              <a:t>P_ID INT PRIMARY KEY</a:t>
            </a:r>
            <a:r>
              <a:rPr lang="en-US" sz="1900" dirty="0" smtClean="0"/>
              <a:t>, </a:t>
            </a:r>
            <a:r>
              <a:rPr lang="en-US" sz="1900" dirty="0"/>
              <a:t>P_NAME VARCHAR(20) NOT NULL,              </a:t>
            </a:r>
            <a:r>
              <a:rPr lang="en-US" sz="1900" dirty="0" smtClean="0"/>
              <a:t/>
            </a:r>
            <a:br>
              <a:rPr lang="en-US" sz="1900" dirty="0" smtClean="0"/>
            </a:br>
            <a:r>
              <a:rPr lang="en-US" sz="1900" dirty="0" smtClean="0"/>
              <a:t>PRICE </a:t>
            </a:r>
            <a:r>
              <a:rPr lang="en-US" sz="1900" dirty="0"/>
              <a:t>FLOAT DEFAULT 0,              </a:t>
            </a:r>
            <a:r>
              <a:rPr lang="en-US" sz="1900" dirty="0" smtClean="0"/>
              <a:t/>
            </a:r>
            <a:br>
              <a:rPr lang="en-US" sz="1900" dirty="0" smtClean="0"/>
            </a:br>
            <a:r>
              <a:rPr lang="en-US" sz="1900" dirty="0" smtClean="0"/>
              <a:t>COST </a:t>
            </a:r>
            <a:r>
              <a:rPr lang="en-US" sz="1900" dirty="0"/>
              <a:t>FLOAT DEFAULT 0,              </a:t>
            </a:r>
            <a:r>
              <a:rPr lang="en-US" sz="1900" dirty="0" smtClean="0"/>
              <a:t/>
            </a:r>
            <a:br>
              <a:rPr lang="en-US" sz="1900" dirty="0" smtClean="0"/>
            </a:br>
            <a:r>
              <a:rPr lang="en-US" sz="1900" dirty="0" smtClean="0"/>
              <a:t>LAUNCHED_DATE </a:t>
            </a:r>
            <a:r>
              <a:rPr lang="en-US" sz="1900" dirty="0"/>
              <a:t>DATE,             </a:t>
            </a:r>
            <a:r>
              <a:rPr lang="en-US" sz="1900" dirty="0" smtClean="0"/>
              <a:t/>
            </a:r>
            <a:br>
              <a:rPr lang="en-US" sz="1900" dirty="0" smtClean="0"/>
            </a:br>
            <a:r>
              <a:rPr lang="en-US" sz="1900" dirty="0" smtClean="0"/>
              <a:t>PC_ID </a:t>
            </a:r>
            <a:r>
              <a:rPr lang="en-US" sz="1900" dirty="0"/>
              <a:t>INT REFERENCES PRODUCT_CATEGORY(PC_ID))</a:t>
            </a:r>
          </a:p>
        </p:txBody>
      </p:sp>
    </p:spTree>
    <p:extLst>
      <p:ext uri="{BB962C8B-B14F-4D97-AF65-F5344CB8AC3E}">
        <p14:creationId xmlns:p14="http://schemas.microsoft.com/office/powerpoint/2010/main" val="3136028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13561"/>
            <a:ext cx="11303367" cy="816904"/>
          </a:xfrm>
        </p:spPr>
        <p:txBody>
          <a:bodyPr/>
          <a:lstStyle/>
          <a:p>
            <a:r>
              <a:rPr lang="en-US" dirty="0" smtClean="0"/>
              <a:t>Auto Increment for a PK</a:t>
            </a:r>
            <a:endParaRPr lang="en-US" dirty="0"/>
          </a:p>
        </p:txBody>
      </p:sp>
      <p:sp>
        <p:nvSpPr>
          <p:cNvPr id="3" name="Content Placeholder 2"/>
          <p:cNvSpPr>
            <a:spLocks noGrp="1"/>
          </p:cNvSpPr>
          <p:nvPr>
            <p:ph idx="1"/>
          </p:nvPr>
        </p:nvSpPr>
        <p:spPr/>
        <p:txBody>
          <a:bodyPr/>
          <a:lstStyle/>
          <a:p>
            <a:r>
              <a:rPr lang="en-US" dirty="0"/>
              <a:t>CREATE TABLE </a:t>
            </a:r>
            <a:r>
              <a:rPr lang="en-US" dirty="0" smtClean="0"/>
              <a:t/>
            </a:r>
            <a:br>
              <a:rPr lang="en-US" dirty="0" smtClean="0"/>
            </a:br>
            <a:r>
              <a:rPr lang="en-US" dirty="0" smtClean="0"/>
              <a:t>	</a:t>
            </a:r>
            <a:r>
              <a:rPr lang="en-US" dirty="0" err="1" smtClean="0"/>
              <a:t>bank_txns</a:t>
            </a:r>
            <a:r>
              <a:rPr lang="en-US" dirty="0" smtClean="0"/>
              <a:t> (  </a:t>
            </a:r>
            <a:r>
              <a:rPr lang="en-US" dirty="0" err="1" smtClean="0"/>
              <a:t>txn_id</a:t>
            </a:r>
            <a:r>
              <a:rPr lang="en-US" dirty="0" smtClean="0"/>
              <a:t> </a:t>
            </a:r>
            <a:r>
              <a:rPr lang="en-US" dirty="0" err="1"/>
              <a:t>int</a:t>
            </a:r>
            <a:r>
              <a:rPr lang="en-US" dirty="0"/>
              <a:t> NOT NULL AUTO_INCREMENT,    </a:t>
            </a:r>
            <a:r>
              <a:rPr lang="en-US" dirty="0" smtClean="0"/>
              <a:t/>
            </a:r>
            <a:br>
              <a:rPr lang="en-US" dirty="0" smtClean="0"/>
            </a:br>
            <a:r>
              <a:rPr lang="en-US" dirty="0" smtClean="0"/>
              <a:t>			</a:t>
            </a:r>
            <a:r>
              <a:rPr lang="en-US" dirty="0" err="1" smtClean="0"/>
              <a:t>txn_date</a:t>
            </a:r>
            <a:r>
              <a:rPr lang="en-US" dirty="0" smtClean="0"/>
              <a:t> date NOT </a:t>
            </a:r>
            <a:r>
              <a:rPr lang="en-US" dirty="0"/>
              <a:t>NULL,    </a:t>
            </a:r>
            <a:r>
              <a:rPr lang="en-US" dirty="0" smtClean="0"/>
              <a:t/>
            </a:r>
            <a:br>
              <a:rPr lang="en-US" dirty="0" smtClean="0"/>
            </a:br>
            <a:r>
              <a:rPr lang="en-US" dirty="0" smtClean="0"/>
              <a:t>			</a:t>
            </a:r>
            <a:r>
              <a:rPr lang="en-US" dirty="0" err="1" smtClean="0"/>
              <a:t>txn_type</a:t>
            </a:r>
            <a:r>
              <a:rPr lang="en-US" dirty="0" smtClean="0"/>
              <a:t> varchar(4),    </a:t>
            </a:r>
            <a:br>
              <a:rPr lang="en-US" dirty="0" smtClean="0"/>
            </a:br>
            <a:r>
              <a:rPr lang="en-US" dirty="0" smtClean="0"/>
              <a:t>			</a:t>
            </a:r>
            <a:r>
              <a:rPr lang="en-US" dirty="0" err="1"/>
              <a:t>amotxn_type</a:t>
            </a:r>
            <a:r>
              <a:rPr lang="en-US" dirty="0"/>
              <a:t> </a:t>
            </a:r>
            <a:r>
              <a:rPr lang="en-US" dirty="0" smtClean="0"/>
              <a:t>float default 0,    </a:t>
            </a:r>
            <a:br>
              <a:rPr lang="en-US" dirty="0" smtClean="0"/>
            </a:br>
            <a:r>
              <a:rPr lang="en-US" dirty="0" smtClean="0"/>
              <a:t>			PRIMARY </a:t>
            </a:r>
            <a:r>
              <a:rPr lang="en-US" dirty="0"/>
              <a:t>KEY </a:t>
            </a:r>
            <a:r>
              <a:rPr lang="en-US" dirty="0" smtClean="0"/>
              <a:t>(</a:t>
            </a:r>
            <a:r>
              <a:rPr lang="en-US" dirty="0" err="1" smtClean="0"/>
              <a:t>txn_id</a:t>
            </a:r>
            <a:r>
              <a:rPr lang="en-US" dirty="0" smtClean="0"/>
              <a:t>));</a:t>
            </a:r>
          </a:p>
          <a:p>
            <a:r>
              <a:rPr lang="en-US" dirty="0" smtClean="0"/>
              <a:t>Insert into </a:t>
            </a:r>
            <a:r>
              <a:rPr lang="en-US" dirty="0" err="1" smtClean="0"/>
              <a:t>bank_txns</a:t>
            </a:r>
            <a:r>
              <a:rPr lang="en-US" dirty="0" smtClean="0"/>
              <a:t> (</a:t>
            </a:r>
            <a:r>
              <a:rPr lang="en-US" dirty="0" err="1" smtClean="0"/>
              <a:t>txn_date,txn_type,amount</a:t>
            </a:r>
            <a:r>
              <a:rPr lang="en-US" dirty="0" smtClean="0"/>
              <a:t>) values</a:t>
            </a:r>
            <a:br>
              <a:rPr lang="en-US" dirty="0" smtClean="0"/>
            </a:br>
            <a:r>
              <a:rPr lang="en-US" dirty="0" smtClean="0"/>
              <a:t>                                           (</a:t>
            </a:r>
            <a:r>
              <a:rPr lang="en-US" dirty="0" err="1" smtClean="0"/>
              <a:t>sysdate</a:t>
            </a:r>
            <a:r>
              <a:rPr lang="en-US" dirty="0" smtClean="0"/>
              <a:t>(),’DEP’,2000)</a:t>
            </a:r>
          </a:p>
          <a:p>
            <a:endParaRPr lang="en-US" dirty="0"/>
          </a:p>
          <a:p>
            <a:r>
              <a:rPr lang="en-US" dirty="0" smtClean="0"/>
              <a:t>The above statement will auto increment the </a:t>
            </a:r>
            <a:r>
              <a:rPr lang="en-US" dirty="0" err="1" smtClean="0"/>
              <a:t>txn_id</a:t>
            </a:r>
            <a:r>
              <a:rPr lang="en-US" dirty="0" smtClean="0"/>
              <a:t> based on the max </a:t>
            </a:r>
            <a:r>
              <a:rPr lang="en-US" dirty="0" err="1" smtClean="0"/>
              <a:t>txn_id</a:t>
            </a:r>
            <a:r>
              <a:rPr lang="en-US" dirty="0" smtClean="0"/>
              <a:t> + 1 in the table.</a:t>
            </a:r>
            <a:endParaRPr lang="en-US" dirty="0"/>
          </a:p>
        </p:txBody>
      </p:sp>
    </p:spTree>
    <p:extLst>
      <p:ext uri="{BB962C8B-B14F-4D97-AF65-F5344CB8AC3E}">
        <p14:creationId xmlns:p14="http://schemas.microsoft.com/office/powerpoint/2010/main" val="3565877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14150"/>
            <a:ext cx="11303367" cy="816904"/>
          </a:xfrm>
        </p:spPr>
        <p:txBody>
          <a:bodyPr/>
          <a:lstStyle/>
          <a:p>
            <a:r>
              <a:rPr lang="en-US" dirty="0" smtClean="0"/>
              <a:t>Alter Table (Foreign Key handling)</a:t>
            </a:r>
            <a:endParaRPr lang="en-US" dirty="0"/>
          </a:p>
        </p:txBody>
      </p:sp>
      <p:sp>
        <p:nvSpPr>
          <p:cNvPr id="3" name="Content Placeholder 2"/>
          <p:cNvSpPr>
            <a:spLocks noGrp="1"/>
          </p:cNvSpPr>
          <p:nvPr>
            <p:ph idx="1"/>
          </p:nvPr>
        </p:nvSpPr>
        <p:spPr/>
        <p:txBody>
          <a:bodyPr/>
          <a:lstStyle/>
          <a:p>
            <a:r>
              <a:rPr lang="en-US" dirty="0"/>
              <a:t>ALTER TABLE </a:t>
            </a:r>
            <a:r>
              <a:rPr lang="en-US" dirty="0" smtClean="0"/>
              <a:t>city</a:t>
            </a:r>
            <a:br>
              <a:rPr lang="en-US" dirty="0" smtClean="0"/>
            </a:br>
            <a:r>
              <a:rPr lang="en-US" dirty="0" smtClean="0"/>
              <a:t>ADD </a:t>
            </a:r>
            <a:r>
              <a:rPr lang="en-US" dirty="0"/>
              <a:t>FOREIGN KEY (</a:t>
            </a:r>
            <a:r>
              <a:rPr lang="en-US" dirty="0" err="1"/>
              <a:t>state_id</a:t>
            </a:r>
            <a:r>
              <a:rPr lang="en-US" dirty="0"/>
              <a:t>) </a:t>
            </a:r>
            <a:r>
              <a:rPr lang="en-US" dirty="0" smtClean="0"/>
              <a:t/>
            </a:r>
            <a:br>
              <a:rPr lang="en-US" dirty="0" smtClean="0"/>
            </a:br>
            <a:r>
              <a:rPr lang="en-US" dirty="0" smtClean="0"/>
              <a:t>REFERENCES </a:t>
            </a:r>
            <a:r>
              <a:rPr lang="en-US" dirty="0"/>
              <a:t>state(</a:t>
            </a:r>
            <a:r>
              <a:rPr lang="en-US" dirty="0" err="1"/>
              <a:t>state_id</a:t>
            </a:r>
            <a:r>
              <a:rPr lang="en-US" dirty="0" smtClean="0"/>
              <a:t>);</a:t>
            </a:r>
          </a:p>
          <a:p>
            <a:endParaRPr lang="en-US" dirty="0" smtClean="0"/>
          </a:p>
          <a:p>
            <a:r>
              <a:rPr lang="en-US" dirty="0"/>
              <a:t>ALTER TABLE </a:t>
            </a:r>
            <a:r>
              <a:rPr lang="en-US" dirty="0" smtClean="0"/>
              <a:t>Case</a:t>
            </a:r>
            <a:r>
              <a:rPr lang="en-US" dirty="0"/>
              <a:t/>
            </a:r>
            <a:br>
              <a:rPr lang="en-US" dirty="0"/>
            </a:br>
            <a:r>
              <a:rPr lang="en-US" dirty="0"/>
              <a:t>ADD CONSTRAINT </a:t>
            </a:r>
            <a:r>
              <a:rPr lang="en-US" dirty="0" err="1" smtClean="0"/>
              <a:t>FK_Docid</a:t>
            </a:r>
            <a:r>
              <a:rPr lang="en-US" dirty="0"/>
              <a:t/>
            </a:r>
            <a:br>
              <a:rPr lang="en-US" dirty="0"/>
            </a:br>
            <a:r>
              <a:rPr lang="en-US" dirty="0"/>
              <a:t>FOREIGN KEY </a:t>
            </a:r>
            <a:r>
              <a:rPr lang="en-US" dirty="0" smtClean="0"/>
              <a:t>(</a:t>
            </a:r>
            <a:r>
              <a:rPr lang="en-US" dirty="0" err="1" smtClean="0"/>
              <a:t>doc_id</a:t>
            </a:r>
            <a:r>
              <a:rPr lang="en-US" dirty="0" smtClean="0"/>
              <a:t>)</a:t>
            </a:r>
            <a:r>
              <a:rPr lang="en-US" dirty="0"/>
              <a:t> REFERENCES </a:t>
            </a:r>
            <a:r>
              <a:rPr lang="en-US" dirty="0" smtClean="0"/>
              <a:t>doctor(</a:t>
            </a:r>
            <a:r>
              <a:rPr lang="en-US" dirty="0" err="1" smtClean="0"/>
              <a:t>doc_id</a:t>
            </a:r>
            <a:r>
              <a:rPr lang="en-US" dirty="0" smtClean="0"/>
              <a:t>);</a:t>
            </a:r>
          </a:p>
          <a:p>
            <a:endParaRPr lang="en-US" dirty="0" smtClean="0"/>
          </a:p>
          <a:p>
            <a:r>
              <a:rPr lang="en-US" dirty="0"/>
              <a:t>ALTER TABLE </a:t>
            </a:r>
            <a:r>
              <a:rPr lang="en-US" dirty="0" smtClean="0"/>
              <a:t>Case</a:t>
            </a:r>
            <a:r>
              <a:rPr lang="en-US" dirty="0"/>
              <a:t/>
            </a:r>
            <a:br>
              <a:rPr lang="en-US" dirty="0"/>
            </a:br>
            <a:r>
              <a:rPr lang="en-US" dirty="0"/>
              <a:t>DROP FOREIGN KEY </a:t>
            </a:r>
            <a:r>
              <a:rPr lang="en-US" dirty="0" err="1" smtClean="0"/>
              <a:t>FK_Docid</a:t>
            </a:r>
            <a:r>
              <a:rPr lang="en-US" dirty="0" smtClean="0"/>
              <a:t>;</a:t>
            </a:r>
          </a:p>
          <a:p>
            <a:endParaRPr lang="en-US" dirty="0"/>
          </a:p>
        </p:txBody>
      </p:sp>
    </p:spTree>
    <p:extLst>
      <p:ext uri="{BB962C8B-B14F-4D97-AF65-F5344CB8AC3E}">
        <p14:creationId xmlns:p14="http://schemas.microsoft.com/office/powerpoint/2010/main" val="1254476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880"/>
            <a:ext cx="11303367" cy="816904"/>
          </a:xfrm>
        </p:spPr>
        <p:txBody>
          <a:bodyPr/>
          <a:lstStyle/>
          <a:p>
            <a:r>
              <a:rPr lang="en-US" dirty="0" smtClean="0"/>
              <a:t>Data Manipulation Language (CRUD)</a:t>
            </a:r>
            <a:endParaRPr lang="en-US" dirty="0"/>
          </a:p>
        </p:txBody>
      </p:sp>
      <p:sp>
        <p:nvSpPr>
          <p:cNvPr id="3" name="Content Placeholder 2"/>
          <p:cNvSpPr>
            <a:spLocks noGrp="1"/>
          </p:cNvSpPr>
          <p:nvPr>
            <p:ph idx="1"/>
          </p:nvPr>
        </p:nvSpPr>
        <p:spPr>
          <a:xfrm>
            <a:off x="1" y="815997"/>
            <a:ext cx="12176442" cy="5546270"/>
          </a:xfrm>
        </p:spPr>
        <p:txBody>
          <a:bodyPr>
            <a:normAutofit lnSpcReduction="10000"/>
          </a:bodyPr>
          <a:lstStyle/>
          <a:p>
            <a:r>
              <a:rPr lang="en-US" sz="2000" dirty="0" smtClean="0"/>
              <a:t>Create a record (INSERT)</a:t>
            </a:r>
          </a:p>
          <a:p>
            <a:pPr lvl="1"/>
            <a:r>
              <a:rPr lang="en-US" sz="2000" dirty="0" smtClean="0"/>
              <a:t>INSERT INTO TABLE VALUES (…….._</a:t>
            </a:r>
          </a:p>
          <a:p>
            <a:pPr lvl="1"/>
            <a:r>
              <a:rPr lang="en-US" sz="2000" dirty="0" smtClean="0"/>
              <a:t>INSERT INTO TABLE (Col1, Col3, Cole5) values (…….)</a:t>
            </a:r>
          </a:p>
          <a:p>
            <a:pPr lvl="1"/>
            <a:r>
              <a:rPr lang="en-US" sz="2000" dirty="0" smtClean="0"/>
              <a:t>Insert into table </a:t>
            </a:r>
            <a:br>
              <a:rPr lang="en-US" sz="2000" dirty="0" smtClean="0"/>
            </a:br>
            <a:r>
              <a:rPr lang="en-US" sz="2000" dirty="0" smtClean="0"/>
              <a:t>Select Statement </a:t>
            </a:r>
          </a:p>
          <a:p>
            <a:r>
              <a:rPr lang="en-US" sz="2000" dirty="0" smtClean="0"/>
              <a:t>Read a record (SELECT)</a:t>
            </a:r>
          </a:p>
          <a:p>
            <a:pPr lvl="1"/>
            <a:r>
              <a:rPr lang="en-US" sz="2000" dirty="0" smtClean="0"/>
              <a:t>Simple, Sub Query, Join, Aggregate Queries</a:t>
            </a:r>
          </a:p>
          <a:p>
            <a:pPr lvl="1"/>
            <a:r>
              <a:rPr lang="en-US" sz="2000" dirty="0" smtClean="0"/>
              <a:t>Correlated Sub Query, Set Operators, Derived Query, Analytical Queries</a:t>
            </a:r>
          </a:p>
          <a:p>
            <a:r>
              <a:rPr lang="en-US" sz="2000" dirty="0" smtClean="0"/>
              <a:t>Update a record (UPDATE)</a:t>
            </a:r>
          </a:p>
          <a:p>
            <a:pPr lvl="1"/>
            <a:r>
              <a:rPr lang="en-US" sz="2000" dirty="0" smtClean="0"/>
              <a:t>Change the information which already exists</a:t>
            </a:r>
          </a:p>
          <a:p>
            <a:pPr lvl="1"/>
            <a:r>
              <a:rPr lang="en-US" sz="2000" dirty="0" smtClean="0"/>
              <a:t>Update product set </a:t>
            </a:r>
            <a:r>
              <a:rPr lang="en-US" sz="2000" dirty="0" err="1" smtClean="0"/>
              <a:t>p_price</a:t>
            </a:r>
            <a:r>
              <a:rPr lang="en-US" sz="2000" dirty="0" smtClean="0"/>
              <a:t> = 8500 where </a:t>
            </a:r>
            <a:r>
              <a:rPr lang="en-US" sz="2000" dirty="0" err="1" smtClean="0"/>
              <a:t>p_id</a:t>
            </a:r>
            <a:r>
              <a:rPr lang="en-US" sz="2000" dirty="0" smtClean="0"/>
              <a:t> = 604</a:t>
            </a:r>
          </a:p>
          <a:p>
            <a:r>
              <a:rPr lang="en-US" sz="2000" dirty="0" smtClean="0"/>
              <a:t>Delete a record (DELETE)</a:t>
            </a:r>
          </a:p>
          <a:p>
            <a:pPr lvl="1"/>
            <a:r>
              <a:rPr lang="en-US" sz="2000" dirty="0" smtClean="0"/>
              <a:t>Removes the record from the table.</a:t>
            </a:r>
          </a:p>
          <a:p>
            <a:pPr lvl="1"/>
            <a:r>
              <a:rPr lang="en-US" sz="2000" dirty="0" smtClean="0"/>
              <a:t>Delete product where </a:t>
            </a:r>
            <a:r>
              <a:rPr lang="en-US" sz="2000" dirty="0" err="1" smtClean="0"/>
              <a:t>p_id</a:t>
            </a:r>
            <a:r>
              <a:rPr lang="en-US" sz="2000" dirty="0" smtClean="0"/>
              <a:t> = 604</a:t>
            </a:r>
          </a:p>
          <a:p>
            <a:r>
              <a:rPr lang="en-US" sz="2200" dirty="0" smtClean="0"/>
              <a:t>SET SQL_SAFE_UPDATES = 0 </a:t>
            </a:r>
            <a:r>
              <a:rPr lang="en-US" sz="2200" dirty="0" smtClean="0">
                <a:sym typeface="Wingdings" panose="05000000000000000000" pitchFamily="2" charset="2"/>
              </a:rPr>
              <a:t> use this set update when you are deleting or updating with out using PK in the where clause. By default </a:t>
            </a:r>
            <a:r>
              <a:rPr lang="en-US" sz="2200" dirty="0" err="1" smtClean="0">
                <a:sym typeface="Wingdings" panose="05000000000000000000" pitchFamily="2" charset="2"/>
              </a:rPr>
              <a:t>sql</a:t>
            </a:r>
            <a:r>
              <a:rPr lang="en-US" sz="2200" dirty="0" smtClean="0">
                <a:sym typeface="Wingdings" panose="05000000000000000000" pitchFamily="2" charset="2"/>
              </a:rPr>
              <a:t> safe update options is ON.</a:t>
            </a:r>
            <a:endParaRPr lang="en-US" sz="2200" dirty="0" smtClean="0"/>
          </a:p>
          <a:p>
            <a:endParaRPr lang="en-US" sz="2000" dirty="0" smtClean="0"/>
          </a:p>
          <a:p>
            <a:endParaRPr lang="en-US" sz="2000" dirty="0" smtClean="0"/>
          </a:p>
        </p:txBody>
      </p:sp>
    </p:spTree>
    <p:extLst>
      <p:ext uri="{BB962C8B-B14F-4D97-AF65-F5344CB8AC3E}">
        <p14:creationId xmlns:p14="http://schemas.microsoft.com/office/powerpoint/2010/main" val="487255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03367" cy="816904"/>
          </a:xfrm>
        </p:spPr>
        <p:txBody>
          <a:bodyPr/>
          <a:lstStyle/>
          <a:p>
            <a:r>
              <a:rPr lang="en-US" dirty="0" smtClean="0"/>
              <a:t>Types of Queries</a:t>
            </a:r>
            <a:endParaRPr lang="en-US" dirty="0"/>
          </a:p>
        </p:txBody>
      </p:sp>
      <p:sp>
        <p:nvSpPr>
          <p:cNvPr id="3" name="Content Placeholder 2"/>
          <p:cNvSpPr>
            <a:spLocks noGrp="1"/>
          </p:cNvSpPr>
          <p:nvPr>
            <p:ph idx="1"/>
          </p:nvPr>
        </p:nvSpPr>
        <p:spPr>
          <a:xfrm>
            <a:off x="338253" y="867695"/>
            <a:ext cx="11303367" cy="5494999"/>
          </a:xfrm>
        </p:spPr>
        <p:txBody>
          <a:bodyPr>
            <a:normAutofit/>
          </a:bodyPr>
          <a:lstStyle/>
          <a:p>
            <a:pPr marL="514350" indent="-514350">
              <a:buFont typeface="+mj-lt"/>
              <a:buAutoNum type="arabicPeriod"/>
            </a:pPr>
            <a:r>
              <a:rPr lang="en-US" sz="2700" b="1" dirty="0" smtClean="0"/>
              <a:t>Simple Query </a:t>
            </a:r>
            <a:r>
              <a:rPr lang="en-US" sz="2700" dirty="0" smtClean="0"/>
              <a:t>– one table one scan operation can be done.</a:t>
            </a:r>
          </a:p>
          <a:p>
            <a:pPr marL="514350" indent="-514350">
              <a:buFont typeface="+mj-lt"/>
              <a:buAutoNum type="arabicPeriod"/>
            </a:pPr>
            <a:r>
              <a:rPr lang="en-US" sz="2700" b="1" dirty="0" smtClean="0"/>
              <a:t>Sub Query </a:t>
            </a:r>
            <a:r>
              <a:rPr lang="en-US" sz="2700" dirty="0" smtClean="0"/>
              <a:t>– one table two scans operations can bet done. Two tables one scan each</a:t>
            </a:r>
          </a:p>
          <a:p>
            <a:pPr marL="514350" indent="-514350">
              <a:buFont typeface="+mj-lt"/>
              <a:buAutoNum type="arabicPeriod"/>
            </a:pPr>
            <a:r>
              <a:rPr lang="en-US" sz="2700" b="1" dirty="0" smtClean="0"/>
              <a:t>Joins – </a:t>
            </a:r>
            <a:r>
              <a:rPr lang="en-US" sz="2700" dirty="0" smtClean="0"/>
              <a:t>we want result set which consists of columns from both the tables.</a:t>
            </a:r>
          </a:p>
          <a:p>
            <a:pPr marL="514350" indent="-514350">
              <a:buFont typeface="+mj-lt"/>
              <a:buAutoNum type="arabicPeriod"/>
            </a:pPr>
            <a:r>
              <a:rPr lang="en-US" sz="2700" b="1" dirty="0" smtClean="0"/>
              <a:t>Aggregate Queries – </a:t>
            </a:r>
            <a:r>
              <a:rPr lang="en-US" sz="2700" dirty="0" smtClean="0"/>
              <a:t>summarization (count, max, min, </a:t>
            </a:r>
            <a:r>
              <a:rPr lang="en-US" sz="2700" dirty="0" err="1" smtClean="0"/>
              <a:t>avg</a:t>
            </a:r>
            <a:r>
              <a:rPr lang="en-US" sz="2700" dirty="0" smtClean="0"/>
              <a:t>, sum)</a:t>
            </a:r>
          </a:p>
          <a:p>
            <a:pPr marL="514350" indent="-514350">
              <a:buFont typeface="+mj-lt"/>
              <a:buAutoNum type="arabicPeriod"/>
            </a:pPr>
            <a:r>
              <a:rPr lang="en-US" sz="2700" b="1" dirty="0" smtClean="0"/>
              <a:t>Co-related Sub Query – </a:t>
            </a:r>
            <a:r>
              <a:rPr lang="en-US" sz="2700" dirty="0" smtClean="0"/>
              <a:t>one table two scan operations. Outer query executes, the inner query executes as many number of records we have it the outer query.</a:t>
            </a:r>
          </a:p>
          <a:p>
            <a:pPr marL="514350" indent="-514350">
              <a:buFont typeface="+mj-lt"/>
              <a:buAutoNum type="arabicPeriod"/>
            </a:pPr>
            <a:r>
              <a:rPr lang="en-US" sz="2700" b="1" dirty="0" smtClean="0"/>
              <a:t>Set Operators </a:t>
            </a:r>
            <a:r>
              <a:rPr lang="en-US" sz="2700" dirty="0" smtClean="0"/>
              <a:t>– using UNION, UNION ALL, INTERSECT and MINUS.</a:t>
            </a:r>
          </a:p>
          <a:p>
            <a:pPr marL="514350" indent="-514350">
              <a:buFont typeface="+mj-lt"/>
              <a:buAutoNum type="arabicPeriod"/>
            </a:pPr>
            <a:r>
              <a:rPr lang="en-US" sz="2700" b="1" dirty="0" smtClean="0"/>
              <a:t>Derived Table </a:t>
            </a:r>
            <a:r>
              <a:rPr lang="en-US" sz="2700" dirty="0" smtClean="0"/>
              <a:t>– considering a result set as a table in the select statement is called as derived table.</a:t>
            </a:r>
          </a:p>
          <a:p>
            <a:pPr marL="514350" indent="-514350">
              <a:buFont typeface="+mj-lt"/>
              <a:buAutoNum type="arabicPeriod"/>
            </a:pPr>
            <a:r>
              <a:rPr lang="en-US" sz="2700" b="1" dirty="0" smtClean="0"/>
              <a:t>Analytical Queries – </a:t>
            </a:r>
            <a:r>
              <a:rPr lang="en-US" sz="2700" dirty="0" smtClean="0"/>
              <a:t>Usage of Rank, </a:t>
            </a:r>
            <a:r>
              <a:rPr lang="en-US" sz="2700" dirty="0" err="1" smtClean="0"/>
              <a:t>Dense_Rank</a:t>
            </a:r>
            <a:r>
              <a:rPr lang="en-US" sz="2700" dirty="0" smtClean="0"/>
              <a:t>, Lag, Lead </a:t>
            </a:r>
            <a:r>
              <a:rPr lang="en-US" sz="2700" dirty="0" err="1" smtClean="0"/>
              <a:t>etc</a:t>
            </a:r>
            <a:endParaRPr lang="en-US" sz="2700" dirty="0" smtClean="0"/>
          </a:p>
          <a:p>
            <a:pPr marL="0" indent="0">
              <a:buNone/>
            </a:pPr>
            <a:endParaRPr lang="en-US" sz="2700" dirty="0"/>
          </a:p>
        </p:txBody>
      </p:sp>
    </p:spTree>
    <p:extLst>
      <p:ext uri="{BB962C8B-B14F-4D97-AF65-F5344CB8AC3E}">
        <p14:creationId xmlns:p14="http://schemas.microsoft.com/office/powerpoint/2010/main" val="291510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2" y="0"/>
            <a:ext cx="11303367" cy="816904"/>
          </a:xfrm>
        </p:spPr>
        <p:txBody>
          <a:bodyPr/>
          <a:lstStyle/>
          <a:p>
            <a:r>
              <a:rPr lang="en-US" dirty="0" smtClean="0"/>
              <a:t>Simple Query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If you are using one table and one scan to get the result set then we can use simple query.</a:t>
            </a:r>
          </a:p>
          <a:p>
            <a:r>
              <a:rPr lang="en-US" dirty="0" smtClean="0"/>
              <a:t>For example we have 100 product records in the table, we want the products which costs more than 1000 </a:t>
            </a:r>
            <a:r>
              <a:rPr lang="en-US" dirty="0" err="1" smtClean="0"/>
              <a:t>Rs</a:t>
            </a:r>
            <a:r>
              <a:rPr lang="en-US" dirty="0"/>
              <a:t> </a:t>
            </a:r>
            <a:r>
              <a:rPr lang="en-US" dirty="0" smtClean="0"/>
              <a:t>and which gives profit more than 150 </a:t>
            </a:r>
            <a:r>
              <a:rPr lang="en-US" dirty="0" err="1" smtClean="0"/>
              <a:t>Rs</a:t>
            </a:r>
            <a:r>
              <a:rPr lang="en-US" dirty="0" smtClean="0"/>
              <a:t> and which was launched in the current year.</a:t>
            </a:r>
          </a:p>
          <a:p>
            <a:r>
              <a:rPr lang="en-US" dirty="0" smtClean="0"/>
              <a:t>Even though we have three conditions in the criteria of filter, we scan the table only once. So your query is</a:t>
            </a:r>
          </a:p>
          <a:p>
            <a:pPr marL="514350" indent="-514350">
              <a:buFont typeface="+mj-lt"/>
              <a:buAutoNum type="arabicPeriod"/>
            </a:pPr>
            <a:r>
              <a:rPr lang="en-US" i="1" dirty="0" smtClean="0"/>
              <a:t>Select </a:t>
            </a:r>
            <a:r>
              <a:rPr lang="en-US" i="1" dirty="0" err="1" smtClean="0"/>
              <a:t>product_name</a:t>
            </a:r>
            <a:r>
              <a:rPr lang="en-US" i="1" dirty="0" smtClean="0"/>
              <a:t>, cost, price-cost as profit, </a:t>
            </a:r>
            <a:r>
              <a:rPr lang="en-US" i="1" dirty="0" err="1" smtClean="0"/>
              <a:t>launch_dt</a:t>
            </a:r>
            <a:r>
              <a:rPr lang="en-US" i="1" dirty="0" smtClean="0"/>
              <a:t/>
            </a:r>
            <a:br>
              <a:rPr lang="en-US" i="1" dirty="0" smtClean="0"/>
            </a:br>
            <a:r>
              <a:rPr lang="en-US" i="1" dirty="0" smtClean="0"/>
              <a:t>from product</a:t>
            </a:r>
            <a:br>
              <a:rPr lang="en-US" i="1" dirty="0" smtClean="0"/>
            </a:br>
            <a:r>
              <a:rPr lang="en-US" i="1" dirty="0" smtClean="0"/>
              <a:t>where cost &gt; 1000</a:t>
            </a:r>
            <a:r>
              <a:rPr lang="en-US" i="1" dirty="0"/>
              <a:t/>
            </a:r>
            <a:br>
              <a:rPr lang="en-US" i="1" dirty="0"/>
            </a:br>
            <a:r>
              <a:rPr lang="en-US" i="1" dirty="0" smtClean="0"/>
              <a:t>and price – cost &gt; 150</a:t>
            </a:r>
            <a:br>
              <a:rPr lang="en-US" i="1" dirty="0" smtClean="0"/>
            </a:br>
            <a:r>
              <a:rPr lang="en-US" i="1" dirty="0" smtClean="0"/>
              <a:t>and year(</a:t>
            </a:r>
            <a:r>
              <a:rPr lang="en-US" i="1" dirty="0" err="1" smtClean="0"/>
              <a:t>launch_dt</a:t>
            </a:r>
            <a:r>
              <a:rPr lang="en-US" i="1" dirty="0" smtClean="0"/>
              <a:t>) = year(</a:t>
            </a:r>
            <a:r>
              <a:rPr lang="en-US" i="1" dirty="0" err="1" smtClean="0"/>
              <a:t>sysdate</a:t>
            </a:r>
            <a:r>
              <a:rPr lang="en-US" i="1" dirty="0" smtClean="0"/>
              <a:t>())</a:t>
            </a:r>
          </a:p>
          <a:p>
            <a:r>
              <a:rPr lang="en-US" dirty="0"/>
              <a:t>The above query uses one table and we scan the table from top to bottom once to get the result.</a:t>
            </a:r>
          </a:p>
        </p:txBody>
      </p:sp>
    </p:spTree>
    <p:extLst>
      <p:ext uri="{BB962C8B-B14F-4D97-AF65-F5344CB8AC3E}">
        <p14:creationId xmlns:p14="http://schemas.microsoft.com/office/powerpoint/2010/main" val="1831367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03367" cy="816904"/>
          </a:xfrm>
        </p:spPr>
        <p:txBody>
          <a:bodyPr/>
          <a:lstStyle/>
          <a:p>
            <a:r>
              <a:rPr lang="en-IN" dirty="0" smtClean="0"/>
              <a:t>Simple Select</a:t>
            </a:r>
            <a:endParaRPr lang="en-IN" dirty="0"/>
          </a:p>
        </p:txBody>
      </p:sp>
      <p:pic>
        <p:nvPicPr>
          <p:cNvPr id="4" name="Picture 3"/>
          <p:cNvPicPr>
            <a:picLocks noChangeAspect="1"/>
          </p:cNvPicPr>
          <p:nvPr/>
        </p:nvPicPr>
        <p:blipFill>
          <a:blip r:embed="rId2"/>
          <a:stretch>
            <a:fillRect/>
          </a:stretch>
        </p:blipFill>
        <p:spPr>
          <a:xfrm>
            <a:off x="477253" y="1602281"/>
            <a:ext cx="7019294" cy="5754433"/>
          </a:xfrm>
          <a:prstGeom prst="rect">
            <a:avLst/>
          </a:prstGeom>
        </p:spPr>
      </p:pic>
    </p:spTree>
    <p:extLst>
      <p:ext uri="{BB962C8B-B14F-4D97-AF65-F5344CB8AC3E}">
        <p14:creationId xmlns:p14="http://schemas.microsoft.com/office/powerpoint/2010/main" val="358964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23383"/>
            <a:ext cx="11303367" cy="816904"/>
          </a:xfrm>
          <a:ln>
            <a:solidFill>
              <a:schemeClr val="accent3">
                <a:lumMod val="40000"/>
                <a:lumOff val="60000"/>
              </a:schemeClr>
            </a:solidFill>
          </a:ln>
        </p:spPr>
        <p:txBody>
          <a:bodyPr/>
          <a:lstStyle/>
          <a:p>
            <a:r>
              <a:rPr lang="en-US" dirty="0" smtClean="0"/>
              <a:t>MYSQL -- RDBMS</a:t>
            </a:r>
            <a:endParaRPr lang="en-US" dirty="0"/>
          </a:p>
        </p:txBody>
      </p:sp>
      <p:sp>
        <p:nvSpPr>
          <p:cNvPr id="3" name="Content Placeholder 2"/>
          <p:cNvSpPr>
            <a:spLocks noGrp="1"/>
          </p:cNvSpPr>
          <p:nvPr>
            <p:ph idx="1"/>
          </p:nvPr>
        </p:nvSpPr>
        <p:spPr>
          <a:xfrm>
            <a:off x="184727" y="997528"/>
            <a:ext cx="11456893" cy="5179436"/>
          </a:xfrm>
        </p:spPr>
        <p:txBody>
          <a:bodyPr>
            <a:normAutofit fontScale="47500" lnSpcReduction="20000"/>
          </a:bodyPr>
          <a:lstStyle/>
          <a:p>
            <a:r>
              <a:rPr lang="en-US" dirty="0"/>
              <a:t>What is Data? </a:t>
            </a:r>
            <a:r>
              <a:rPr lang="en-US" dirty="0" smtClean="0"/>
              <a:t>– collection of alphabets / numbers. (Employee, projects, websites), </a:t>
            </a:r>
          </a:p>
          <a:p>
            <a:pPr lvl="1"/>
            <a:r>
              <a:rPr lang="en-US" dirty="0" smtClean="0"/>
              <a:t>Booking, cancellation, customer, stations, train, trips ,meal plans, employees, shift (entities)</a:t>
            </a:r>
          </a:p>
          <a:p>
            <a:pPr lvl="1"/>
            <a:r>
              <a:rPr lang="en-US" dirty="0" smtClean="0"/>
              <a:t>Any information in any form (table, file)</a:t>
            </a:r>
          </a:p>
          <a:p>
            <a:pPr lvl="1"/>
            <a:r>
              <a:rPr lang="en-US" dirty="0" smtClean="0"/>
              <a:t>Airline business (indigo – customer, planes, seat in planes, reservation / booking, cancellation, partners, employees, routes, cities /locations, trip)</a:t>
            </a:r>
          </a:p>
          <a:p>
            <a:pPr lvl="1"/>
            <a:r>
              <a:rPr lang="en-US" dirty="0" smtClean="0"/>
              <a:t>Collection of information. (TCS – provides services to their business customers.) – employee, department, location, technology, customers, suppliers </a:t>
            </a:r>
          </a:p>
          <a:p>
            <a:r>
              <a:rPr lang="en-US" dirty="0" smtClean="0"/>
              <a:t>where </a:t>
            </a:r>
            <a:r>
              <a:rPr lang="en-US" dirty="0"/>
              <a:t>do we store data</a:t>
            </a:r>
            <a:r>
              <a:rPr lang="en-US" dirty="0" smtClean="0"/>
              <a:t>?</a:t>
            </a:r>
          </a:p>
          <a:p>
            <a:pPr lvl="1"/>
            <a:r>
              <a:rPr lang="en-US" dirty="0" smtClean="0"/>
              <a:t>RDBMS (Structured)</a:t>
            </a:r>
          </a:p>
          <a:p>
            <a:pPr lvl="1"/>
            <a:r>
              <a:rPr lang="en-US" dirty="0" smtClean="0"/>
              <a:t>NOSQL (semi structured)</a:t>
            </a:r>
          </a:p>
          <a:p>
            <a:pPr lvl="1"/>
            <a:r>
              <a:rPr lang="en-US" dirty="0" smtClean="0"/>
              <a:t>HDFS (big data)</a:t>
            </a:r>
          </a:p>
          <a:p>
            <a:pPr lvl="1"/>
            <a:r>
              <a:rPr lang="en-US" dirty="0" smtClean="0"/>
              <a:t>Files (csv, txt, JSON…)</a:t>
            </a:r>
            <a:endParaRPr lang="en-US" dirty="0"/>
          </a:p>
          <a:p>
            <a:r>
              <a:rPr lang="en-US" dirty="0"/>
              <a:t>What is the database</a:t>
            </a:r>
            <a:r>
              <a:rPr lang="en-US" dirty="0" smtClean="0"/>
              <a:t>?</a:t>
            </a:r>
          </a:p>
          <a:p>
            <a:pPr lvl="1"/>
            <a:r>
              <a:rPr lang="en-US" dirty="0" smtClean="0"/>
              <a:t>Software which helps to organize and manage data.</a:t>
            </a:r>
            <a:endParaRPr lang="en-US" dirty="0"/>
          </a:p>
          <a:p>
            <a:r>
              <a:rPr lang="en-US" dirty="0"/>
              <a:t>Different types of databases</a:t>
            </a:r>
          </a:p>
          <a:p>
            <a:r>
              <a:rPr lang="en-US" dirty="0"/>
              <a:t>What is RDBMS?</a:t>
            </a:r>
          </a:p>
          <a:p>
            <a:r>
              <a:rPr lang="en-US" dirty="0" err="1"/>
              <a:t>Codd’s</a:t>
            </a:r>
            <a:r>
              <a:rPr lang="en-US" dirty="0"/>
              <a:t> </a:t>
            </a:r>
            <a:r>
              <a:rPr lang="en-US" dirty="0" smtClean="0"/>
              <a:t>Rules </a:t>
            </a:r>
          </a:p>
          <a:p>
            <a:pPr lvl="1"/>
            <a:r>
              <a:rPr lang="en-US" dirty="0" smtClean="0"/>
              <a:t>(SQL, NULL value support, key attributes should be used to get one single row (row identifier), Table, Views, Online catalog)</a:t>
            </a:r>
            <a:endParaRPr lang="en-US" dirty="0"/>
          </a:p>
          <a:p>
            <a:r>
              <a:rPr lang="en-US" dirty="0"/>
              <a:t>What do you mean by entity, attribute and domain</a:t>
            </a:r>
            <a:r>
              <a:rPr lang="en-US" dirty="0" smtClean="0"/>
              <a:t>? </a:t>
            </a:r>
          </a:p>
          <a:p>
            <a:pPr lvl="1"/>
            <a:r>
              <a:rPr lang="en-US" dirty="0" smtClean="0"/>
              <a:t>Entity example --? Product (</a:t>
            </a:r>
            <a:r>
              <a:rPr lang="en-US" dirty="0" err="1" smtClean="0"/>
              <a:t>product_id</a:t>
            </a:r>
            <a:r>
              <a:rPr lang="en-US" dirty="0" smtClean="0"/>
              <a:t>, name is an attribute)</a:t>
            </a:r>
          </a:p>
          <a:p>
            <a:pPr lvl="1"/>
            <a:r>
              <a:rPr lang="en-US" dirty="0" smtClean="0"/>
              <a:t>Domain example </a:t>
            </a:r>
            <a:r>
              <a:rPr lang="en-US" dirty="0" smtClean="0">
                <a:sym typeface="Wingdings" panose="05000000000000000000" pitchFamily="2" charset="2"/>
              </a:rPr>
              <a:t> Data types (integer, varchar(20))</a:t>
            </a:r>
            <a:endParaRPr lang="en-US" dirty="0" smtClean="0"/>
          </a:p>
          <a:p>
            <a:r>
              <a:rPr lang="en-US" dirty="0" smtClean="0"/>
              <a:t>Relationships </a:t>
            </a:r>
            <a:r>
              <a:rPr lang="en-US" dirty="0"/>
              <a:t>between entities</a:t>
            </a:r>
            <a:r>
              <a:rPr lang="en-US" dirty="0" smtClean="0"/>
              <a:t>.</a:t>
            </a:r>
          </a:p>
          <a:p>
            <a:pPr lvl="1"/>
            <a:r>
              <a:rPr lang="en-US" dirty="0" smtClean="0"/>
              <a:t>One : One</a:t>
            </a:r>
          </a:p>
          <a:p>
            <a:pPr lvl="1"/>
            <a:r>
              <a:rPr lang="en-US" dirty="0" smtClean="0"/>
              <a:t>One : Many</a:t>
            </a:r>
          </a:p>
          <a:p>
            <a:pPr lvl="1"/>
            <a:r>
              <a:rPr lang="en-US" dirty="0" smtClean="0"/>
              <a:t>Many: Many</a:t>
            </a:r>
            <a:endParaRPr lang="en-US" dirty="0"/>
          </a:p>
        </p:txBody>
      </p:sp>
    </p:spTree>
    <p:extLst>
      <p:ext uri="{BB962C8B-B14F-4D97-AF65-F5344CB8AC3E}">
        <p14:creationId xmlns:p14="http://schemas.microsoft.com/office/powerpoint/2010/main" val="391187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3">
                                            <p:txEl>
                                              <p:pRg st="18" end="18"/>
                                            </p:txEl>
                                          </p:spTgt>
                                        </p:tgtEl>
                                        <p:attrNameLst>
                                          <p:attrName>style.visibility</p:attrName>
                                        </p:attrNameLst>
                                      </p:cBhvr>
                                      <p:to>
                                        <p:strVal val="visible"/>
                                      </p:to>
                                    </p:set>
                                    <p:anim calcmode="lin" valueType="num">
                                      <p:cBhvr additive="base">
                                        <p:cTn id="11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3">
                                            <p:txEl>
                                              <p:pRg st="19" end="19"/>
                                            </p:txEl>
                                          </p:spTgt>
                                        </p:tgtEl>
                                        <p:attrNameLst>
                                          <p:attrName>style.visibility</p:attrName>
                                        </p:attrNameLst>
                                      </p:cBhvr>
                                      <p:to>
                                        <p:strVal val="visible"/>
                                      </p:to>
                                    </p:set>
                                    <p:anim calcmode="lin" valueType="num">
                                      <p:cBhvr additive="base">
                                        <p:cTn id="121"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3">
                                            <p:txEl>
                                              <p:pRg st="20" end="20"/>
                                            </p:txEl>
                                          </p:spTgt>
                                        </p:tgtEl>
                                        <p:attrNameLst>
                                          <p:attrName>style.visibility</p:attrName>
                                        </p:attrNameLst>
                                      </p:cBhvr>
                                      <p:to>
                                        <p:strVal val="visible"/>
                                      </p:to>
                                    </p:set>
                                    <p:anim calcmode="lin" valueType="num">
                                      <p:cBhvr additive="base">
                                        <p:cTn id="127"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3">
                                            <p:txEl>
                                              <p:pRg st="21" end="21"/>
                                            </p:txEl>
                                          </p:spTgt>
                                        </p:tgtEl>
                                        <p:attrNameLst>
                                          <p:attrName>style.visibility</p:attrName>
                                        </p:attrNameLst>
                                      </p:cBhvr>
                                      <p:to>
                                        <p:strVal val="visible"/>
                                      </p:to>
                                    </p:set>
                                    <p:anim calcmode="lin" valueType="num">
                                      <p:cBhvr additive="base">
                                        <p:cTn id="133"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3">
                                            <p:txEl>
                                              <p:pRg st="22" end="22"/>
                                            </p:txEl>
                                          </p:spTgt>
                                        </p:tgtEl>
                                        <p:attrNameLst>
                                          <p:attrName>style.visibility</p:attrName>
                                        </p:attrNameLst>
                                      </p:cBhvr>
                                      <p:to>
                                        <p:strVal val="visible"/>
                                      </p:to>
                                    </p:set>
                                    <p:anim calcmode="lin" valueType="num">
                                      <p:cBhvr additive="base">
                                        <p:cTn id="139"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3">
                                            <p:txEl>
                                              <p:pRg st="22" end="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2" y="0"/>
            <a:ext cx="11303367" cy="816904"/>
          </a:xfrm>
        </p:spPr>
        <p:txBody>
          <a:bodyPr/>
          <a:lstStyle/>
          <a:p>
            <a:r>
              <a:rPr lang="en-US" dirty="0" smtClean="0"/>
              <a:t>Sub Query</a:t>
            </a:r>
            <a:endParaRPr lang="en-US" dirty="0"/>
          </a:p>
        </p:txBody>
      </p:sp>
      <p:sp>
        <p:nvSpPr>
          <p:cNvPr id="3" name="Content Placeholder 2"/>
          <p:cNvSpPr>
            <a:spLocks noGrp="1"/>
          </p:cNvSpPr>
          <p:nvPr>
            <p:ph idx="1"/>
          </p:nvPr>
        </p:nvSpPr>
        <p:spPr/>
        <p:txBody>
          <a:bodyPr>
            <a:normAutofit/>
          </a:bodyPr>
          <a:lstStyle/>
          <a:p>
            <a:r>
              <a:rPr lang="en-US" dirty="0" smtClean="0"/>
              <a:t>Sub Query is the type of query which solves two step process. Sub query consist of inner query and outer query. Inner query executes first and the outer query executes next. The output of inner query becomes input / condition to the outer query.</a:t>
            </a:r>
          </a:p>
          <a:p>
            <a:r>
              <a:rPr lang="en-US" dirty="0" smtClean="0"/>
              <a:t>Consider we have product entity with </a:t>
            </a:r>
            <a:r>
              <a:rPr lang="en-US" dirty="0" err="1" smtClean="0"/>
              <a:t>product_id</a:t>
            </a:r>
            <a:r>
              <a:rPr lang="en-US" dirty="0" smtClean="0"/>
              <a:t>, </a:t>
            </a:r>
            <a:r>
              <a:rPr lang="en-US" dirty="0" err="1" smtClean="0"/>
              <a:t>product_name</a:t>
            </a:r>
            <a:r>
              <a:rPr lang="en-US" dirty="0" smtClean="0"/>
              <a:t>, cost, price, </a:t>
            </a:r>
            <a:r>
              <a:rPr lang="en-US" dirty="0" err="1" smtClean="0"/>
              <a:t>launch_date</a:t>
            </a:r>
            <a:r>
              <a:rPr lang="en-US" dirty="0" smtClean="0"/>
              <a:t>, </a:t>
            </a:r>
            <a:r>
              <a:rPr lang="en-US" dirty="0" err="1" smtClean="0"/>
              <a:t>prod_category</a:t>
            </a:r>
            <a:endParaRPr lang="en-US" dirty="0" smtClean="0"/>
          </a:p>
          <a:p>
            <a:pPr lvl="1"/>
            <a:r>
              <a:rPr lang="en-US" dirty="0" smtClean="0"/>
              <a:t>We want to find the product which costs more than the product ‘xyz’</a:t>
            </a:r>
          </a:p>
          <a:p>
            <a:pPr lvl="1"/>
            <a:r>
              <a:rPr lang="en-US" dirty="0" smtClean="0"/>
              <a:t>We want to find the product which are launching after the launch of product ‘xyz’</a:t>
            </a:r>
          </a:p>
          <a:p>
            <a:pPr lvl="1"/>
            <a:r>
              <a:rPr lang="en-US" dirty="0" smtClean="0"/>
              <a:t>We want to find the costliest product name in the table</a:t>
            </a:r>
          </a:p>
          <a:p>
            <a:pPr lvl="1"/>
            <a:r>
              <a:rPr lang="en-US" dirty="0" smtClean="0"/>
              <a:t>Find all the products which are in the same category as product ‘Monitor’</a:t>
            </a:r>
          </a:p>
          <a:p>
            <a:pPr lvl="1"/>
            <a:r>
              <a:rPr lang="en-US" dirty="0" smtClean="0"/>
              <a:t>Find all the products which are priced higher than the </a:t>
            </a:r>
            <a:r>
              <a:rPr lang="en-US" dirty="0" err="1" smtClean="0"/>
              <a:t>avg</a:t>
            </a:r>
            <a:r>
              <a:rPr lang="en-US" dirty="0" smtClean="0"/>
              <a:t> price of all the products.</a:t>
            </a:r>
            <a:endParaRPr lang="en-US" dirty="0"/>
          </a:p>
        </p:txBody>
      </p:sp>
    </p:spTree>
    <p:extLst>
      <p:ext uri="{BB962C8B-B14F-4D97-AF65-F5344CB8AC3E}">
        <p14:creationId xmlns:p14="http://schemas.microsoft.com/office/powerpoint/2010/main" val="2427236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2" y="127733"/>
            <a:ext cx="11303367" cy="816904"/>
          </a:xfrm>
        </p:spPr>
        <p:txBody>
          <a:bodyPr/>
          <a:lstStyle/>
          <a:p>
            <a:r>
              <a:rPr lang="en-US" dirty="0" smtClean="0"/>
              <a:t>MySQL Functions</a:t>
            </a:r>
            <a:endParaRPr lang="en-IN" dirty="0"/>
          </a:p>
        </p:txBody>
      </p:sp>
      <p:sp>
        <p:nvSpPr>
          <p:cNvPr id="3" name="Content Placeholder 2"/>
          <p:cNvSpPr>
            <a:spLocks noGrp="1"/>
          </p:cNvSpPr>
          <p:nvPr>
            <p:ph idx="1"/>
          </p:nvPr>
        </p:nvSpPr>
        <p:spPr>
          <a:xfrm>
            <a:off x="338252" y="1197429"/>
            <a:ext cx="11303367" cy="4865233"/>
          </a:xfrm>
        </p:spPr>
        <p:txBody>
          <a:bodyPr/>
          <a:lstStyle/>
          <a:p>
            <a:pPr>
              <a:buFont typeface="Wingdings" panose="05000000000000000000" pitchFamily="2" charset="2"/>
              <a:buChar char="Ø"/>
            </a:pPr>
            <a:r>
              <a:rPr lang="en-US" sz="2000" dirty="0" smtClean="0"/>
              <a:t>Functions are simply pieces of code that perform some operations and then return a result. </a:t>
            </a:r>
          </a:p>
          <a:p>
            <a:pPr>
              <a:buFont typeface="Wingdings" panose="05000000000000000000" pitchFamily="2" charset="2"/>
              <a:buChar char="Ø"/>
            </a:pPr>
            <a:r>
              <a:rPr lang="en-US" sz="2000" dirty="0" smtClean="0"/>
              <a:t>Some functions accept parameters while other functions do not accept parameters.</a:t>
            </a:r>
            <a:endParaRPr lang="en-IN" sz="2000" dirty="0"/>
          </a:p>
        </p:txBody>
      </p:sp>
      <p:sp>
        <p:nvSpPr>
          <p:cNvPr id="4" name="Rectangle 3"/>
          <p:cNvSpPr/>
          <p:nvPr/>
        </p:nvSpPr>
        <p:spPr>
          <a:xfrm>
            <a:off x="455599" y="2074854"/>
            <a:ext cx="2668808" cy="461665"/>
          </a:xfrm>
          <a:prstGeom prst="rect">
            <a:avLst/>
          </a:prstGeom>
        </p:spPr>
        <p:txBody>
          <a:bodyPr wrap="none">
            <a:spAutoFit/>
          </a:bodyPr>
          <a:lstStyle/>
          <a:p>
            <a:r>
              <a:rPr lang="en-IN" sz="2400" b="1" dirty="0">
                <a:solidFill>
                  <a:srgbClr val="002060"/>
                </a:solidFill>
                <a:latin typeface="Source Sans Pro" panose="020B0503030403020204" pitchFamily="34" charset="0"/>
              </a:rPr>
              <a:t>Types of functions</a:t>
            </a:r>
            <a:endParaRPr lang="en-IN" sz="2400" b="1" i="0" dirty="0">
              <a:solidFill>
                <a:srgbClr val="002060"/>
              </a:solidFill>
              <a:effectLst/>
              <a:latin typeface="Source Sans Pro" panose="020B0503030403020204" pitchFamily="34" charset="0"/>
            </a:endParaRPr>
          </a:p>
        </p:txBody>
      </p:sp>
      <p:sp>
        <p:nvSpPr>
          <p:cNvPr id="5" name="Rectangle 4"/>
          <p:cNvSpPr/>
          <p:nvPr/>
        </p:nvSpPr>
        <p:spPr>
          <a:xfrm>
            <a:off x="455599" y="2704790"/>
            <a:ext cx="11431065" cy="923330"/>
          </a:xfrm>
          <a:prstGeom prst="rect">
            <a:avLst/>
          </a:prstGeom>
        </p:spPr>
        <p:txBody>
          <a:bodyPr wrap="square">
            <a:spAutoFit/>
          </a:bodyPr>
          <a:lstStyle/>
          <a:p>
            <a:r>
              <a:rPr lang="en-US" b="1" dirty="0">
                <a:solidFill>
                  <a:srgbClr val="002060"/>
                </a:solidFill>
                <a:latin typeface="Source Sans Pro" panose="020B0503030403020204" pitchFamily="34" charset="0"/>
              </a:rPr>
              <a:t>Built-in functions</a:t>
            </a:r>
          </a:p>
          <a:p>
            <a:r>
              <a:rPr lang="en-US" dirty="0">
                <a:solidFill>
                  <a:srgbClr val="222222"/>
                </a:solidFill>
                <a:latin typeface="Source Sans Pro" panose="020B0503030403020204" pitchFamily="34" charset="0"/>
              </a:rPr>
              <a:t>MySQL comes bundled with a number of built in </a:t>
            </a:r>
            <a:r>
              <a:rPr lang="en-US" dirty="0" smtClean="0">
                <a:solidFill>
                  <a:srgbClr val="222222"/>
                </a:solidFill>
                <a:latin typeface="Source Sans Pro" panose="020B0503030403020204" pitchFamily="34" charset="0"/>
              </a:rPr>
              <a:t>functions.</a:t>
            </a:r>
            <a:r>
              <a:rPr lang="en-US" dirty="0"/>
              <a:t> These functions allow us to perform different types of manipulations on the data. The built in functions can be basically categorized into the following most used categories.</a:t>
            </a:r>
            <a:endParaRPr lang="en-US" b="0" i="0" dirty="0">
              <a:solidFill>
                <a:srgbClr val="222222"/>
              </a:solidFill>
              <a:effectLst/>
              <a:latin typeface="Source Sans Pro" panose="020B0503030403020204" pitchFamily="34" charset="0"/>
            </a:endParaRPr>
          </a:p>
        </p:txBody>
      </p:sp>
      <p:sp>
        <p:nvSpPr>
          <p:cNvPr id="6" name="Rectangle 5"/>
          <p:cNvSpPr/>
          <p:nvPr/>
        </p:nvSpPr>
        <p:spPr>
          <a:xfrm>
            <a:off x="455599" y="3796391"/>
            <a:ext cx="10877685" cy="1754326"/>
          </a:xfrm>
          <a:prstGeom prst="rect">
            <a:avLst/>
          </a:prstGeom>
        </p:spPr>
        <p:txBody>
          <a:bodyPr wrap="square">
            <a:spAutoFit/>
          </a:bodyPr>
          <a:lstStyle/>
          <a:p>
            <a:pPr>
              <a:lnSpc>
                <a:spcPct val="150000"/>
              </a:lnSpc>
              <a:buFont typeface="Arial" panose="020B0604020202020204" pitchFamily="34" charset="0"/>
              <a:buChar char="•"/>
            </a:pPr>
            <a:r>
              <a:rPr lang="en-US" b="1" dirty="0">
                <a:solidFill>
                  <a:srgbClr val="002060"/>
                </a:solidFill>
                <a:latin typeface="Source Sans Pro" panose="020B0503030403020204" pitchFamily="34" charset="0"/>
              </a:rPr>
              <a:t>Strings functions</a:t>
            </a:r>
            <a:r>
              <a:rPr lang="en-US" dirty="0">
                <a:solidFill>
                  <a:srgbClr val="002060"/>
                </a:solidFill>
                <a:latin typeface="Source Sans Pro" panose="020B0503030403020204" pitchFamily="34" charset="0"/>
              </a:rPr>
              <a:t> </a:t>
            </a:r>
            <a:r>
              <a:rPr lang="en-US" dirty="0">
                <a:solidFill>
                  <a:srgbClr val="222222"/>
                </a:solidFill>
                <a:latin typeface="Source Sans Pro" panose="020B0503030403020204" pitchFamily="34" charset="0"/>
              </a:rPr>
              <a:t>– operate on string data types</a:t>
            </a:r>
          </a:p>
          <a:p>
            <a:pPr>
              <a:lnSpc>
                <a:spcPct val="150000"/>
              </a:lnSpc>
              <a:buFont typeface="Arial" panose="020B0604020202020204" pitchFamily="34" charset="0"/>
              <a:buChar char="•"/>
            </a:pPr>
            <a:r>
              <a:rPr lang="en-US" b="1" dirty="0">
                <a:solidFill>
                  <a:srgbClr val="002060"/>
                </a:solidFill>
                <a:latin typeface="Source Sans Pro" panose="020B0503030403020204" pitchFamily="34" charset="0"/>
              </a:rPr>
              <a:t>Numeric functions</a:t>
            </a:r>
            <a:r>
              <a:rPr lang="en-US" dirty="0">
                <a:solidFill>
                  <a:srgbClr val="222222"/>
                </a:solidFill>
                <a:latin typeface="Source Sans Pro" panose="020B0503030403020204" pitchFamily="34" charset="0"/>
              </a:rPr>
              <a:t> – operate on numeric data types</a:t>
            </a:r>
          </a:p>
          <a:p>
            <a:pPr>
              <a:lnSpc>
                <a:spcPct val="150000"/>
              </a:lnSpc>
              <a:buFont typeface="Arial" panose="020B0604020202020204" pitchFamily="34" charset="0"/>
              <a:buChar char="•"/>
            </a:pPr>
            <a:r>
              <a:rPr lang="en-US" b="1" dirty="0">
                <a:solidFill>
                  <a:srgbClr val="002060"/>
                </a:solidFill>
                <a:latin typeface="Source Sans Pro" panose="020B0503030403020204" pitchFamily="34" charset="0"/>
              </a:rPr>
              <a:t>Date functions</a:t>
            </a:r>
            <a:r>
              <a:rPr lang="en-US" dirty="0">
                <a:solidFill>
                  <a:srgbClr val="222222"/>
                </a:solidFill>
                <a:latin typeface="Source Sans Pro" panose="020B0503030403020204" pitchFamily="34" charset="0"/>
              </a:rPr>
              <a:t> – operate on date data types</a:t>
            </a:r>
          </a:p>
          <a:p>
            <a:pPr>
              <a:lnSpc>
                <a:spcPct val="150000"/>
              </a:lnSpc>
              <a:buFont typeface="Arial" panose="020B0604020202020204" pitchFamily="34" charset="0"/>
              <a:buChar char="•"/>
            </a:pPr>
            <a:r>
              <a:rPr lang="en-US" b="1" dirty="0" smtClean="0">
                <a:solidFill>
                  <a:srgbClr val="002060"/>
                </a:solidFill>
                <a:latin typeface="Source Sans Pro" panose="020B0503030403020204" pitchFamily="34" charset="0"/>
              </a:rPr>
              <a:t>Aggregate function</a:t>
            </a:r>
            <a:r>
              <a:rPr lang="en-US" dirty="0">
                <a:solidFill>
                  <a:srgbClr val="222222"/>
                </a:solidFill>
                <a:latin typeface="Source Sans Pro" panose="020B0503030403020204" pitchFamily="34" charset="0"/>
              </a:rPr>
              <a:t> – operate on all of the above data types and produce summarized result sets.</a:t>
            </a:r>
            <a:endParaRPr lang="en-US"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40775679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0"/>
            <a:ext cx="11303367" cy="816904"/>
          </a:xfrm>
        </p:spPr>
        <p:txBody>
          <a:bodyPr/>
          <a:lstStyle/>
          <a:p>
            <a:r>
              <a:rPr lang="en-US" dirty="0"/>
              <a:t>String Functions</a:t>
            </a:r>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0831" b="-400"/>
          <a:stretch/>
        </p:blipFill>
        <p:spPr>
          <a:xfrm>
            <a:off x="6584076" y="1517831"/>
            <a:ext cx="4484977" cy="4119320"/>
          </a:xfrm>
          <a:prstGeom prst="rect">
            <a:avLst/>
          </a:prstGeom>
        </p:spPr>
      </p:pic>
      <p:sp>
        <p:nvSpPr>
          <p:cNvPr id="16" name="Rectangle 15"/>
          <p:cNvSpPr/>
          <p:nvPr/>
        </p:nvSpPr>
        <p:spPr>
          <a:xfrm>
            <a:off x="713580" y="1517830"/>
            <a:ext cx="5802723" cy="3354765"/>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3200" dirty="0">
                <a:solidFill>
                  <a:srgbClr val="002060"/>
                </a:solidFill>
                <a:latin typeface="Algerian" panose="04020705040A02060702" pitchFamily="82" charset="0"/>
                <a:ea typeface="Adobe Gothic Std B" panose="020B0800000000000000" pitchFamily="34" charset="-128"/>
              </a:rPr>
              <a:t>String Functions</a:t>
            </a:r>
          </a:p>
          <a:p>
            <a:pPr algn="just">
              <a:lnSpc>
                <a:spcPct val="150000"/>
              </a:lnSpc>
            </a:pPr>
            <a:r>
              <a:rPr lang="en-US" dirty="0"/>
              <a:t>String functions are used to manipulate</a:t>
            </a:r>
          </a:p>
          <a:p>
            <a:pPr algn="just">
              <a:lnSpc>
                <a:spcPct val="150000"/>
              </a:lnSpc>
            </a:pPr>
            <a:r>
              <a:rPr lang="en-US" dirty="0"/>
              <a:t>Text data in MySQL. CONCAT,SUBSTR,UPPER,LOWER,</a:t>
            </a:r>
          </a:p>
          <a:p>
            <a:pPr algn="just">
              <a:lnSpc>
                <a:spcPct val="150000"/>
              </a:lnSpc>
            </a:pPr>
            <a:r>
              <a:rPr lang="en-US" dirty="0"/>
              <a:t>RIGHT,LEFT,REPLACE,REVERSE,RPAD,LPAD,LENGTH</a:t>
            </a:r>
            <a:r>
              <a:rPr lang="en-US" dirty="0" smtClean="0"/>
              <a:t>,</a:t>
            </a:r>
          </a:p>
          <a:p>
            <a:pPr algn="just">
              <a:lnSpc>
                <a:spcPct val="150000"/>
              </a:lnSpc>
            </a:pPr>
            <a:r>
              <a:rPr lang="en-US" dirty="0" smtClean="0"/>
              <a:t>TRIM </a:t>
            </a:r>
            <a:r>
              <a:rPr lang="en-US" dirty="0"/>
              <a:t>a</a:t>
            </a:r>
            <a:r>
              <a:rPr lang="en-US" dirty="0" smtClean="0"/>
              <a:t>re </a:t>
            </a:r>
            <a:r>
              <a:rPr lang="en-US" dirty="0"/>
              <a:t>some of the most commonly used functions.</a:t>
            </a:r>
          </a:p>
          <a:p>
            <a:pPr algn="just">
              <a:lnSpc>
                <a:spcPct val="150000"/>
              </a:lnSpc>
            </a:pPr>
            <a:r>
              <a:rPr lang="en-US" dirty="0"/>
              <a:t>These functions can help you to format and clean </a:t>
            </a:r>
            <a:endParaRPr lang="en-US" dirty="0" smtClean="0"/>
          </a:p>
          <a:p>
            <a:pPr algn="just">
              <a:lnSpc>
                <a:spcPct val="150000"/>
              </a:lnSpc>
            </a:pPr>
            <a:r>
              <a:rPr lang="en-US" dirty="0" smtClean="0"/>
              <a:t>up </a:t>
            </a:r>
            <a:r>
              <a:rPr lang="en-US" dirty="0"/>
              <a:t>your data t</a:t>
            </a:r>
            <a:r>
              <a:rPr lang="en-US" dirty="0" smtClean="0"/>
              <a:t>o </a:t>
            </a:r>
            <a:r>
              <a:rPr lang="en-US" dirty="0"/>
              <a:t>ensure consistency and accuracy</a:t>
            </a:r>
          </a:p>
          <a:p>
            <a:endParaRPr lang="en-IN" dirty="0"/>
          </a:p>
        </p:txBody>
      </p:sp>
    </p:spTree>
    <p:extLst>
      <p:ext uri="{BB962C8B-B14F-4D97-AF65-F5344CB8AC3E}">
        <p14:creationId xmlns:p14="http://schemas.microsoft.com/office/powerpoint/2010/main" val="3320873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85993"/>
            <a:ext cx="11303367" cy="816904"/>
          </a:xfrm>
        </p:spPr>
        <p:txBody>
          <a:bodyPr/>
          <a:lstStyle/>
          <a:p>
            <a:r>
              <a:rPr lang="en-US" dirty="0"/>
              <a:t>String Functions</a:t>
            </a:r>
            <a:endParaRPr lang="en-IN" dirty="0"/>
          </a:p>
        </p:txBody>
      </p:sp>
      <p:graphicFrame>
        <p:nvGraphicFramePr>
          <p:cNvPr id="5" name="Table 4"/>
          <p:cNvGraphicFramePr>
            <a:graphicFrameLocks noGrp="1"/>
          </p:cNvGraphicFramePr>
          <p:nvPr>
            <p:extLst/>
          </p:nvPr>
        </p:nvGraphicFramePr>
        <p:xfrm>
          <a:off x="117534" y="902897"/>
          <a:ext cx="11683040" cy="5297636"/>
        </p:xfrm>
        <a:graphic>
          <a:graphicData uri="http://schemas.openxmlformats.org/drawingml/2006/table">
            <a:tbl>
              <a:tblPr/>
              <a:tblGrid>
                <a:gridCol w="1720892"/>
                <a:gridCol w="5303520"/>
                <a:gridCol w="4658628"/>
              </a:tblGrid>
              <a:tr h="299567">
                <a:tc>
                  <a:txBody>
                    <a:bodyPr/>
                    <a:lstStyle/>
                    <a:p>
                      <a:pPr algn="ctr" fontAlgn="t"/>
                      <a:r>
                        <a:rPr lang="en-IN" sz="1800" b="1" dirty="0">
                          <a:effectLst/>
                        </a:rPr>
                        <a:t>Name</a:t>
                      </a: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algn="ctr" fontAlgn="t"/>
                      <a:r>
                        <a:rPr lang="en-IN" sz="1800" b="1" dirty="0">
                          <a:effectLst/>
                        </a:rPr>
                        <a:t>Description</a:t>
                      </a: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algn="ctr" fontAlgn="t"/>
                      <a:r>
                        <a:rPr lang="en-US" sz="1800" b="1" dirty="0" smtClean="0">
                          <a:effectLst/>
                        </a:rPr>
                        <a:t>Example</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r>
              <a:tr h="299567">
                <a:tc>
                  <a:txBody>
                    <a:bodyPr/>
                    <a:lstStyle/>
                    <a:p>
                      <a:pPr algn="l" fontAlgn="t"/>
                      <a:r>
                        <a:rPr lang="en-US" sz="1800" u="none" strike="noStrike" dirty="0" smtClean="0">
                          <a:effectLst/>
                        </a:rPr>
                        <a:t>CONCAT</a:t>
                      </a:r>
                      <a:endParaRPr lang="en-IN" sz="1800" u="none"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800" dirty="0">
                          <a:effectLst/>
                        </a:rPr>
                        <a:t>Concatenate two or more strings into a single string</a:t>
                      </a: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800" dirty="0" smtClean="0">
                          <a:effectLst/>
                        </a:rPr>
                        <a:t>select </a:t>
                      </a:r>
                      <a:r>
                        <a:rPr lang="en-US" sz="1800" dirty="0" err="1" smtClean="0">
                          <a:effectLst/>
                        </a:rPr>
                        <a:t>concat</a:t>
                      </a:r>
                      <a:r>
                        <a:rPr lang="en-US" sz="1800" dirty="0" smtClean="0">
                          <a:effectLst/>
                        </a:rPr>
                        <a:t>(city_id,'-',</a:t>
                      </a:r>
                      <a:r>
                        <a:rPr lang="en-US" sz="1800" dirty="0" err="1" smtClean="0">
                          <a:effectLst/>
                        </a:rPr>
                        <a:t>city_name</a:t>
                      </a:r>
                      <a:r>
                        <a:rPr lang="en-US" sz="1800" dirty="0" smtClean="0">
                          <a:effectLst/>
                        </a:rPr>
                        <a:t>) from city;</a:t>
                      </a:r>
                      <a:endParaRPr lang="en-US" sz="1800"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834862">
                <a:tc>
                  <a:txBody>
                    <a:bodyPr/>
                    <a:lstStyle/>
                    <a:p>
                      <a:pPr algn="l" fontAlgn="t"/>
                      <a:r>
                        <a:rPr lang="en-IN" sz="1800" u="none" strike="noStrike" dirty="0" smtClean="0">
                          <a:effectLst/>
                        </a:rPr>
                        <a:t>INSTR</a:t>
                      </a:r>
                      <a:endParaRPr lang="en-IN" sz="1800" u="none"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800" dirty="0">
                          <a:effectLst/>
                        </a:rPr>
                        <a:t>Return the position of the first occurrence of a substring in a string</a:t>
                      </a: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800" dirty="0" smtClean="0">
                          <a:effectLst/>
                        </a:rPr>
                        <a:t>select </a:t>
                      </a:r>
                      <a:r>
                        <a:rPr lang="en-US" sz="1800" dirty="0" err="1" smtClean="0">
                          <a:effectLst/>
                        </a:rPr>
                        <a:t>instr</a:t>
                      </a:r>
                      <a:r>
                        <a:rPr lang="en-US" sz="1800" dirty="0" smtClean="0">
                          <a:effectLst/>
                        </a:rPr>
                        <a:t>(</a:t>
                      </a:r>
                      <a:r>
                        <a:rPr lang="en-US" sz="1800" dirty="0" err="1" smtClean="0">
                          <a:effectLst/>
                        </a:rPr>
                        <a:t>city_name,'o</a:t>
                      </a:r>
                      <a:r>
                        <a:rPr lang="en-US" sz="1800" dirty="0" smtClean="0">
                          <a:effectLst/>
                        </a:rPr>
                        <a:t>') from city;</a:t>
                      </a:r>
                    </a:p>
                    <a:p>
                      <a:pPr algn="l" fontAlgn="t"/>
                      <a:r>
                        <a:rPr lang="en-US" dirty="0" smtClean="0"/>
                        <a:t>Select INSTR(‘sutudent1@ibridge360.com','@')—return 10</a:t>
                      </a:r>
                      <a:endParaRPr lang="en-US" sz="1800"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99567">
                <a:tc>
                  <a:txBody>
                    <a:bodyPr/>
                    <a:lstStyle/>
                    <a:p>
                      <a:pPr algn="l" fontAlgn="t"/>
                      <a:r>
                        <a:rPr lang="en-IN" sz="1800" u="none" strike="noStrike" dirty="0" smtClean="0">
                          <a:effectLst/>
                        </a:rPr>
                        <a:t>LENGTH</a:t>
                      </a:r>
                      <a:endParaRPr lang="en-IN" sz="1800" u="none"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800" dirty="0">
                          <a:effectLst/>
                        </a:rPr>
                        <a:t>Get the length of a string in bytes and in characters</a:t>
                      </a: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800" dirty="0" smtClean="0">
                          <a:effectLst/>
                        </a:rPr>
                        <a:t>select length(</a:t>
                      </a:r>
                      <a:r>
                        <a:rPr lang="en-US" sz="1800" dirty="0" err="1" smtClean="0">
                          <a:effectLst/>
                        </a:rPr>
                        <a:t>city_name</a:t>
                      </a:r>
                      <a:r>
                        <a:rPr lang="en-US" sz="1800" dirty="0" smtClean="0">
                          <a:effectLst/>
                        </a:rPr>
                        <a:t>) from city;</a:t>
                      </a:r>
                      <a:endParaRPr lang="en-US" sz="1800"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567215">
                <a:tc>
                  <a:txBody>
                    <a:bodyPr/>
                    <a:lstStyle/>
                    <a:p>
                      <a:pPr algn="l" fontAlgn="t"/>
                      <a:r>
                        <a:rPr lang="en-IN" sz="1800" u="none" strike="noStrike" dirty="0" smtClean="0">
                          <a:effectLst/>
                        </a:rPr>
                        <a:t>LEFT</a:t>
                      </a:r>
                      <a:endParaRPr lang="en-IN" sz="1800" u="none"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800" dirty="0">
                          <a:effectLst/>
                        </a:rPr>
                        <a:t>Get a specified number of leftmost characters from a string</a:t>
                      </a: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800" dirty="0" smtClean="0">
                          <a:effectLst/>
                        </a:rPr>
                        <a:t>select LEFT(city_name,3) from city;--Return</a:t>
                      </a:r>
                      <a:r>
                        <a:rPr lang="en-US" sz="1800" baseline="0" dirty="0" smtClean="0">
                          <a:effectLst/>
                        </a:rPr>
                        <a:t> 3 character</a:t>
                      </a:r>
                      <a:endParaRPr lang="en-US" sz="1800"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834862">
                <a:tc>
                  <a:txBody>
                    <a:bodyPr/>
                    <a:lstStyle/>
                    <a:p>
                      <a:pPr algn="l" fontAlgn="t"/>
                      <a:r>
                        <a:rPr lang="en-IN" sz="1800" u="none" strike="noStrike" dirty="0" smtClean="0">
                          <a:effectLst/>
                        </a:rPr>
                        <a:t>RIGHT</a:t>
                      </a:r>
                      <a:endParaRPr lang="en-IN" sz="1800" u="none"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800" dirty="0">
                          <a:effectLst/>
                        </a:rPr>
                        <a:t>Get a specified number of rightmost characters from a string</a:t>
                      </a: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dirty="0" smtClean="0">
                          <a:effectLst/>
                        </a:rPr>
                        <a:t>select RIGHT(city_name,3) from city;--Return</a:t>
                      </a:r>
                      <a:r>
                        <a:rPr lang="en-US" sz="1800" baseline="0" dirty="0" smtClean="0">
                          <a:effectLst/>
                        </a:rPr>
                        <a:t> 3 character from right side</a:t>
                      </a:r>
                      <a:endParaRPr lang="en-US" sz="1800" dirty="0" smtClean="0">
                        <a:effectLst/>
                      </a:endParaRPr>
                    </a:p>
                    <a:p>
                      <a:pPr algn="l" fontAlgn="t"/>
                      <a:endParaRPr lang="en-US" sz="1800"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567215">
                <a:tc>
                  <a:txBody>
                    <a:bodyPr/>
                    <a:lstStyle/>
                    <a:p>
                      <a:pPr algn="l" fontAlgn="t"/>
                      <a:r>
                        <a:rPr lang="en-US" sz="1800" u="none" strike="noStrike" dirty="0" smtClean="0">
                          <a:effectLst/>
                        </a:rPr>
                        <a:t>MID</a:t>
                      </a:r>
                      <a:endParaRPr lang="en-IN" sz="1800" u="none" strike="noStrike"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800" b="0" i="0" kern="1200" dirty="0" smtClean="0">
                          <a:solidFill>
                            <a:schemeClr val="tx1"/>
                          </a:solidFill>
                          <a:effectLst/>
                          <a:latin typeface="+mn-lt"/>
                          <a:ea typeface="+mn-ea"/>
                          <a:cs typeface="+mn-cs"/>
                        </a:rPr>
                        <a:t>This </a:t>
                      </a:r>
                      <a:r>
                        <a:rPr lang="en-US" sz="1800" b="1" i="0" kern="1200" dirty="0" smtClean="0">
                          <a:solidFill>
                            <a:schemeClr val="tx1"/>
                          </a:solidFill>
                          <a:effectLst/>
                          <a:latin typeface="+mn-lt"/>
                          <a:ea typeface="+mn-ea"/>
                          <a:cs typeface="+mn-cs"/>
                        </a:rPr>
                        <a:t>function in MySQL</a:t>
                      </a:r>
                      <a:r>
                        <a:rPr lang="en-US" sz="1800" b="0" i="0" kern="1200" dirty="0" smtClean="0">
                          <a:solidFill>
                            <a:schemeClr val="tx1"/>
                          </a:solidFill>
                          <a:effectLst/>
                          <a:latin typeface="+mn-lt"/>
                          <a:ea typeface="+mn-ea"/>
                          <a:cs typeface="+mn-cs"/>
                        </a:rPr>
                        <a:t> is used to extract a </a:t>
                      </a:r>
                      <a:r>
                        <a:rPr lang="en-US" sz="1800" b="1" i="0" kern="1200" dirty="0" smtClean="0">
                          <a:solidFill>
                            <a:schemeClr val="tx1"/>
                          </a:solidFill>
                          <a:effectLst/>
                          <a:latin typeface="+mn-lt"/>
                          <a:ea typeface="+mn-ea"/>
                          <a:cs typeface="+mn-cs"/>
                        </a:rPr>
                        <a:t>substring</a:t>
                      </a:r>
                      <a:r>
                        <a:rPr lang="en-US" sz="1800" b="0" i="0" kern="1200" dirty="0" smtClean="0">
                          <a:solidFill>
                            <a:schemeClr val="tx1"/>
                          </a:solidFill>
                          <a:effectLst/>
                          <a:latin typeface="+mn-lt"/>
                          <a:ea typeface="+mn-ea"/>
                          <a:cs typeface="+mn-cs"/>
                        </a:rPr>
                        <a:t> from a given input string</a:t>
                      </a:r>
                      <a:endParaRPr lang="en-US" sz="1800"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800" dirty="0" err="1" smtClean="0">
                          <a:effectLst/>
                        </a:rPr>
                        <a:t>Syntax:</a:t>
                      </a:r>
                      <a:r>
                        <a:rPr lang="en-US" sz="1800" baseline="0" dirty="0" err="1" smtClean="0">
                          <a:effectLst/>
                        </a:rPr>
                        <a:t>MID</a:t>
                      </a:r>
                      <a:r>
                        <a:rPr lang="en-US" sz="1800" baseline="0" dirty="0" smtClean="0">
                          <a:effectLst/>
                        </a:rPr>
                        <a:t>(text, start </a:t>
                      </a:r>
                      <a:r>
                        <a:rPr lang="en-US" sz="1800" baseline="0" dirty="0" err="1" smtClean="0">
                          <a:effectLst/>
                        </a:rPr>
                        <a:t>position,no_of_characters</a:t>
                      </a:r>
                      <a:r>
                        <a:rPr lang="en-US" sz="1800" baseline="0" dirty="0" smtClean="0">
                          <a:effectLst/>
                        </a:rPr>
                        <a:t>)</a:t>
                      </a:r>
                    </a:p>
                    <a:p>
                      <a:pPr algn="l" fontAlgn="t"/>
                      <a:r>
                        <a:rPr lang="en-US" sz="1800" dirty="0" smtClean="0">
                          <a:effectLst/>
                        </a:rPr>
                        <a:t>select mid(city_name,1,4) from city;</a:t>
                      </a:r>
                      <a:endParaRPr lang="en-US" sz="1800"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99567">
                <a:tc>
                  <a:txBody>
                    <a:bodyPr/>
                    <a:lstStyle/>
                    <a:p>
                      <a:pPr algn="l" fontAlgn="t"/>
                      <a:r>
                        <a:rPr lang="en-IN" sz="1800" u="none" strike="noStrike" dirty="0" smtClean="0">
                          <a:effectLst/>
                        </a:rPr>
                        <a:t>LOWER</a:t>
                      </a:r>
                      <a:endParaRPr lang="en-IN" sz="1800" u="none"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800" dirty="0">
                          <a:effectLst/>
                        </a:rPr>
                        <a:t>Convert a string to lowercase</a:t>
                      </a: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800" dirty="0" smtClean="0">
                          <a:effectLst/>
                        </a:rPr>
                        <a:t>Select LOWER</a:t>
                      </a:r>
                      <a:r>
                        <a:rPr lang="en-US" sz="1800" baseline="0" dirty="0" smtClean="0">
                          <a:effectLst/>
                        </a:rPr>
                        <a:t>(</a:t>
                      </a:r>
                      <a:r>
                        <a:rPr lang="en-US" sz="1800" baseline="0" dirty="0" err="1" smtClean="0">
                          <a:effectLst/>
                        </a:rPr>
                        <a:t>city_name</a:t>
                      </a:r>
                      <a:r>
                        <a:rPr lang="en-US" sz="1800" baseline="0" dirty="0" smtClean="0">
                          <a:effectLst/>
                        </a:rPr>
                        <a:t>) from city;</a:t>
                      </a:r>
                      <a:endParaRPr lang="en-US" sz="1800" dirty="0" smtClean="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99567">
                <a:tc>
                  <a:txBody>
                    <a:bodyPr/>
                    <a:lstStyle/>
                    <a:p>
                      <a:pPr algn="l" fontAlgn="t"/>
                      <a:r>
                        <a:rPr lang="en-IN" sz="1800" u="none" strike="noStrike" dirty="0" smtClean="0">
                          <a:effectLst/>
                        </a:rPr>
                        <a:t>UPPER</a:t>
                      </a:r>
                      <a:endParaRPr lang="en-IN" sz="1800"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800" dirty="0">
                          <a:effectLst/>
                        </a:rPr>
                        <a:t>Convert a string to uppercase</a:t>
                      </a: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800" dirty="0" smtClean="0">
                          <a:effectLst/>
                        </a:rPr>
                        <a:t>Select UPPER(</a:t>
                      </a:r>
                      <a:r>
                        <a:rPr lang="en-US" sz="1800" dirty="0" err="1" smtClean="0">
                          <a:effectLst/>
                        </a:rPr>
                        <a:t>city_name</a:t>
                      </a:r>
                      <a:r>
                        <a:rPr lang="en-US" sz="1800" dirty="0" smtClean="0">
                          <a:effectLst/>
                        </a:rPr>
                        <a:t>) from city;</a:t>
                      </a:r>
                      <a:endParaRPr lang="en-US" sz="1800"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99567">
                <a:tc>
                  <a:txBody>
                    <a:bodyPr/>
                    <a:lstStyle/>
                    <a:p>
                      <a:pPr algn="l" fontAlgn="t"/>
                      <a:r>
                        <a:rPr lang="en-IN" sz="1800" u="none" strike="noStrike" dirty="0">
                          <a:effectLst/>
                        </a:rPr>
                        <a:t>LTRIM</a:t>
                      </a:r>
                      <a:endParaRPr lang="en-IN" sz="1800" u="none"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800" dirty="0">
                          <a:effectLst/>
                        </a:rPr>
                        <a:t>Remove all leading spaces from a string</a:t>
                      </a: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800" dirty="0" smtClean="0">
                          <a:effectLst/>
                        </a:rPr>
                        <a:t>select </a:t>
                      </a:r>
                      <a:r>
                        <a:rPr lang="en-US" sz="1800" dirty="0" err="1" smtClean="0">
                          <a:effectLst/>
                        </a:rPr>
                        <a:t>ltrim</a:t>
                      </a:r>
                      <a:r>
                        <a:rPr lang="en-US" sz="1800" dirty="0" smtClean="0">
                          <a:effectLst/>
                        </a:rPr>
                        <a:t>("        </a:t>
                      </a:r>
                      <a:r>
                        <a:rPr lang="en-US" sz="1800" dirty="0" err="1" smtClean="0">
                          <a:effectLst/>
                        </a:rPr>
                        <a:t>mysql</a:t>
                      </a:r>
                      <a:r>
                        <a:rPr lang="en-US" sz="1800" dirty="0" smtClean="0">
                          <a:effectLst/>
                        </a:rPr>
                        <a:t>") from dual;</a:t>
                      </a:r>
                      <a:endParaRPr lang="en-US" sz="1800"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567215">
                <a:tc>
                  <a:txBody>
                    <a:bodyPr/>
                    <a:lstStyle/>
                    <a:p>
                      <a:pPr algn="l" fontAlgn="t"/>
                      <a:r>
                        <a:rPr lang="en-IN" sz="1800" u="none" strike="noStrike" dirty="0">
                          <a:effectLst/>
                        </a:rPr>
                        <a:t>RTRIM</a:t>
                      </a:r>
                      <a:endParaRPr lang="en-IN" sz="1800"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800" dirty="0">
                          <a:effectLst/>
                        </a:rPr>
                        <a:t>Remove all trailing spaces from a string</a:t>
                      </a: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dirty="0" smtClean="0">
                          <a:effectLst/>
                        </a:rPr>
                        <a:t>select </a:t>
                      </a:r>
                      <a:r>
                        <a:rPr lang="en-US" sz="1800" dirty="0" err="1" smtClean="0">
                          <a:effectLst/>
                        </a:rPr>
                        <a:t>rtrim</a:t>
                      </a:r>
                      <a:r>
                        <a:rPr lang="en-US" sz="1800" dirty="0" smtClean="0">
                          <a:effectLst/>
                        </a:rPr>
                        <a:t>("</a:t>
                      </a:r>
                      <a:r>
                        <a:rPr lang="en-US" sz="1800" dirty="0" err="1" smtClean="0">
                          <a:effectLst/>
                        </a:rPr>
                        <a:t>mysql</a:t>
                      </a:r>
                      <a:r>
                        <a:rPr lang="en-US" sz="1800" dirty="0" smtClean="0">
                          <a:effectLst/>
                        </a:rPr>
                        <a:t>          ") from dual;</a:t>
                      </a:r>
                    </a:p>
                    <a:p>
                      <a:pPr algn="l" fontAlgn="t"/>
                      <a:endParaRPr lang="en-US" sz="1800"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Tree>
    <p:extLst>
      <p:ext uri="{BB962C8B-B14F-4D97-AF65-F5344CB8AC3E}">
        <p14:creationId xmlns:p14="http://schemas.microsoft.com/office/powerpoint/2010/main" val="535935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96253" y="895146"/>
          <a:ext cx="12095747" cy="5183918"/>
        </p:xfrm>
        <a:graphic>
          <a:graphicData uri="http://schemas.openxmlformats.org/drawingml/2006/table">
            <a:tbl>
              <a:tblPr/>
              <a:tblGrid>
                <a:gridCol w="1925052"/>
                <a:gridCol w="3917482"/>
                <a:gridCol w="6253213"/>
              </a:tblGrid>
              <a:tr h="303906">
                <a:tc>
                  <a:txBody>
                    <a:bodyPr/>
                    <a:lstStyle/>
                    <a:p>
                      <a:pPr algn="ctr" fontAlgn="t"/>
                      <a:r>
                        <a:rPr lang="en-IN" sz="1800" b="1" dirty="0">
                          <a:effectLst/>
                        </a:rPr>
                        <a:t>Name</a:t>
                      </a: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t"/>
                      <a:r>
                        <a:rPr lang="en-IN" sz="1800" b="1" dirty="0">
                          <a:effectLst/>
                        </a:rPr>
                        <a:t>Description</a:t>
                      </a: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t"/>
                      <a:r>
                        <a:rPr lang="en-US" sz="1800" b="1" dirty="0" smtClean="0">
                          <a:effectLst/>
                        </a:rPr>
                        <a:t>Example</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r>
              <a:tr h="1118476">
                <a:tc>
                  <a:txBody>
                    <a:bodyPr/>
                    <a:lstStyle/>
                    <a:p>
                      <a:r>
                        <a:rPr lang="en-US" dirty="0" smtClean="0"/>
                        <a:t>REPLACE</a:t>
                      </a:r>
                      <a:endParaRPr lang="en-IN" dirty="0"/>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Search and replace a substring in a string</a:t>
                      </a:r>
                    </a:p>
                    <a:p>
                      <a:endParaRPr lang="en-IN" dirty="0"/>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dirty="0" smtClean="0"/>
                        <a:t>REPLACE(</a:t>
                      </a:r>
                      <a:r>
                        <a:rPr lang="en-IN" dirty="0" err="1" smtClean="0"/>
                        <a:t>str</a:t>
                      </a:r>
                      <a:r>
                        <a:rPr lang="en-IN" dirty="0" smtClean="0"/>
                        <a:t>, </a:t>
                      </a:r>
                      <a:r>
                        <a:rPr lang="en-IN" dirty="0" err="1" smtClean="0"/>
                        <a:t>find_string</a:t>
                      </a:r>
                      <a:r>
                        <a:rPr lang="en-IN" dirty="0" smtClean="0"/>
                        <a:t>, </a:t>
                      </a:r>
                      <a:r>
                        <a:rPr lang="en-IN" dirty="0" err="1" smtClean="0"/>
                        <a:t>replace_with</a:t>
                      </a:r>
                      <a:r>
                        <a:rPr lang="en-IN" dirty="0" smtClean="0"/>
                        <a:t>)</a:t>
                      </a:r>
                    </a:p>
                    <a:p>
                      <a:pPr algn="l" fontAlgn="t"/>
                      <a:r>
                        <a:rPr lang="en-US" sz="1800" dirty="0" smtClean="0">
                          <a:effectLst/>
                        </a:rPr>
                        <a:t>select replace('</a:t>
                      </a:r>
                      <a:r>
                        <a:rPr lang="en-US" sz="1800" dirty="0" err="1" smtClean="0">
                          <a:effectLst/>
                        </a:rPr>
                        <a:t>malayalam</a:t>
                      </a:r>
                      <a:r>
                        <a:rPr lang="en-US" sz="1800" dirty="0" smtClean="0">
                          <a:effectLst/>
                        </a:rPr>
                        <a:t>','</a:t>
                      </a:r>
                      <a:r>
                        <a:rPr lang="en-US" sz="1800" dirty="0" err="1" smtClean="0">
                          <a:effectLst/>
                        </a:rPr>
                        <a:t>a','z</a:t>
                      </a:r>
                      <a:r>
                        <a:rPr lang="en-US" sz="1800" dirty="0" smtClean="0">
                          <a:effectLst/>
                        </a:rPr>
                        <a:t>') from </a:t>
                      </a:r>
                      <a:r>
                        <a:rPr lang="en-US" sz="1800" dirty="0" err="1" smtClean="0">
                          <a:effectLst/>
                        </a:rPr>
                        <a:t>dual;select</a:t>
                      </a:r>
                      <a:r>
                        <a:rPr lang="en-US" sz="1800" dirty="0" smtClean="0">
                          <a:effectLst/>
                        </a:rPr>
                        <a:t> replace(</a:t>
                      </a:r>
                      <a:r>
                        <a:rPr lang="en-US" sz="1800" dirty="0" err="1" smtClean="0">
                          <a:effectLst/>
                        </a:rPr>
                        <a:t>customer_name,customer_name,customer_address</a:t>
                      </a:r>
                      <a:r>
                        <a:rPr lang="en-US" sz="1800" dirty="0" smtClean="0">
                          <a:effectLst/>
                        </a:rPr>
                        <a:t>) from customer;</a:t>
                      </a:r>
                      <a:endParaRPr lang="en-US" sz="1800"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75429">
                <a:tc>
                  <a:txBody>
                    <a:bodyPr/>
                    <a:lstStyle/>
                    <a:p>
                      <a:pPr algn="l" fontAlgn="t"/>
                      <a:r>
                        <a:rPr lang="en-IN" sz="1800" u="none" strike="noStrike" dirty="0">
                          <a:effectLst/>
                        </a:rPr>
                        <a:t>SUBSTRING</a:t>
                      </a:r>
                      <a:endParaRPr lang="en-IN" sz="1800"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a:effectLst/>
                        </a:rPr>
                        <a:t>Extract a substring starting from a position with a specific length.</a:t>
                      </a: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smtClean="0">
                          <a:effectLst/>
                        </a:rPr>
                        <a:t>SELECT SUBSTR("MySQL Tutorial", 7,8) AS </a:t>
                      </a:r>
                      <a:r>
                        <a:rPr lang="en-US" sz="1800" dirty="0" err="1" smtClean="0">
                          <a:effectLst/>
                        </a:rPr>
                        <a:t>ExtractString</a:t>
                      </a:r>
                      <a:r>
                        <a:rPr lang="en-US" sz="1800" dirty="0" smtClean="0">
                          <a:effectLst/>
                        </a:rPr>
                        <a:t> from dual;</a:t>
                      </a:r>
                      <a:endParaRPr lang="en-US" sz="1800"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75429">
                <a:tc>
                  <a:txBody>
                    <a:bodyPr/>
                    <a:lstStyle/>
                    <a:p>
                      <a:pPr algn="l" fontAlgn="t"/>
                      <a:r>
                        <a:rPr lang="en-IN" sz="1800" u="none" strike="noStrike" dirty="0" smtClean="0">
                          <a:effectLst/>
                        </a:rPr>
                        <a:t>SUBSTRING_INDEX</a:t>
                      </a:r>
                      <a:endParaRPr lang="en-IN" sz="1800"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a:effectLst/>
                        </a:rPr>
                        <a:t>Return a substring from a string before a specified number of occurrences of a delimiter</a:t>
                      </a: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smtClean="0">
                          <a:effectLst/>
                        </a:rPr>
                        <a:t>SELECT SUBSTRING_INDEX("www.mysql.com", ".", 2);---Return ‘www.mysql’</a:t>
                      </a:r>
                      <a:endParaRPr lang="en-US" sz="1800"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053047">
                <a:tc>
                  <a:txBody>
                    <a:bodyPr/>
                    <a:lstStyle/>
                    <a:p>
                      <a:pPr algn="l" fontAlgn="t"/>
                      <a:r>
                        <a:rPr lang="en-IN" sz="1800" u="none" strike="noStrike" dirty="0" smtClean="0">
                          <a:effectLst/>
                        </a:rPr>
                        <a:t>TRIM</a:t>
                      </a:r>
                      <a:endParaRPr lang="en-IN" sz="1800"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a:effectLst/>
                        </a:rPr>
                        <a:t>Remove unwanted characters from a string.</a:t>
                      </a: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800" b="0" i="0" kern="1200" dirty="0" smtClean="0">
                          <a:solidFill>
                            <a:schemeClr val="tx1"/>
                          </a:solidFill>
                          <a:effectLst/>
                          <a:latin typeface="+mn-lt"/>
                          <a:ea typeface="+mn-ea"/>
                          <a:cs typeface="+mn-cs"/>
                        </a:rPr>
                        <a:t>SELECT TRIM('   My </a:t>
                      </a:r>
                      <a:r>
                        <a:rPr lang="en-IN" sz="1800" b="0" i="0" kern="1200" dirty="0" err="1" smtClean="0">
                          <a:solidFill>
                            <a:schemeClr val="tx1"/>
                          </a:solidFill>
                          <a:effectLst/>
                          <a:latin typeface="+mn-lt"/>
                          <a:ea typeface="+mn-ea"/>
                          <a:cs typeface="+mn-cs"/>
                        </a:rPr>
                        <a:t>SQLTutorial</a:t>
                      </a:r>
                      <a:r>
                        <a:rPr lang="en-IN" sz="1800" b="0" i="0" kern="1200" dirty="0" smtClean="0">
                          <a:solidFill>
                            <a:schemeClr val="tx1"/>
                          </a:solidFill>
                          <a:effectLst/>
                          <a:latin typeface="+mn-lt"/>
                          <a:ea typeface="+mn-ea"/>
                          <a:cs typeface="+mn-cs"/>
                        </a:rPr>
                        <a:t>    ') AS </a:t>
                      </a:r>
                      <a:r>
                        <a:rPr lang="en-IN" sz="1800" b="0" i="0" kern="1200" dirty="0" err="1" smtClean="0">
                          <a:solidFill>
                            <a:schemeClr val="tx1"/>
                          </a:solidFill>
                          <a:effectLst/>
                          <a:latin typeface="+mn-lt"/>
                          <a:ea typeface="+mn-ea"/>
                          <a:cs typeface="+mn-cs"/>
                        </a:rPr>
                        <a:t>TrimmedString</a:t>
                      </a:r>
                      <a:r>
                        <a:rPr lang="en-IN" sz="1800" b="0" i="0" kern="1200" dirty="0" smtClean="0">
                          <a:solidFill>
                            <a:schemeClr val="tx1"/>
                          </a:solidFill>
                          <a:effectLst/>
                          <a:latin typeface="+mn-lt"/>
                          <a:ea typeface="+mn-ea"/>
                          <a:cs typeface="+mn-cs"/>
                        </a:rPr>
                        <a:t>;</a:t>
                      </a:r>
                    </a:p>
                    <a:p>
                      <a:pPr algn="l" fontAlgn="t"/>
                      <a:r>
                        <a:rPr lang="en-US" sz="1800" b="0" i="0" kern="1200" dirty="0" smtClean="0">
                          <a:solidFill>
                            <a:schemeClr val="tx1"/>
                          </a:solidFill>
                          <a:effectLst/>
                          <a:latin typeface="+mn-lt"/>
                          <a:ea typeface="+mn-ea"/>
                          <a:cs typeface="+mn-cs"/>
                        </a:rPr>
                        <a:t>select trim(leading 'z' from '</a:t>
                      </a:r>
                      <a:r>
                        <a:rPr lang="en-US" sz="1800" b="0" i="0" kern="1200" dirty="0" err="1" smtClean="0">
                          <a:solidFill>
                            <a:schemeClr val="tx1"/>
                          </a:solidFill>
                          <a:effectLst/>
                          <a:latin typeface="+mn-lt"/>
                          <a:ea typeface="+mn-ea"/>
                          <a:cs typeface="+mn-cs"/>
                        </a:rPr>
                        <a:t>zzmysql</a:t>
                      </a:r>
                      <a:r>
                        <a:rPr lang="en-US" sz="1800" b="0" i="0" kern="1200" dirty="0" smtClean="0">
                          <a:solidFill>
                            <a:schemeClr val="tx1"/>
                          </a:solidFill>
                          <a:effectLst/>
                          <a:latin typeface="+mn-lt"/>
                          <a:ea typeface="+mn-ea"/>
                          <a:cs typeface="+mn-cs"/>
                        </a:rPr>
                        <a:t>') as </a:t>
                      </a:r>
                      <a:r>
                        <a:rPr lang="en-US" sz="1800" b="0" i="0" kern="1200" dirty="0" err="1" smtClean="0">
                          <a:solidFill>
                            <a:schemeClr val="tx1"/>
                          </a:solidFill>
                          <a:effectLst/>
                          <a:latin typeface="+mn-lt"/>
                          <a:ea typeface="+mn-ea"/>
                          <a:cs typeface="+mn-cs"/>
                        </a:rPr>
                        <a:t>db_name</a:t>
                      </a:r>
                      <a:r>
                        <a:rPr lang="en-US" sz="1800" b="0" i="0" kern="1200" dirty="0" smtClean="0">
                          <a:solidFill>
                            <a:schemeClr val="tx1"/>
                          </a:solidFill>
                          <a:effectLst/>
                          <a:latin typeface="+mn-lt"/>
                          <a:ea typeface="+mn-ea"/>
                          <a:cs typeface="+mn-cs"/>
                        </a:rPr>
                        <a:t> from dual; --leading</a:t>
                      </a:r>
                      <a:r>
                        <a:rPr lang="en-US" sz="1800" b="0" i="0" kern="1200" baseline="0" dirty="0" smtClean="0">
                          <a:solidFill>
                            <a:schemeClr val="tx1"/>
                          </a:solidFill>
                          <a:effectLst/>
                          <a:latin typeface="+mn-lt"/>
                          <a:ea typeface="+mn-ea"/>
                          <a:cs typeface="+mn-cs"/>
                        </a:rPr>
                        <a:t> specific character is removed</a:t>
                      </a:r>
                    </a:p>
                    <a:p>
                      <a:pPr algn="l" fontAlgn="t"/>
                      <a:r>
                        <a:rPr lang="en-US" sz="1800" b="0" i="0" kern="1200" dirty="0" smtClean="0">
                          <a:solidFill>
                            <a:schemeClr val="tx1"/>
                          </a:solidFill>
                          <a:effectLst/>
                          <a:latin typeface="+mn-lt"/>
                          <a:ea typeface="+mn-ea"/>
                          <a:cs typeface="+mn-cs"/>
                        </a:rPr>
                        <a:t>select trim(trailing 'z' from '</a:t>
                      </a:r>
                      <a:r>
                        <a:rPr lang="en-US" sz="1800" b="0" i="0" kern="1200" dirty="0" err="1" smtClean="0">
                          <a:solidFill>
                            <a:schemeClr val="tx1"/>
                          </a:solidFill>
                          <a:effectLst/>
                          <a:latin typeface="+mn-lt"/>
                          <a:ea typeface="+mn-ea"/>
                          <a:cs typeface="+mn-cs"/>
                        </a:rPr>
                        <a:t>mysqlzzz</a:t>
                      </a:r>
                      <a:r>
                        <a:rPr lang="en-US" sz="1800" b="0" i="0" kern="1200" dirty="0" smtClean="0">
                          <a:solidFill>
                            <a:schemeClr val="tx1"/>
                          </a:solidFill>
                          <a:effectLst/>
                          <a:latin typeface="+mn-lt"/>
                          <a:ea typeface="+mn-ea"/>
                          <a:cs typeface="+mn-cs"/>
                        </a:rPr>
                        <a:t>') as </a:t>
                      </a:r>
                      <a:r>
                        <a:rPr lang="en-US" sz="1800" b="0" i="0" kern="1200" dirty="0" err="1" smtClean="0">
                          <a:solidFill>
                            <a:schemeClr val="tx1"/>
                          </a:solidFill>
                          <a:effectLst/>
                          <a:latin typeface="+mn-lt"/>
                          <a:ea typeface="+mn-ea"/>
                          <a:cs typeface="+mn-cs"/>
                        </a:rPr>
                        <a:t>db_name</a:t>
                      </a:r>
                      <a:r>
                        <a:rPr lang="en-US" sz="1800" b="0" i="0" kern="1200" dirty="0" smtClean="0">
                          <a:solidFill>
                            <a:schemeClr val="tx1"/>
                          </a:solidFill>
                          <a:effectLst/>
                          <a:latin typeface="+mn-lt"/>
                          <a:ea typeface="+mn-ea"/>
                          <a:cs typeface="+mn-cs"/>
                        </a:rPr>
                        <a:t> from dual;</a:t>
                      </a:r>
                      <a:endParaRPr lang="en-IN" sz="1800" b="0" i="0" kern="1200" dirty="0" smtClean="0">
                        <a:solidFill>
                          <a:schemeClr val="tx1"/>
                        </a:solidFill>
                        <a:effectLst/>
                        <a:latin typeface="+mn-lt"/>
                        <a:ea typeface="+mn-ea"/>
                        <a:cs typeface="+mn-cs"/>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24182">
                <a:tc>
                  <a:txBody>
                    <a:bodyPr/>
                    <a:lstStyle/>
                    <a:p>
                      <a:pPr algn="l" fontAlgn="t"/>
                      <a:r>
                        <a:rPr lang="en-IN" sz="1800" u="none" strike="noStrike" dirty="0" smtClean="0">
                          <a:effectLst/>
                        </a:rPr>
                        <a:t>REVERSE()</a:t>
                      </a:r>
                      <a:endParaRPr lang="en-IN" sz="1800"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b="0" i="0" kern="1200" dirty="0" smtClean="0">
                          <a:solidFill>
                            <a:schemeClr val="tx1"/>
                          </a:solidFill>
                          <a:effectLst/>
                          <a:latin typeface="+mn-lt"/>
                          <a:ea typeface="+mn-ea"/>
                          <a:cs typeface="+mn-cs"/>
                        </a:rPr>
                        <a:t>Reverses a string and returns the result.</a:t>
                      </a:r>
                      <a:endParaRPr lang="en-US" sz="1800"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smtClean="0">
                          <a:effectLst/>
                        </a:rPr>
                        <a:t>Select reverse('MySQL') as </a:t>
                      </a:r>
                      <a:r>
                        <a:rPr lang="en-US" sz="1800" dirty="0" err="1" smtClean="0">
                          <a:effectLst/>
                        </a:rPr>
                        <a:t>reverse_string</a:t>
                      </a:r>
                      <a:r>
                        <a:rPr lang="en-US" sz="1800" dirty="0" smtClean="0">
                          <a:effectLst/>
                        </a:rPr>
                        <a:t> </a:t>
                      </a:r>
                      <a:endParaRPr lang="en-US" sz="1800"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03906">
                <a:tc>
                  <a:txBody>
                    <a:bodyPr/>
                    <a:lstStyle/>
                    <a:p>
                      <a:r>
                        <a:rPr lang="en-US" dirty="0" smtClean="0"/>
                        <a:t>LOCATE()</a:t>
                      </a:r>
                      <a:endParaRPr lang="en-IN" dirty="0"/>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IN" dirty="0"/>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IN" sz="1800" b="0" i="0" kern="1200" dirty="0" smtClean="0">
                          <a:solidFill>
                            <a:schemeClr val="tx1"/>
                          </a:solidFill>
                          <a:effectLst/>
                          <a:latin typeface="+mn-lt"/>
                          <a:ea typeface="+mn-ea"/>
                          <a:cs typeface="+mn-cs"/>
                        </a:rPr>
                        <a:t>LOCATE(</a:t>
                      </a:r>
                      <a:r>
                        <a:rPr lang="en-IN" sz="1800" b="0" i="1" kern="1200" dirty="0" smtClean="0">
                          <a:solidFill>
                            <a:schemeClr val="tx1"/>
                          </a:solidFill>
                          <a:effectLst/>
                          <a:latin typeface="+mn-lt"/>
                          <a:ea typeface="+mn-ea"/>
                          <a:cs typeface="+mn-cs"/>
                        </a:rPr>
                        <a:t>substring</a:t>
                      </a:r>
                      <a:r>
                        <a:rPr lang="en-IN" sz="1800" b="0" i="0" kern="1200" dirty="0" smtClean="0">
                          <a:solidFill>
                            <a:schemeClr val="tx1"/>
                          </a:solidFill>
                          <a:effectLst/>
                          <a:latin typeface="+mn-lt"/>
                          <a:ea typeface="+mn-ea"/>
                          <a:cs typeface="+mn-cs"/>
                        </a:rPr>
                        <a:t>, </a:t>
                      </a:r>
                      <a:r>
                        <a:rPr lang="en-IN" sz="1800" b="0" i="1" kern="1200" dirty="0" smtClean="0">
                          <a:solidFill>
                            <a:schemeClr val="tx1"/>
                          </a:solidFill>
                          <a:effectLst/>
                          <a:latin typeface="+mn-lt"/>
                          <a:ea typeface="+mn-ea"/>
                          <a:cs typeface="+mn-cs"/>
                        </a:rPr>
                        <a:t>string</a:t>
                      </a:r>
                      <a:r>
                        <a:rPr lang="en-IN" sz="1800" b="0" i="0" kern="1200" dirty="0" smtClean="0">
                          <a:solidFill>
                            <a:schemeClr val="tx1"/>
                          </a:solidFill>
                          <a:effectLst/>
                          <a:latin typeface="+mn-lt"/>
                          <a:ea typeface="+mn-ea"/>
                          <a:cs typeface="+mn-cs"/>
                        </a:rPr>
                        <a:t>, </a:t>
                      </a:r>
                      <a:r>
                        <a:rPr lang="en-IN" sz="1800" b="0" i="1" kern="1200" dirty="0" smtClean="0">
                          <a:solidFill>
                            <a:schemeClr val="tx1"/>
                          </a:solidFill>
                          <a:effectLst/>
                          <a:latin typeface="+mn-lt"/>
                          <a:ea typeface="+mn-ea"/>
                          <a:cs typeface="+mn-cs"/>
                        </a:rPr>
                        <a:t>start</a:t>
                      </a:r>
                      <a:r>
                        <a:rPr lang="en-IN" sz="1800" b="0" i="0" kern="1200" dirty="0" smtClean="0">
                          <a:solidFill>
                            <a:schemeClr val="tx1"/>
                          </a:solidFill>
                          <a:effectLst/>
                          <a:latin typeface="+mn-lt"/>
                          <a:ea typeface="+mn-ea"/>
                          <a:cs typeface="+mn-cs"/>
                        </a:rPr>
                        <a:t>)</a:t>
                      </a:r>
                      <a:r>
                        <a:rPr lang="en-US" sz="1800" b="0" i="0" kern="1200" dirty="0" smtClean="0">
                          <a:solidFill>
                            <a:schemeClr val="tx1"/>
                          </a:solidFill>
                          <a:effectLst/>
                          <a:latin typeface="+mn-lt"/>
                          <a:ea typeface="+mn-ea"/>
                          <a:cs typeface="+mn-cs"/>
                        </a:rPr>
                        <a:t> </a:t>
                      </a:r>
                    </a:p>
                    <a:p>
                      <a:pPr algn="l" fontAlgn="t"/>
                      <a:r>
                        <a:rPr lang="en-US" sz="1800" b="0" i="0" kern="1200" dirty="0" smtClean="0">
                          <a:solidFill>
                            <a:schemeClr val="tx1"/>
                          </a:solidFill>
                          <a:effectLst/>
                          <a:latin typeface="+mn-lt"/>
                          <a:ea typeface="+mn-ea"/>
                          <a:cs typeface="+mn-cs"/>
                        </a:rPr>
                        <a:t>select locate(‘o’,‘</a:t>
                      </a:r>
                      <a:r>
                        <a:rPr lang="en-US" sz="1800" b="0" i="0" kern="1200" dirty="0" err="1" smtClean="0">
                          <a:solidFill>
                            <a:schemeClr val="tx1"/>
                          </a:solidFill>
                          <a:effectLst/>
                          <a:latin typeface="+mn-lt"/>
                          <a:ea typeface="+mn-ea"/>
                          <a:cs typeface="+mn-cs"/>
                        </a:rPr>
                        <a:t>helloworld</a:t>
                      </a:r>
                      <a:r>
                        <a:rPr lang="en-US" sz="1800" b="0" i="0" kern="1200" dirty="0" smtClean="0">
                          <a:solidFill>
                            <a:schemeClr val="tx1"/>
                          </a:solidFill>
                          <a:effectLst/>
                          <a:latin typeface="+mn-lt"/>
                          <a:ea typeface="+mn-ea"/>
                          <a:cs typeface="+mn-cs"/>
                        </a:rPr>
                        <a:t>’)—5</a:t>
                      </a:r>
                    </a:p>
                    <a:p>
                      <a:pPr algn="l" fontAlgn="t"/>
                      <a:r>
                        <a:rPr lang="en-US" sz="1800" b="0" i="0" kern="1200" dirty="0" smtClean="0">
                          <a:solidFill>
                            <a:schemeClr val="tx1"/>
                          </a:solidFill>
                          <a:effectLst/>
                          <a:latin typeface="+mn-lt"/>
                          <a:ea typeface="+mn-ea"/>
                          <a:cs typeface="+mn-cs"/>
                        </a:rPr>
                        <a:t>Select locate(‘o’,’helloworld’,6) -- 7</a:t>
                      </a:r>
                      <a:endParaRPr lang="en-US" sz="1800"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7" name="Rectangle 6"/>
          <p:cNvSpPr/>
          <p:nvPr/>
        </p:nvSpPr>
        <p:spPr>
          <a:xfrm>
            <a:off x="368644" y="0"/>
            <a:ext cx="6157285" cy="769441"/>
          </a:xfrm>
          <a:prstGeom prst="rect">
            <a:avLst/>
          </a:prstGeom>
        </p:spPr>
        <p:txBody>
          <a:bodyPr wrap="square">
            <a:spAutoFit/>
          </a:bodyPr>
          <a:lstStyle/>
          <a:p>
            <a:r>
              <a:rPr lang="en-US" sz="4400" dirty="0"/>
              <a:t>String Functions</a:t>
            </a:r>
            <a:endParaRPr lang="en-IN" sz="4400" dirty="0"/>
          </a:p>
        </p:txBody>
      </p:sp>
    </p:spTree>
    <p:extLst>
      <p:ext uri="{BB962C8B-B14F-4D97-AF65-F5344CB8AC3E}">
        <p14:creationId xmlns:p14="http://schemas.microsoft.com/office/powerpoint/2010/main" val="3388766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105245"/>
            <a:ext cx="11303367" cy="816904"/>
          </a:xfrm>
        </p:spPr>
        <p:txBody>
          <a:bodyPr/>
          <a:lstStyle/>
          <a:p>
            <a:r>
              <a:rPr lang="en-US" dirty="0"/>
              <a:t>Number Functions</a:t>
            </a:r>
            <a:endParaRPr lang="en-IN"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49854"/>
          <a:stretch/>
        </p:blipFill>
        <p:spPr>
          <a:xfrm>
            <a:off x="5717406" y="1311275"/>
            <a:ext cx="3824670" cy="4281003"/>
          </a:xfrm>
        </p:spPr>
      </p:pic>
      <p:sp>
        <p:nvSpPr>
          <p:cNvPr id="7" name="TextBox 6"/>
          <p:cNvSpPr txBox="1"/>
          <p:nvPr/>
        </p:nvSpPr>
        <p:spPr>
          <a:xfrm>
            <a:off x="598135" y="1311275"/>
            <a:ext cx="4850687" cy="2185214"/>
          </a:xfrm>
          <a:prstGeom prst="rect">
            <a:avLst/>
          </a:prstGeom>
          <a:ln/>
        </p:spPr>
        <p:style>
          <a:lnRef idx="1">
            <a:schemeClr val="dk1"/>
          </a:lnRef>
          <a:fillRef idx="2">
            <a:schemeClr val="dk1"/>
          </a:fillRef>
          <a:effectRef idx="1">
            <a:schemeClr val="dk1"/>
          </a:effectRef>
          <a:fontRef idx="minor">
            <a:schemeClr val="dk1"/>
          </a:fontRef>
        </p:style>
        <p:txBody>
          <a:bodyPr wrap="none" rtlCol="0">
            <a:spAutoFit/>
          </a:bodyPr>
          <a:lstStyle/>
          <a:p>
            <a:r>
              <a:rPr lang="en-IN" sz="2800" dirty="0" smtClean="0">
                <a:solidFill>
                  <a:srgbClr val="002060"/>
                </a:solidFill>
                <a:latin typeface="Algerian" panose="04020705040A02060702" pitchFamily="82" charset="0"/>
              </a:rPr>
              <a:t>Numeric </a:t>
            </a:r>
            <a:r>
              <a:rPr lang="en-IN" sz="2800" dirty="0">
                <a:solidFill>
                  <a:srgbClr val="002060"/>
                </a:solidFill>
                <a:latin typeface="Algerian" panose="04020705040A02060702" pitchFamily="82" charset="0"/>
              </a:rPr>
              <a:t>Functions</a:t>
            </a:r>
          </a:p>
          <a:p>
            <a:endParaRPr lang="en-US" dirty="0" smtClean="0"/>
          </a:p>
          <a:p>
            <a:r>
              <a:rPr lang="en-US" dirty="0" smtClean="0"/>
              <a:t>MySQL </a:t>
            </a:r>
            <a:r>
              <a:rPr lang="en-US" dirty="0"/>
              <a:t>numeric functions are used </a:t>
            </a:r>
            <a:r>
              <a:rPr lang="en-US" dirty="0" smtClean="0"/>
              <a:t>primarily</a:t>
            </a:r>
          </a:p>
          <a:p>
            <a:r>
              <a:rPr lang="en-US" dirty="0" smtClean="0"/>
              <a:t>for </a:t>
            </a:r>
            <a:r>
              <a:rPr lang="en-US" dirty="0"/>
              <a:t>numeric manipulation and/or mathematical </a:t>
            </a:r>
            <a:endParaRPr lang="en-US" dirty="0" smtClean="0"/>
          </a:p>
          <a:p>
            <a:r>
              <a:rPr lang="en-US" dirty="0" smtClean="0"/>
              <a:t>Calculations.</a:t>
            </a:r>
            <a:r>
              <a:rPr lang="en-US" dirty="0"/>
              <a:t> </a:t>
            </a:r>
            <a:r>
              <a:rPr lang="en-US" dirty="0" smtClean="0"/>
              <a:t>POWER,ABS,ISNUMERIC,SIGN</a:t>
            </a:r>
          </a:p>
          <a:p>
            <a:r>
              <a:rPr lang="en-US" dirty="0" smtClean="0"/>
              <a:t>TRUNCATE ,POWER,SQRT,CEIL,FLOOR,ROUND </a:t>
            </a:r>
            <a:r>
              <a:rPr lang="en-US" dirty="0"/>
              <a:t>are </a:t>
            </a:r>
            <a:endParaRPr lang="en-US" dirty="0" smtClean="0"/>
          </a:p>
          <a:p>
            <a:r>
              <a:rPr lang="en-US" dirty="0" smtClean="0"/>
              <a:t>some </a:t>
            </a:r>
            <a:r>
              <a:rPr lang="en-US" dirty="0"/>
              <a:t>of the most commonly used functions</a:t>
            </a:r>
            <a:endParaRPr lang="en-IN" dirty="0"/>
          </a:p>
        </p:txBody>
      </p:sp>
    </p:spTree>
    <p:extLst>
      <p:ext uri="{BB962C8B-B14F-4D97-AF65-F5344CB8AC3E}">
        <p14:creationId xmlns:p14="http://schemas.microsoft.com/office/powerpoint/2010/main" val="5377186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1190358"/>
          <a:ext cx="12095747" cy="5441092"/>
        </p:xfrm>
        <a:graphic>
          <a:graphicData uri="http://schemas.openxmlformats.org/drawingml/2006/table">
            <a:tbl>
              <a:tblPr/>
              <a:tblGrid>
                <a:gridCol w="1925052"/>
                <a:gridCol w="3917482"/>
                <a:gridCol w="6253213"/>
              </a:tblGrid>
              <a:tr h="303906">
                <a:tc>
                  <a:txBody>
                    <a:bodyPr/>
                    <a:lstStyle/>
                    <a:p>
                      <a:pPr algn="ctr" fontAlgn="t"/>
                      <a:r>
                        <a:rPr lang="en-IN" sz="1800" b="1" dirty="0">
                          <a:effectLst/>
                        </a:rPr>
                        <a:t>Name</a:t>
                      </a: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t"/>
                      <a:r>
                        <a:rPr lang="en-IN" sz="1800" b="1" dirty="0">
                          <a:effectLst/>
                        </a:rPr>
                        <a:t>Description</a:t>
                      </a: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t"/>
                      <a:r>
                        <a:rPr lang="en-US" sz="1800" b="1" dirty="0" smtClean="0">
                          <a:effectLst/>
                        </a:rPr>
                        <a:t>Example</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r>
              <a:tr h="303906">
                <a:tc>
                  <a:txBody>
                    <a:bodyPr/>
                    <a:lstStyle/>
                    <a:p>
                      <a:pPr algn="ctr" fontAlgn="t"/>
                      <a:r>
                        <a:rPr lang="en-US" sz="1800" b="1" dirty="0" smtClean="0">
                          <a:effectLst/>
                        </a:rPr>
                        <a:t>ABS</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800" b="0" i="0" kern="1200" dirty="0" smtClean="0">
                          <a:solidFill>
                            <a:schemeClr val="tx1"/>
                          </a:solidFill>
                          <a:effectLst/>
                          <a:latin typeface="+mn-lt"/>
                          <a:ea typeface="+mn-ea"/>
                          <a:cs typeface="+mn-cs"/>
                        </a:rPr>
                        <a:t>Returns the absolute value of numeric expression</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800" b="1" dirty="0" smtClean="0">
                          <a:effectLst/>
                        </a:rPr>
                        <a:t>select abs(-15) –return 15</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3906">
                <a:tc>
                  <a:txBody>
                    <a:bodyPr/>
                    <a:lstStyle/>
                    <a:p>
                      <a:pPr algn="ctr" fontAlgn="t"/>
                      <a:r>
                        <a:rPr lang="en-US" sz="1800" b="1" dirty="0" smtClean="0">
                          <a:effectLst/>
                        </a:rPr>
                        <a:t>POWER</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800" b="0" i="0" kern="1200" dirty="0" smtClean="0">
                          <a:solidFill>
                            <a:schemeClr val="tx1"/>
                          </a:solidFill>
                          <a:effectLst/>
                          <a:latin typeface="+mn-lt"/>
                          <a:ea typeface="+mn-ea"/>
                          <a:cs typeface="+mn-cs"/>
                        </a:rPr>
                        <a:t>Returns the value of one expression raised to the power of another expression</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800" b="1" dirty="0" smtClean="0">
                          <a:effectLst/>
                        </a:rPr>
                        <a:t>select power(2,3) –8</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3906">
                <a:tc>
                  <a:txBody>
                    <a:bodyPr/>
                    <a:lstStyle/>
                    <a:p>
                      <a:pPr algn="ctr" fontAlgn="t"/>
                      <a:r>
                        <a:rPr lang="en-US" sz="1800" b="1" dirty="0" smtClean="0">
                          <a:effectLst/>
                        </a:rPr>
                        <a:t>SQRT</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800" b="0" i="0" kern="1200" dirty="0" smtClean="0">
                          <a:solidFill>
                            <a:schemeClr val="tx1"/>
                          </a:solidFill>
                          <a:effectLst/>
                          <a:latin typeface="+mn-lt"/>
                          <a:ea typeface="+mn-ea"/>
                          <a:cs typeface="+mn-cs"/>
                        </a:rPr>
                        <a:t>Returns the non-negative square root of numeric expression.</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800" b="1" dirty="0" smtClean="0">
                          <a:effectLst/>
                        </a:rPr>
                        <a:t>select </a:t>
                      </a:r>
                      <a:r>
                        <a:rPr lang="en-IN" sz="1800" b="1" dirty="0" err="1" smtClean="0">
                          <a:effectLst/>
                        </a:rPr>
                        <a:t>sqrt</a:t>
                      </a:r>
                      <a:r>
                        <a:rPr lang="en-IN" sz="1800" b="1" dirty="0" smtClean="0">
                          <a:effectLst/>
                        </a:rPr>
                        <a:t>(25) </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3906">
                <a:tc>
                  <a:txBody>
                    <a:bodyPr/>
                    <a:lstStyle/>
                    <a:p>
                      <a:pPr algn="ctr" fontAlgn="t"/>
                      <a:r>
                        <a:rPr lang="en-US" sz="1800" b="1" dirty="0" smtClean="0">
                          <a:effectLst/>
                        </a:rPr>
                        <a:t>ROUND</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800" b="0" i="0" kern="1200" dirty="0" smtClean="0">
                          <a:solidFill>
                            <a:schemeClr val="tx1"/>
                          </a:solidFill>
                          <a:effectLst/>
                          <a:latin typeface="+mn-lt"/>
                          <a:ea typeface="+mn-ea"/>
                          <a:cs typeface="+mn-cs"/>
                        </a:rPr>
                        <a:t>Returns numeric expression rounded to an integer. Can be used to round an expression to a number of decimal points</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IN" dirty="0" smtClean="0"/>
                        <a:t>SELECT ROUND(545895.6877562);--545895</a:t>
                      </a:r>
                    </a:p>
                    <a:p>
                      <a:pPr algn="ctr" fontAlgn="t"/>
                      <a:r>
                        <a:rPr lang="en-IN" dirty="0" smtClean="0"/>
                        <a:t>SELECT ROUND(545895.6877562, 3);--545895.688</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3906">
                <a:tc>
                  <a:txBody>
                    <a:bodyPr/>
                    <a:lstStyle/>
                    <a:p>
                      <a:pPr algn="ctr" fontAlgn="t"/>
                      <a:r>
                        <a:rPr lang="en-US" sz="1800" b="1" dirty="0" smtClean="0">
                          <a:effectLst/>
                        </a:rPr>
                        <a:t>CEIL</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800" b="0" i="0" kern="1200" dirty="0" smtClean="0">
                          <a:solidFill>
                            <a:schemeClr val="tx1"/>
                          </a:solidFill>
                          <a:effectLst/>
                          <a:latin typeface="+mn-lt"/>
                          <a:ea typeface="+mn-ea"/>
                          <a:cs typeface="+mn-cs"/>
                        </a:rPr>
                        <a:t>it accepts an integer value as a parameter and returns the smallest integer not less than the given value.</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endParaRPr lang="en-IN" sz="1800" kern="1200" dirty="0" smtClean="0">
                        <a:solidFill>
                          <a:schemeClr val="tx1"/>
                        </a:solidFill>
                        <a:effectLst/>
                        <a:latin typeface="+mn-lt"/>
                        <a:ea typeface="+mn-ea"/>
                        <a:cs typeface="+mn-cs"/>
                      </a:endParaRPr>
                    </a:p>
                    <a:p>
                      <a:pPr algn="ctr" fontAlgn="t"/>
                      <a:r>
                        <a:rPr lang="en-IN" sz="1800" kern="1200" dirty="0" smtClean="0">
                          <a:solidFill>
                            <a:schemeClr val="tx1"/>
                          </a:solidFill>
                          <a:effectLst/>
                          <a:latin typeface="+mn-lt"/>
                          <a:ea typeface="+mn-ea"/>
                          <a:cs typeface="+mn-cs"/>
                        </a:rPr>
                        <a:t>SELECT CEIL(2254.554); --2255</a:t>
                      </a:r>
                    </a:p>
                    <a:p>
                      <a:pPr algn="ctr" fontAlgn="t"/>
                      <a:r>
                        <a:rPr lang="en-IN" sz="1800" kern="1200" dirty="0" smtClean="0">
                          <a:solidFill>
                            <a:schemeClr val="tx1"/>
                          </a:solidFill>
                          <a:effectLst/>
                          <a:latin typeface="+mn-lt"/>
                          <a:ea typeface="+mn-ea"/>
                          <a:cs typeface="+mn-cs"/>
                        </a:rPr>
                        <a:t>SELECT CEIL(-2254.554);  2254</a:t>
                      </a:r>
                    </a:p>
                    <a:p>
                      <a:pPr algn="ctr" fontAlgn="t"/>
                      <a:endParaRPr lang="en-IN" sz="1800" kern="1200" dirty="0" smtClean="0">
                        <a:solidFill>
                          <a:schemeClr val="tx1"/>
                        </a:solidFill>
                        <a:effectLst/>
                        <a:latin typeface="+mn-lt"/>
                        <a:ea typeface="+mn-ea"/>
                        <a:cs typeface="+mn-cs"/>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3906">
                <a:tc>
                  <a:txBody>
                    <a:bodyPr/>
                    <a:lstStyle/>
                    <a:p>
                      <a:pPr algn="ctr" fontAlgn="t"/>
                      <a:r>
                        <a:rPr lang="en-US" sz="1800" b="0" i="0" u="none" strike="noStrike" kern="1200" dirty="0" smtClean="0">
                          <a:solidFill>
                            <a:schemeClr val="tx1"/>
                          </a:solidFill>
                          <a:effectLst/>
                          <a:latin typeface="+mn-lt"/>
                          <a:ea typeface="+mn-ea"/>
                          <a:cs typeface="+mn-cs"/>
                        </a:rPr>
                        <a:t>FLOOR()</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Returns the largest integer value that is not greater than passed numeric expression.</a:t>
                      </a:r>
                    </a:p>
                    <a:p>
                      <a:pPr algn="ctr" fontAlgn="t"/>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800" kern="1200" dirty="0" smtClean="0">
                          <a:solidFill>
                            <a:schemeClr val="tx1"/>
                          </a:solidFill>
                          <a:effectLst/>
                          <a:latin typeface="+mn-lt"/>
                          <a:ea typeface="+mn-ea"/>
                          <a:cs typeface="+mn-cs"/>
                        </a:rPr>
                        <a:t>SELECT floor(2254.554); --2254</a:t>
                      </a:r>
                    </a:p>
                    <a:p>
                      <a:pPr marL="0" marR="0" indent="0" algn="ctr" defTabSz="914400" rtl="0" eaLnBrk="1" fontAlgn="t" latinLnBrk="0" hangingPunct="1">
                        <a:lnSpc>
                          <a:spcPct val="100000"/>
                        </a:lnSpc>
                        <a:spcBef>
                          <a:spcPts val="0"/>
                        </a:spcBef>
                        <a:spcAft>
                          <a:spcPts val="0"/>
                        </a:spcAft>
                        <a:buClrTx/>
                        <a:buSzTx/>
                        <a:buFontTx/>
                        <a:buNone/>
                        <a:tabLst/>
                        <a:defRPr/>
                      </a:pPr>
                      <a:r>
                        <a:rPr lang="en-IN" sz="1800" kern="1200" dirty="0" smtClean="0">
                          <a:solidFill>
                            <a:schemeClr val="tx1"/>
                          </a:solidFill>
                          <a:effectLst/>
                          <a:latin typeface="+mn-lt"/>
                          <a:ea typeface="+mn-ea"/>
                          <a:cs typeface="+mn-cs"/>
                        </a:rPr>
                        <a:t>SELECT CEIL(-2254.554);  2255</a:t>
                      </a:r>
                    </a:p>
                    <a:p>
                      <a:pPr algn="ctr" fontAlgn="t"/>
                      <a:endParaRPr lang="en-IN" sz="1800" kern="1200" dirty="0" smtClean="0">
                        <a:solidFill>
                          <a:schemeClr val="tx1"/>
                        </a:solidFill>
                        <a:effectLst/>
                        <a:latin typeface="+mn-lt"/>
                        <a:ea typeface="+mn-ea"/>
                        <a:cs typeface="+mn-cs"/>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Rectangle 4"/>
          <p:cNvSpPr/>
          <p:nvPr/>
        </p:nvSpPr>
        <p:spPr>
          <a:xfrm>
            <a:off x="438511" y="77623"/>
            <a:ext cx="4424609" cy="769441"/>
          </a:xfrm>
          <a:prstGeom prst="rect">
            <a:avLst/>
          </a:prstGeom>
        </p:spPr>
        <p:txBody>
          <a:bodyPr wrap="none">
            <a:spAutoFit/>
          </a:bodyPr>
          <a:lstStyle/>
          <a:p>
            <a:r>
              <a:rPr lang="en-US" sz="4400" dirty="0"/>
              <a:t>Number Functions</a:t>
            </a:r>
            <a:endParaRPr lang="en-IN" sz="4400" dirty="0"/>
          </a:p>
        </p:txBody>
      </p:sp>
    </p:spTree>
    <p:extLst>
      <p:ext uri="{BB962C8B-B14F-4D97-AF65-F5344CB8AC3E}">
        <p14:creationId xmlns:p14="http://schemas.microsoft.com/office/powerpoint/2010/main" val="2850458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5255" y="105244"/>
            <a:ext cx="11303367" cy="816904"/>
          </a:xfrm>
          <a:prstGeom prst="rect">
            <a:avLst/>
          </a:prstGeom>
        </p:spPr>
        <p:txBody>
          <a:bodyPr wrap="none">
            <a:spAutoFit/>
          </a:bodyPr>
          <a:lstStyle/>
          <a:p>
            <a:r>
              <a:rPr lang="en-US" sz="4400" dirty="0"/>
              <a:t>Number Functions</a:t>
            </a:r>
            <a:endParaRPr lang="en-IN" sz="4400" dirty="0"/>
          </a:p>
        </p:txBody>
      </p:sp>
      <p:graphicFrame>
        <p:nvGraphicFramePr>
          <p:cNvPr id="5" name="Table 4"/>
          <p:cNvGraphicFramePr>
            <a:graphicFrameLocks noGrp="1"/>
          </p:cNvGraphicFramePr>
          <p:nvPr>
            <p:extLst/>
          </p:nvPr>
        </p:nvGraphicFramePr>
        <p:xfrm>
          <a:off x="96253" y="1132606"/>
          <a:ext cx="12095747" cy="3181100"/>
        </p:xfrm>
        <a:graphic>
          <a:graphicData uri="http://schemas.openxmlformats.org/drawingml/2006/table">
            <a:tbl>
              <a:tblPr/>
              <a:tblGrid>
                <a:gridCol w="1925052"/>
                <a:gridCol w="3917482"/>
                <a:gridCol w="6253213"/>
              </a:tblGrid>
              <a:tr h="303906">
                <a:tc>
                  <a:txBody>
                    <a:bodyPr/>
                    <a:lstStyle/>
                    <a:p>
                      <a:pPr algn="ctr" fontAlgn="t"/>
                      <a:r>
                        <a:rPr lang="en-IN" sz="1800" b="1" dirty="0">
                          <a:effectLst/>
                        </a:rPr>
                        <a:t>Name</a:t>
                      </a: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t"/>
                      <a:r>
                        <a:rPr lang="en-IN" sz="1800" b="1" dirty="0">
                          <a:effectLst/>
                        </a:rPr>
                        <a:t>Description</a:t>
                      </a: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t"/>
                      <a:r>
                        <a:rPr lang="en-US" sz="1800" b="1" dirty="0" smtClean="0">
                          <a:effectLst/>
                        </a:rPr>
                        <a:t>Example</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r>
              <a:tr h="303906">
                <a:tc>
                  <a:txBody>
                    <a:bodyPr/>
                    <a:lstStyle/>
                    <a:p>
                      <a:pPr algn="ctr" fontAlgn="t"/>
                      <a:r>
                        <a:rPr lang="en-US" sz="1800" b="1" dirty="0" smtClean="0">
                          <a:effectLst/>
                        </a:rPr>
                        <a:t>TRUNCATE()</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800" b="0" i="0" kern="1200" dirty="0" smtClean="0">
                          <a:solidFill>
                            <a:schemeClr val="tx1"/>
                          </a:solidFill>
                          <a:effectLst/>
                          <a:latin typeface="+mn-lt"/>
                          <a:ea typeface="+mn-ea"/>
                          <a:cs typeface="+mn-cs"/>
                        </a:rPr>
                        <a:t>The </a:t>
                      </a:r>
                      <a:r>
                        <a:rPr lang="en-US" sz="1800" b="1" i="0" kern="1200" dirty="0" smtClean="0">
                          <a:solidFill>
                            <a:schemeClr val="tx1"/>
                          </a:solidFill>
                          <a:effectLst/>
                          <a:latin typeface="+mn-lt"/>
                          <a:ea typeface="+mn-ea"/>
                          <a:cs typeface="+mn-cs"/>
                        </a:rPr>
                        <a:t>TRUNCATE()</a:t>
                      </a:r>
                      <a:r>
                        <a:rPr lang="en-US" sz="1800" b="0" i="0" kern="1200" dirty="0" smtClean="0">
                          <a:solidFill>
                            <a:schemeClr val="tx1"/>
                          </a:solidFill>
                          <a:effectLst/>
                          <a:latin typeface="+mn-lt"/>
                          <a:ea typeface="+mn-ea"/>
                          <a:cs typeface="+mn-cs"/>
                        </a:rPr>
                        <a:t> function of MySQL is used to limit the given number to the desired number of decimal digits</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800" kern="1200" dirty="0" smtClean="0">
                          <a:solidFill>
                            <a:schemeClr val="tx1"/>
                          </a:solidFill>
                          <a:effectLst/>
                          <a:latin typeface="+mn-lt"/>
                          <a:ea typeface="+mn-ea"/>
                          <a:cs typeface="+mn-cs"/>
                        </a:rPr>
                        <a:t>SELECT TRUNCATE(6546841.489484, 0); --6546841</a:t>
                      </a:r>
                    </a:p>
                    <a:p>
                      <a:pPr algn="ctr" fontAlgn="t"/>
                      <a:r>
                        <a:rPr lang="en-US" sz="1800" kern="1200" dirty="0" smtClean="0">
                          <a:solidFill>
                            <a:schemeClr val="tx1"/>
                          </a:solidFill>
                          <a:effectLst/>
                          <a:latin typeface="+mn-lt"/>
                          <a:ea typeface="+mn-ea"/>
                          <a:cs typeface="+mn-cs"/>
                        </a:rPr>
                        <a:t>SELECT TRUNCATE(6546841.489484, 3);--6546841.489</a:t>
                      </a:r>
                    </a:p>
                    <a:p>
                      <a:pPr algn="ctr" fontAlgn="t"/>
                      <a:r>
                        <a:rPr lang="en-US" sz="1800" kern="1200" dirty="0" smtClean="0">
                          <a:solidFill>
                            <a:schemeClr val="tx1"/>
                          </a:solidFill>
                          <a:effectLst/>
                          <a:latin typeface="+mn-lt"/>
                          <a:ea typeface="+mn-ea"/>
                          <a:cs typeface="+mn-cs"/>
                        </a:rPr>
                        <a:t>SELECT TRUNCATE(-6546841.489484, 3); -6546841.489</a:t>
                      </a:r>
                    </a:p>
                    <a:p>
                      <a:pPr marL="0" marR="0" indent="0" algn="ctr" defTabSz="914400" rtl="0" eaLnBrk="1" fontAlgn="t"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SELECT TRUNCATE(-6546841.489484, 0); --6546841</a:t>
                      </a:r>
                    </a:p>
                    <a:p>
                      <a:pPr algn="ctr" fontAlgn="t"/>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3906">
                <a:tc>
                  <a:txBody>
                    <a:bodyPr/>
                    <a:lstStyle/>
                    <a:p>
                      <a:pPr algn="ctr" fontAlgn="t"/>
                      <a:r>
                        <a:rPr lang="en-US" sz="1800" b="1" dirty="0" err="1" smtClean="0">
                          <a:effectLst/>
                        </a:rPr>
                        <a:t>isnumeric</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800" b="0" i="0" kern="1200" dirty="0" smtClean="0">
                          <a:solidFill>
                            <a:schemeClr val="tx1"/>
                          </a:solidFill>
                          <a:effectLst/>
                          <a:latin typeface="+mn-lt"/>
                          <a:ea typeface="+mn-ea"/>
                          <a:cs typeface="+mn-cs"/>
                        </a:rPr>
                        <a:t>This function returns 1 if the expression is numeric, otherwise it returns 0.</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800" b="1" dirty="0" smtClean="0">
                          <a:effectLst/>
                        </a:rPr>
                        <a:t>SELECT ISNUMERIC(4567); --1</a:t>
                      </a:r>
                    </a:p>
                    <a:p>
                      <a:pPr algn="ctr" fontAlgn="t"/>
                      <a:r>
                        <a:rPr lang="en-US" sz="1800" b="1" dirty="0" smtClean="0">
                          <a:effectLst/>
                        </a:rPr>
                        <a:t>Select </a:t>
                      </a:r>
                      <a:r>
                        <a:rPr lang="en-US" sz="1800" b="1" dirty="0" err="1" smtClean="0">
                          <a:effectLst/>
                        </a:rPr>
                        <a:t>isnumeric</a:t>
                      </a:r>
                      <a:r>
                        <a:rPr lang="en-US" sz="1800" b="1" dirty="0" smtClean="0">
                          <a:effectLst/>
                        </a:rPr>
                        <a:t>(“hello world”) –0</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3906">
                <a:tc>
                  <a:txBody>
                    <a:bodyPr/>
                    <a:lstStyle/>
                    <a:p>
                      <a:pPr algn="ctr" fontAlgn="t"/>
                      <a:r>
                        <a:rPr lang="en-US" sz="1800" b="1" dirty="0" smtClean="0">
                          <a:effectLst/>
                        </a:rPr>
                        <a:t>PI</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800" b="0" i="0" kern="1200" dirty="0" smtClean="0">
                          <a:solidFill>
                            <a:schemeClr val="tx1"/>
                          </a:solidFill>
                          <a:effectLst/>
                          <a:latin typeface="+mn-lt"/>
                          <a:ea typeface="+mn-ea"/>
                          <a:cs typeface="+mn-cs"/>
                        </a:rPr>
                        <a:t>The PI() function returns the value of PI.</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800" b="0" i="0" kern="1200" dirty="0" smtClean="0">
                          <a:solidFill>
                            <a:schemeClr val="tx1"/>
                          </a:solidFill>
                          <a:effectLst/>
                          <a:latin typeface="+mn-lt"/>
                          <a:ea typeface="+mn-ea"/>
                          <a:cs typeface="+mn-cs"/>
                        </a:rPr>
                        <a:t>SELECT PI();</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3906">
                <a:tc>
                  <a:txBody>
                    <a:bodyPr/>
                    <a:lstStyle/>
                    <a:p>
                      <a:pPr algn="ctr" fontAlgn="t"/>
                      <a:r>
                        <a:rPr lang="en-US" sz="1800" b="1" dirty="0" smtClean="0">
                          <a:effectLst/>
                        </a:rPr>
                        <a:t>SQUARE()</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800" b="0" i="0" kern="1200" dirty="0" smtClean="0">
                          <a:solidFill>
                            <a:schemeClr val="tx1"/>
                          </a:solidFill>
                          <a:effectLst/>
                          <a:latin typeface="+mn-lt"/>
                          <a:ea typeface="+mn-ea"/>
                          <a:cs typeface="+mn-cs"/>
                        </a:rPr>
                        <a:t>The SQUARE() function returns the square of a number.</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800" b="1" dirty="0" smtClean="0">
                          <a:effectLst/>
                        </a:rPr>
                        <a:t>Select SUARE(4) –16</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047834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55150" b="-1125"/>
          <a:stretch/>
        </p:blipFill>
        <p:spPr>
          <a:xfrm>
            <a:off x="557676" y="960648"/>
            <a:ext cx="3879570" cy="4920387"/>
          </a:xfrm>
        </p:spPr>
      </p:pic>
      <p:sp>
        <p:nvSpPr>
          <p:cNvPr id="4" name="Title 1"/>
          <p:cNvSpPr>
            <a:spLocks noGrp="1"/>
          </p:cNvSpPr>
          <p:nvPr>
            <p:ph type="title"/>
          </p:nvPr>
        </p:nvSpPr>
        <p:spPr>
          <a:xfrm>
            <a:off x="338253" y="143745"/>
            <a:ext cx="11303367" cy="816904"/>
          </a:xfrm>
        </p:spPr>
        <p:txBody>
          <a:bodyPr/>
          <a:lstStyle/>
          <a:p>
            <a:r>
              <a:rPr lang="en-US" dirty="0" smtClean="0"/>
              <a:t>Date and Time Functions</a:t>
            </a:r>
            <a:endParaRPr lang="en-US" dirty="0"/>
          </a:p>
        </p:txBody>
      </p:sp>
      <p:sp>
        <p:nvSpPr>
          <p:cNvPr id="6" name="TextBox 5"/>
          <p:cNvSpPr txBox="1"/>
          <p:nvPr/>
        </p:nvSpPr>
        <p:spPr>
          <a:xfrm>
            <a:off x="4823625" y="1157270"/>
            <a:ext cx="6283929" cy="2185214"/>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a:t>Date and Time </a:t>
            </a:r>
            <a:r>
              <a:rPr lang="en-US" sz="2800" dirty="0" smtClean="0"/>
              <a:t>Functions</a:t>
            </a:r>
          </a:p>
          <a:p>
            <a:endParaRPr lang="en-US" dirty="0" smtClean="0"/>
          </a:p>
          <a:p>
            <a:pPr algn="ctr"/>
            <a:r>
              <a:rPr lang="en-US" dirty="0"/>
              <a:t>MySQL date/time functions are used to manipulate temporal </a:t>
            </a:r>
            <a:r>
              <a:rPr lang="en-US" dirty="0" err="1" smtClean="0"/>
              <a:t>values.Sysdate,year,month,day,time,date</a:t>
            </a:r>
            <a:r>
              <a:rPr lang="en-US" dirty="0" smtClean="0"/>
              <a:t>(),</a:t>
            </a:r>
            <a:r>
              <a:rPr lang="en-US" dirty="0" err="1" smtClean="0"/>
              <a:t>adddate</a:t>
            </a:r>
            <a:r>
              <a:rPr lang="en-US" dirty="0" smtClean="0"/>
              <a:t>() some of the most commonly used Date </a:t>
            </a:r>
            <a:r>
              <a:rPr lang="en-US" dirty="0" err="1" smtClean="0"/>
              <a:t>functions.These</a:t>
            </a:r>
            <a:r>
              <a:rPr lang="en-US" dirty="0" smtClean="0"/>
              <a:t> functions can help you to filter and sort the data based on specific date and time ranges</a:t>
            </a:r>
            <a:endParaRPr lang="en-IN" dirty="0"/>
          </a:p>
        </p:txBody>
      </p:sp>
    </p:spTree>
    <p:extLst>
      <p:ext uri="{BB962C8B-B14F-4D97-AF65-F5344CB8AC3E}">
        <p14:creationId xmlns:p14="http://schemas.microsoft.com/office/powerpoint/2010/main" val="310667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96253" y="1089894"/>
          <a:ext cx="12002703" cy="5079900"/>
        </p:xfrm>
        <a:graphic>
          <a:graphicData uri="http://schemas.openxmlformats.org/drawingml/2006/table">
            <a:tbl>
              <a:tblPr/>
              <a:tblGrid>
                <a:gridCol w="1910244"/>
                <a:gridCol w="3887348"/>
                <a:gridCol w="6205111"/>
              </a:tblGrid>
              <a:tr h="325020">
                <a:tc>
                  <a:txBody>
                    <a:bodyPr/>
                    <a:lstStyle/>
                    <a:p>
                      <a:pPr algn="ctr" fontAlgn="t"/>
                      <a:r>
                        <a:rPr lang="en-IN" sz="1800" b="1" dirty="0">
                          <a:effectLst/>
                        </a:rPr>
                        <a:t>Name</a:t>
                      </a: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t"/>
                      <a:r>
                        <a:rPr lang="en-IN" sz="1800" b="1" dirty="0">
                          <a:effectLst/>
                        </a:rPr>
                        <a:t>Description</a:t>
                      </a: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t"/>
                      <a:r>
                        <a:rPr lang="en-US" sz="1800" b="1" dirty="0" smtClean="0">
                          <a:effectLst/>
                        </a:rPr>
                        <a:t>Example</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r>
              <a:tr h="325020">
                <a:tc>
                  <a:txBody>
                    <a:bodyPr/>
                    <a:lstStyle/>
                    <a:p>
                      <a:pPr algn="ctr" fontAlgn="t"/>
                      <a:r>
                        <a:rPr lang="en-IN" sz="1800" b="0" i="0" u="none" strike="noStrike" kern="1200" dirty="0" smtClean="0">
                          <a:solidFill>
                            <a:schemeClr val="tx1"/>
                          </a:solidFill>
                          <a:effectLst/>
                          <a:latin typeface="+mn-lt"/>
                          <a:ea typeface="+mn-ea"/>
                          <a:cs typeface="+mn-cs"/>
                        </a:rPr>
                        <a:t>SYSDATE(),</a:t>
                      </a:r>
                      <a:r>
                        <a:rPr lang="en-IN" sz="1800" b="0" i="0" u="none" strike="noStrike" kern="1200" dirty="0" err="1" smtClean="0">
                          <a:solidFill>
                            <a:schemeClr val="tx1"/>
                          </a:solidFill>
                          <a:effectLst/>
                          <a:latin typeface="+mn-lt"/>
                          <a:ea typeface="+mn-ea"/>
                          <a:cs typeface="+mn-cs"/>
                        </a:rPr>
                        <a:t>current_timestamp</a:t>
                      </a:r>
                      <a:r>
                        <a:rPr lang="en-IN" sz="1800" b="0" i="0" u="none" strike="noStrike" kern="1200" dirty="0" smtClean="0">
                          <a:solidFill>
                            <a:schemeClr val="tx1"/>
                          </a:solidFill>
                          <a:effectLst/>
                          <a:latin typeface="+mn-lt"/>
                          <a:ea typeface="+mn-ea"/>
                          <a:cs typeface="+mn-cs"/>
                        </a:rPr>
                        <a:t>(),now</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dirty="0" smtClean="0">
                          <a:effectLst/>
                        </a:rPr>
                        <a:t>MySQL </a:t>
                      </a:r>
                      <a:r>
                        <a:rPr lang="en-US" dirty="0">
                          <a:effectLst/>
                        </a:rPr>
                        <a:t>SYSDATE() returns the current date and time in YYYY-MM-DD HH:MM:SS</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800" b="1" dirty="0" smtClean="0">
                          <a:effectLst/>
                        </a:rPr>
                        <a:t>Select </a:t>
                      </a:r>
                      <a:r>
                        <a:rPr lang="en-US" sz="1800" b="1" dirty="0" err="1" smtClean="0">
                          <a:effectLst/>
                        </a:rPr>
                        <a:t>sysdate</a:t>
                      </a:r>
                      <a:r>
                        <a:rPr lang="en-US" sz="1800" b="1" dirty="0" smtClean="0">
                          <a:effectLst/>
                        </a:rPr>
                        <a:t>()</a:t>
                      </a:r>
                    </a:p>
                    <a:p>
                      <a:pPr algn="ctr" fontAlgn="t"/>
                      <a:r>
                        <a:rPr lang="en-IN" sz="1800" b="1" dirty="0" smtClean="0">
                          <a:effectLst/>
                        </a:rPr>
                        <a:t>select </a:t>
                      </a:r>
                      <a:r>
                        <a:rPr lang="en-IN" sz="1800" b="1" dirty="0" err="1" smtClean="0">
                          <a:effectLst/>
                        </a:rPr>
                        <a:t>current_timestamp</a:t>
                      </a:r>
                      <a:r>
                        <a:rPr lang="en-IN" sz="1800" b="1" dirty="0" smtClean="0">
                          <a:effectLst/>
                        </a:rPr>
                        <a:t>()</a:t>
                      </a:r>
                    </a:p>
                    <a:p>
                      <a:pPr algn="ctr" fontAlgn="t"/>
                      <a:r>
                        <a:rPr lang="en-IN" sz="1800" b="1" dirty="0" smtClean="0">
                          <a:effectLst/>
                        </a:rPr>
                        <a:t>select now()</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5020">
                <a:tc>
                  <a:txBody>
                    <a:bodyPr/>
                    <a:lstStyle/>
                    <a:p>
                      <a:pPr algn="ctr" fontAlgn="t"/>
                      <a:r>
                        <a:rPr lang="en-IN" sz="1800" b="0" i="0" u="none" strike="noStrike" kern="1200" dirty="0" smtClean="0">
                          <a:solidFill>
                            <a:schemeClr val="tx1"/>
                          </a:solidFill>
                          <a:effectLst/>
                          <a:latin typeface="+mn-lt"/>
                          <a:ea typeface="+mn-ea"/>
                          <a:cs typeface="+mn-cs"/>
                        </a:rPr>
                        <a:t>ADDDATE()</a:t>
                      </a:r>
                      <a:r>
                        <a:rPr lang="en-IN" sz="1800" b="1" i="0" u="none" strike="noStrike" kern="1200" baseline="0" dirty="0">
                          <a:solidFill>
                            <a:schemeClr val="tx1"/>
                          </a:solidFill>
                          <a:effectLst/>
                          <a:latin typeface="+mn-lt"/>
                          <a:ea typeface="+mn-ea"/>
                          <a:cs typeface="+mn-cs"/>
                        </a:rPr>
                        <a:t> </a:t>
                      </a:r>
                      <a:r>
                        <a:rPr lang="en-IN" sz="1800" b="1" i="0" u="none" strike="noStrike" kern="1200" baseline="0" dirty="0" smtClean="0">
                          <a:solidFill>
                            <a:schemeClr val="tx1"/>
                          </a:solidFill>
                          <a:effectLst/>
                          <a:latin typeface="+mn-lt"/>
                          <a:ea typeface="+mn-ea"/>
                          <a:cs typeface="+mn-cs"/>
                        </a:rPr>
                        <a:t>or </a:t>
                      </a:r>
                      <a:r>
                        <a:rPr lang="en-IN" sz="1800" b="1" i="0" u="none" strike="noStrike" kern="1200" baseline="0" dirty="0" err="1" smtClean="0">
                          <a:solidFill>
                            <a:schemeClr val="tx1"/>
                          </a:solidFill>
                          <a:effectLst/>
                          <a:latin typeface="+mn-lt"/>
                          <a:ea typeface="+mn-ea"/>
                          <a:cs typeface="+mn-cs"/>
                        </a:rPr>
                        <a:t>date_add</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800" b="0" i="0" kern="1200" dirty="0" smtClean="0">
                          <a:solidFill>
                            <a:schemeClr val="tx1"/>
                          </a:solidFill>
                          <a:effectLst/>
                          <a:latin typeface="+mn-lt"/>
                          <a:ea typeface="+mn-ea"/>
                          <a:cs typeface="+mn-cs"/>
                        </a:rPr>
                        <a:t> The ADDDATE</a:t>
                      </a:r>
                      <a:r>
                        <a:rPr lang="en-US" sz="1800" b="1" i="0" kern="1200" dirty="0" smtClean="0">
                          <a:solidFill>
                            <a:schemeClr val="tx1"/>
                          </a:solidFill>
                          <a:effectLst/>
                          <a:latin typeface="+mn-lt"/>
                          <a:ea typeface="+mn-ea"/>
                          <a:cs typeface="+mn-cs"/>
                        </a:rPr>
                        <a:t>()</a:t>
                      </a:r>
                      <a:r>
                        <a:rPr lang="en-US" sz="1800" b="0" i="0" kern="1200" dirty="0" smtClean="0">
                          <a:solidFill>
                            <a:schemeClr val="tx1"/>
                          </a:solidFill>
                          <a:effectLst/>
                          <a:latin typeface="+mn-lt"/>
                          <a:ea typeface="+mn-ea"/>
                          <a:cs typeface="+mn-cs"/>
                        </a:rPr>
                        <a:t> function can be used to perform arithmetic operations on dates, such as adding or subtracting days, weeks, months, or years</a:t>
                      </a:r>
                    </a:p>
                    <a:p>
                      <a:pPr fontAlgn="t"/>
                      <a:r>
                        <a:rPr lang="en-IN" dirty="0" smtClean="0"/>
                        <a:t>ADDDATE(date, INTERVAL </a:t>
                      </a:r>
                      <a:r>
                        <a:rPr lang="en-IN" dirty="0" err="1" smtClean="0"/>
                        <a:t>expr</a:t>
                      </a:r>
                      <a:r>
                        <a:rPr lang="en-IN" dirty="0" smtClean="0"/>
                        <a:t> unit)</a:t>
                      </a:r>
                    </a:p>
                    <a:p>
                      <a:pPr fontAlgn="t"/>
                      <a:endParaRPr lang="en-US" dirty="0" smtClean="0">
                        <a:effectLst/>
                      </a:endParaRPr>
                    </a:p>
                    <a:p>
                      <a:pPr fontAlgn="t"/>
                      <a:r>
                        <a:rPr lang="en-US" dirty="0" smtClean="0">
                          <a:effectLst/>
                        </a:rPr>
                        <a:t>Date – Date</a:t>
                      </a:r>
                    </a:p>
                    <a:p>
                      <a:pPr fontAlgn="t"/>
                      <a:r>
                        <a:rPr lang="en-US" dirty="0" smtClean="0">
                          <a:effectLst/>
                        </a:rPr>
                        <a:t>Interval – Keyword</a:t>
                      </a:r>
                    </a:p>
                    <a:p>
                      <a:pPr fontAlgn="t"/>
                      <a:r>
                        <a:rPr lang="en-US" dirty="0" err="1" smtClean="0">
                          <a:effectLst/>
                        </a:rPr>
                        <a:t>Expr</a:t>
                      </a:r>
                      <a:r>
                        <a:rPr lang="en-US" dirty="0" smtClean="0">
                          <a:effectLst/>
                        </a:rPr>
                        <a:t> - </a:t>
                      </a:r>
                      <a:r>
                        <a:rPr lang="en-US" sz="1800" b="0" i="0" kern="1200" dirty="0" smtClean="0">
                          <a:solidFill>
                            <a:schemeClr val="tx1"/>
                          </a:solidFill>
                          <a:effectLst/>
                          <a:latin typeface="+mn-lt"/>
                          <a:ea typeface="+mn-ea"/>
                          <a:cs typeface="+mn-cs"/>
                        </a:rPr>
                        <a:t>A date or </a:t>
                      </a:r>
                      <a:r>
                        <a:rPr lang="en-US" sz="1800" b="0" i="0" kern="1200" dirty="0" err="1" smtClean="0">
                          <a:solidFill>
                            <a:schemeClr val="tx1"/>
                          </a:solidFill>
                          <a:effectLst/>
                          <a:latin typeface="+mn-lt"/>
                          <a:ea typeface="+mn-ea"/>
                          <a:cs typeface="+mn-cs"/>
                        </a:rPr>
                        <a:t>datetime</a:t>
                      </a:r>
                      <a:r>
                        <a:rPr lang="en-US" sz="1800" b="0" i="0" kern="1200" dirty="0" smtClean="0">
                          <a:solidFill>
                            <a:schemeClr val="tx1"/>
                          </a:solidFill>
                          <a:effectLst/>
                          <a:latin typeface="+mn-lt"/>
                          <a:ea typeface="+mn-ea"/>
                          <a:cs typeface="+mn-cs"/>
                        </a:rPr>
                        <a:t> expression or a number.</a:t>
                      </a:r>
                    </a:p>
                    <a:p>
                      <a:pPr fontAlgn="t"/>
                      <a:r>
                        <a:rPr lang="en-US" sz="1800" b="0" i="0" kern="1200" dirty="0" smtClean="0">
                          <a:solidFill>
                            <a:schemeClr val="tx1"/>
                          </a:solidFill>
                          <a:effectLst/>
                          <a:latin typeface="+mn-lt"/>
                          <a:ea typeface="+mn-ea"/>
                          <a:cs typeface="+mn-cs"/>
                        </a:rPr>
                        <a:t>Unit - An unit</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800" b="1" dirty="0" smtClean="0">
                          <a:effectLst/>
                        </a:rPr>
                        <a:t>-- what is the date after 7 days</a:t>
                      </a:r>
                    </a:p>
                    <a:p>
                      <a:pPr algn="ctr" fontAlgn="t"/>
                      <a:r>
                        <a:rPr lang="en-US" sz="1800" b="1" dirty="0" smtClean="0">
                          <a:effectLst/>
                        </a:rPr>
                        <a:t>SELECT ADDDATE(</a:t>
                      </a:r>
                      <a:r>
                        <a:rPr lang="en-US" sz="1800" b="1" dirty="0" err="1" smtClean="0">
                          <a:effectLst/>
                        </a:rPr>
                        <a:t>sysdate</a:t>
                      </a:r>
                      <a:r>
                        <a:rPr lang="en-US" sz="1800" b="1" dirty="0" smtClean="0">
                          <a:effectLst/>
                        </a:rPr>
                        <a:t>(), INTERVAL 7 DAY);-- </a:t>
                      </a:r>
                    </a:p>
                    <a:p>
                      <a:pPr algn="ctr" fontAlgn="t"/>
                      <a:r>
                        <a:rPr lang="en-US" sz="1800" b="1" dirty="0" smtClean="0">
                          <a:effectLst/>
                        </a:rPr>
                        <a:t>what is the date of 3 months back</a:t>
                      </a:r>
                    </a:p>
                    <a:p>
                      <a:pPr algn="ctr" fontAlgn="t"/>
                      <a:r>
                        <a:rPr lang="en-US" sz="1800" b="1" dirty="0" smtClean="0">
                          <a:effectLst/>
                        </a:rPr>
                        <a:t>SELECT ADDDATE(</a:t>
                      </a:r>
                      <a:r>
                        <a:rPr lang="en-US" sz="1800" b="1" dirty="0" err="1" smtClean="0">
                          <a:effectLst/>
                        </a:rPr>
                        <a:t>sysdate</a:t>
                      </a:r>
                      <a:r>
                        <a:rPr lang="en-US" sz="1800" b="1" dirty="0" smtClean="0">
                          <a:effectLst/>
                        </a:rPr>
                        <a:t>(), INTERVAL -3 MONTH);</a:t>
                      </a:r>
                    </a:p>
                    <a:p>
                      <a:pPr algn="ctr" fontAlgn="t"/>
                      <a:r>
                        <a:rPr lang="en-US" sz="1800" b="1" dirty="0" smtClean="0">
                          <a:effectLst/>
                        </a:rPr>
                        <a:t>-- Add 2 years current </a:t>
                      </a:r>
                      <a:r>
                        <a:rPr lang="en-US" sz="1800" b="1" dirty="0" err="1" smtClean="0">
                          <a:effectLst/>
                        </a:rPr>
                        <a:t>yearSELECT</a:t>
                      </a:r>
                      <a:r>
                        <a:rPr lang="en-US" sz="1800" b="1" dirty="0" smtClean="0">
                          <a:effectLst/>
                        </a:rPr>
                        <a:t> ADDDATE(</a:t>
                      </a:r>
                      <a:r>
                        <a:rPr lang="en-US" sz="1800" b="1" dirty="0" err="1" smtClean="0">
                          <a:effectLst/>
                        </a:rPr>
                        <a:t>sysdate</a:t>
                      </a:r>
                      <a:r>
                        <a:rPr lang="en-US" sz="1800" b="1" dirty="0" smtClean="0">
                          <a:effectLst/>
                        </a:rPr>
                        <a:t>(), INTERVAL 2 YEAR);</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5020">
                <a:tc>
                  <a:txBody>
                    <a:bodyPr/>
                    <a:lstStyle/>
                    <a:p>
                      <a:pPr algn="ctr" fontAlgn="t"/>
                      <a:r>
                        <a:rPr lang="en-IN" sz="1800" b="0" i="0" u="none" strike="noStrike" kern="1200" dirty="0" smtClean="0">
                          <a:solidFill>
                            <a:schemeClr val="tx1"/>
                          </a:solidFill>
                          <a:effectLst/>
                          <a:latin typeface="+mn-lt"/>
                          <a:ea typeface="+mn-ea"/>
                          <a:cs typeface="+mn-cs"/>
                        </a:rPr>
                        <a:t>ADDTIME(</a:t>
                      </a:r>
                      <a:r>
                        <a:rPr lang="en-IN" sz="1800" b="0" i="1" u="none" strike="noStrike" kern="1200" dirty="0" smtClean="0">
                          <a:solidFill>
                            <a:schemeClr val="tx1"/>
                          </a:solidFill>
                          <a:effectLst/>
                          <a:latin typeface="+mn-lt"/>
                          <a:ea typeface="+mn-ea"/>
                          <a:cs typeface="+mn-cs"/>
                        </a:rPr>
                        <a:t>)</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800" b="0" i="0" kern="1200" dirty="0" smtClean="0">
                          <a:solidFill>
                            <a:schemeClr val="tx1"/>
                          </a:solidFill>
                          <a:effectLst/>
                          <a:latin typeface="+mn-lt"/>
                          <a:ea typeface="+mn-ea"/>
                          <a:cs typeface="+mn-cs"/>
                        </a:rPr>
                        <a:t>adds </a:t>
                      </a:r>
                      <a:r>
                        <a:rPr lang="en-US" sz="1800" b="0" i="1" kern="1200" dirty="0" smtClean="0">
                          <a:solidFill>
                            <a:schemeClr val="tx1"/>
                          </a:solidFill>
                          <a:effectLst/>
                          <a:latin typeface="+mn-lt"/>
                          <a:ea typeface="+mn-ea"/>
                          <a:cs typeface="+mn-cs"/>
                        </a:rPr>
                        <a:t>expr2</a:t>
                      </a:r>
                      <a:r>
                        <a:rPr lang="en-US" sz="1800" b="0" i="0" kern="1200" dirty="0" smtClean="0">
                          <a:solidFill>
                            <a:schemeClr val="tx1"/>
                          </a:solidFill>
                          <a:effectLst/>
                          <a:latin typeface="+mn-lt"/>
                          <a:ea typeface="+mn-ea"/>
                          <a:cs typeface="+mn-cs"/>
                        </a:rPr>
                        <a:t> to </a:t>
                      </a:r>
                      <a:r>
                        <a:rPr lang="en-US" sz="1800" b="0" i="1" kern="1200" dirty="0" smtClean="0">
                          <a:solidFill>
                            <a:schemeClr val="tx1"/>
                          </a:solidFill>
                          <a:effectLst/>
                          <a:latin typeface="+mn-lt"/>
                          <a:ea typeface="+mn-ea"/>
                          <a:cs typeface="+mn-cs"/>
                        </a:rPr>
                        <a:t>expr1</a:t>
                      </a:r>
                      <a:r>
                        <a:rPr lang="en-US" sz="1800" b="0" i="0" kern="1200" dirty="0" smtClean="0">
                          <a:solidFill>
                            <a:schemeClr val="tx1"/>
                          </a:solidFill>
                          <a:effectLst/>
                          <a:latin typeface="+mn-lt"/>
                          <a:ea typeface="+mn-ea"/>
                          <a:cs typeface="+mn-cs"/>
                        </a:rPr>
                        <a:t> and returns the result</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800" b="1" dirty="0" smtClean="0">
                          <a:effectLst/>
                        </a:rPr>
                        <a:t>SELECT ADDTIME(</a:t>
                      </a:r>
                      <a:r>
                        <a:rPr lang="en-IN" sz="1800" b="1" dirty="0" err="1" smtClean="0">
                          <a:effectLst/>
                        </a:rPr>
                        <a:t>sysdate</a:t>
                      </a:r>
                      <a:r>
                        <a:rPr lang="en-IN" sz="1800" b="1" dirty="0" smtClean="0">
                          <a:effectLst/>
                        </a:rPr>
                        <a:t>(),'1:00:00') –add 1 </a:t>
                      </a:r>
                      <a:r>
                        <a:rPr lang="en-IN" sz="1800" b="1" dirty="0" err="1" smtClean="0">
                          <a:effectLst/>
                        </a:rPr>
                        <a:t>hr</a:t>
                      </a:r>
                      <a:r>
                        <a:rPr lang="en-IN" sz="1800" b="1" dirty="0" smtClean="0">
                          <a:effectLst/>
                        </a:rPr>
                        <a:t> for now</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Title 1"/>
          <p:cNvSpPr txBox="1">
            <a:spLocks/>
          </p:cNvSpPr>
          <p:nvPr/>
        </p:nvSpPr>
        <p:spPr>
          <a:xfrm>
            <a:off x="338253" y="143745"/>
            <a:ext cx="11303367" cy="8169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Date and Time Functions</a:t>
            </a:r>
            <a:endParaRPr lang="en-US" dirty="0"/>
          </a:p>
        </p:txBody>
      </p:sp>
    </p:spTree>
    <p:extLst>
      <p:ext uri="{BB962C8B-B14F-4D97-AF65-F5344CB8AC3E}">
        <p14:creationId xmlns:p14="http://schemas.microsoft.com/office/powerpoint/2010/main" val="2218411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98" y="0"/>
            <a:ext cx="11303367" cy="816904"/>
          </a:xfrm>
        </p:spPr>
        <p:txBody>
          <a:bodyPr/>
          <a:lstStyle/>
          <a:p>
            <a:r>
              <a:rPr lang="en-US" dirty="0"/>
              <a:t>Information Visualization</a:t>
            </a:r>
          </a:p>
        </p:txBody>
      </p:sp>
      <p:sp>
        <p:nvSpPr>
          <p:cNvPr id="4" name="Oval 3"/>
          <p:cNvSpPr/>
          <p:nvPr/>
        </p:nvSpPr>
        <p:spPr bwMode="auto">
          <a:xfrm>
            <a:off x="2179780" y="1157146"/>
            <a:ext cx="32766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Business</a:t>
            </a:r>
          </a:p>
        </p:txBody>
      </p:sp>
      <p:sp>
        <p:nvSpPr>
          <p:cNvPr id="5" name="Oval 4"/>
          <p:cNvSpPr/>
          <p:nvPr/>
        </p:nvSpPr>
        <p:spPr bwMode="auto">
          <a:xfrm>
            <a:off x="2171700" y="1919146"/>
            <a:ext cx="32766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Line of Business</a:t>
            </a:r>
          </a:p>
        </p:txBody>
      </p:sp>
      <p:sp>
        <p:nvSpPr>
          <p:cNvPr id="6" name="Oval 5"/>
          <p:cNvSpPr/>
          <p:nvPr/>
        </p:nvSpPr>
        <p:spPr bwMode="auto">
          <a:xfrm>
            <a:off x="2171700" y="2757346"/>
            <a:ext cx="32766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Business Process</a:t>
            </a:r>
            <a:endParaRPr kumimoji="0" lang="en-US" sz="1800" b="0" i="0" u="none" strike="noStrike" cap="none" normalizeH="0" baseline="0" dirty="0" smtClean="0">
              <a:ln>
                <a:noFill/>
              </a:ln>
              <a:solidFill>
                <a:schemeClr val="tx1"/>
              </a:solidFill>
              <a:effectLst/>
              <a:latin typeface="Arial" charset="0"/>
            </a:endParaRPr>
          </a:p>
        </p:txBody>
      </p:sp>
      <p:sp>
        <p:nvSpPr>
          <p:cNvPr id="7" name="Oval 6"/>
          <p:cNvSpPr/>
          <p:nvPr/>
        </p:nvSpPr>
        <p:spPr bwMode="auto">
          <a:xfrm>
            <a:off x="2171700" y="3671746"/>
            <a:ext cx="32766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Activity</a:t>
            </a:r>
            <a:endParaRPr kumimoji="0" lang="en-US" sz="18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2171700" y="4509946"/>
            <a:ext cx="32766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Information</a:t>
            </a:r>
            <a:endParaRPr kumimoji="0" lang="en-US" sz="18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2171700" y="5271946"/>
            <a:ext cx="32766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DATA</a:t>
            </a:r>
            <a:endParaRPr kumimoji="0" lang="en-US" sz="1800" b="0" i="0" u="none" strike="noStrike" cap="none" normalizeH="0" baseline="0" dirty="0" smtClean="0">
              <a:ln>
                <a:noFill/>
              </a:ln>
              <a:solidFill>
                <a:schemeClr val="tx1"/>
              </a:solidFill>
              <a:effectLst/>
              <a:latin typeface="Arial" charset="0"/>
            </a:endParaRPr>
          </a:p>
        </p:txBody>
      </p:sp>
      <p:cxnSp>
        <p:nvCxnSpPr>
          <p:cNvPr id="10" name="Straight Arrow Connector 9"/>
          <p:cNvCxnSpPr>
            <a:stCxn id="4" idx="4"/>
            <a:endCxn id="5" idx="0"/>
          </p:cNvCxnSpPr>
          <p:nvPr/>
        </p:nvCxnSpPr>
        <p:spPr bwMode="auto">
          <a:xfrm flipH="1">
            <a:off x="3810000" y="1690546"/>
            <a:ext cx="808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Straight Arrow Connector 10"/>
          <p:cNvCxnSpPr>
            <a:stCxn id="5" idx="4"/>
            <a:endCxn id="6" idx="0"/>
          </p:cNvCxnSpPr>
          <p:nvPr/>
        </p:nvCxnSpPr>
        <p:spPr bwMode="auto">
          <a:xfrm rot="5400000">
            <a:off x="3657600" y="2604946"/>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Straight Arrow Connector 11"/>
          <p:cNvCxnSpPr>
            <a:stCxn id="6" idx="4"/>
            <a:endCxn id="7" idx="0"/>
          </p:cNvCxnSpPr>
          <p:nvPr/>
        </p:nvCxnSpPr>
        <p:spPr bwMode="auto">
          <a:xfrm rot="5400000">
            <a:off x="3619500" y="3481246"/>
            <a:ext cx="3810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a:stCxn id="7" idx="4"/>
            <a:endCxn id="8" idx="0"/>
          </p:cNvCxnSpPr>
          <p:nvPr/>
        </p:nvCxnSpPr>
        <p:spPr bwMode="auto">
          <a:xfrm rot="5400000">
            <a:off x="3657600" y="4357546"/>
            <a:ext cx="3048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a:stCxn id="8" idx="4"/>
            <a:endCxn id="9" idx="0"/>
          </p:cNvCxnSpPr>
          <p:nvPr/>
        </p:nvCxnSpPr>
        <p:spPr bwMode="auto">
          <a:xfrm rot="5400000">
            <a:off x="3695700" y="5157646"/>
            <a:ext cx="2286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Oval 14"/>
          <p:cNvSpPr/>
          <p:nvPr/>
        </p:nvSpPr>
        <p:spPr>
          <a:xfrm>
            <a:off x="6362700" y="1004746"/>
            <a:ext cx="3505200" cy="2438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581900" y="1157146"/>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TABLES</a:t>
            </a:r>
            <a:endParaRPr lang="en-US" dirty="0"/>
          </a:p>
        </p:txBody>
      </p:sp>
      <p:sp>
        <p:nvSpPr>
          <p:cNvPr id="17" name="Rectangle 16"/>
          <p:cNvSpPr/>
          <p:nvPr/>
        </p:nvSpPr>
        <p:spPr>
          <a:xfrm>
            <a:off x="6591300" y="1690546"/>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TABLES</a:t>
            </a:r>
            <a:endParaRPr lang="en-US" dirty="0"/>
          </a:p>
        </p:txBody>
      </p:sp>
      <p:sp>
        <p:nvSpPr>
          <p:cNvPr id="18" name="Rectangle 17"/>
          <p:cNvSpPr/>
          <p:nvPr/>
        </p:nvSpPr>
        <p:spPr>
          <a:xfrm>
            <a:off x="8648700" y="1842946"/>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TABLES</a:t>
            </a:r>
            <a:endParaRPr lang="en-US" dirty="0"/>
          </a:p>
        </p:txBody>
      </p:sp>
      <p:sp>
        <p:nvSpPr>
          <p:cNvPr id="19" name="Rectangle 18"/>
          <p:cNvSpPr/>
          <p:nvPr/>
        </p:nvSpPr>
        <p:spPr>
          <a:xfrm>
            <a:off x="6515100" y="2223946"/>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TABLES</a:t>
            </a:r>
            <a:endParaRPr lang="en-US" dirty="0"/>
          </a:p>
        </p:txBody>
      </p:sp>
      <p:sp>
        <p:nvSpPr>
          <p:cNvPr id="20" name="Rectangle 19"/>
          <p:cNvSpPr/>
          <p:nvPr/>
        </p:nvSpPr>
        <p:spPr>
          <a:xfrm>
            <a:off x="8267700" y="2757346"/>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TABLES</a:t>
            </a:r>
            <a:endParaRPr lang="en-US" dirty="0"/>
          </a:p>
        </p:txBody>
      </p:sp>
      <p:sp>
        <p:nvSpPr>
          <p:cNvPr id="21" name="Rectangle 20"/>
          <p:cNvSpPr/>
          <p:nvPr/>
        </p:nvSpPr>
        <p:spPr>
          <a:xfrm>
            <a:off x="7658100" y="2223946"/>
            <a:ext cx="990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TABLES</a:t>
            </a:r>
            <a:endParaRPr lang="en-US" dirty="0"/>
          </a:p>
        </p:txBody>
      </p:sp>
      <p:sp>
        <p:nvSpPr>
          <p:cNvPr id="22" name="Rectangle 21"/>
          <p:cNvSpPr/>
          <p:nvPr/>
        </p:nvSpPr>
        <p:spPr>
          <a:xfrm>
            <a:off x="6896100" y="2757346"/>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TABLES</a:t>
            </a:r>
            <a:endParaRPr lang="en-US" dirty="0"/>
          </a:p>
        </p:txBody>
      </p:sp>
      <p:cxnSp>
        <p:nvCxnSpPr>
          <p:cNvPr id="23" name="Elbow Connector 22"/>
          <p:cNvCxnSpPr>
            <a:stCxn id="9" idx="6"/>
            <a:endCxn id="15" idx="2"/>
          </p:cNvCxnSpPr>
          <p:nvPr/>
        </p:nvCxnSpPr>
        <p:spPr>
          <a:xfrm flipV="1">
            <a:off x="5448300" y="2223946"/>
            <a:ext cx="914400" cy="3314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343650" y="4967146"/>
            <a:ext cx="35433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APPLICATIONS</a:t>
            </a:r>
          </a:p>
          <a:p>
            <a:pPr algn="ctr"/>
            <a:endParaRPr lang="en-US" dirty="0" smtClean="0"/>
          </a:p>
          <a:p>
            <a:pPr algn="ctr"/>
            <a:r>
              <a:rPr lang="en-US" dirty="0" smtClean="0"/>
              <a:t>(Python /JAVA /.NET / Mobile etc)</a:t>
            </a:r>
            <a:endParaRPr lang="en-US" dirty="0"/>
          </a:p>
        </p:txBody>
      </p:sp>
      <p:sp>
        <p:nvSpPr>
          <p:cNvPr id="25" name="Up-Down Arrow 24"/>
          <p:cNvSpPr/>
          <p:nvPr/>
        </p:nvSpPr>
        <p:spPr>
          <a:xfrm>
            <a:off x="7810500" y="3443146"/>
            <a:ext cx="609600" cy="1524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a:t>
            </a:r>
            <a:endParaRPr lang="en-US" dirty="0"/>
          </a:p>
        </p:txBody>
      </p:sp>
    </p:spTree>
    <p:extLst>
      <p:ext uri="{BB962C8B-B14F-4D97-AF65-F5344CB8AC3E}">
        <p14:creationId xmlns:p14="http://schemas.microsoft.com/office/powerpoint/2010/main" val="43529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ppt_x"/>
                                          </p:val>
                                        </p:tav>
                                        <p:tav tm="100000">
                                          <p:val>
                                            <p:strVal val="#ppt_x"/>
                                          </p:val>
                                        </p:tav>
                                      </p:tavLst>
                                    </p:anim>
                                    <p:anim calcmode="lin" valueType="num">
                                      <p:cBhvr additive="base">
                                        <p:cTn id="5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anim calcmode="lin" valueType="num">
                                      <p:cBhvr>
                                        <p:cTn id="70" dur="1000" fill="hold"/>
                                        <p:tgtEl>
                                          <p:spTgt spid="17"/>
                                        </p:tgtEl>
                                        <p:attrNameLst>
                                          <p:attrName>ppt_x</p:attrName>
                                        </p:attrNameLst>
                                      </p:cBhvr>
                                      <p:tavLst>
                                        <p:tav tm="0">
                                          <p:val>
                                            <p:strVal val="#ppt_x"/>
                                          </p:val>
                                        </p:tav>
                                        <p:tav tm="100000">
                                          <p:val>
                                            <p:strVal val="#ppt_x"/>
                                          </p:val>
                                        </p:tav>
                                      </p:tavLst>
                                    </p:anim>
                                    <p:anim calcmode="lin" valueType="num">
                                      <p:cBhvr>
                                        <p:cTn id="71" dur="1000" fill="hold"/>
                                        <p:tgtEl>
                                          <p:spTgt spid="1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1000"/>
                                        <p:tgtEl>
                                          <p:spTgt spid="19"/>
                                        </p:tgtEl>
                                      </p:cBhvr>
                                    </p:animEffect>
                                    <p:anim calcmode="lin" valueType="num">
                                      <p:cBhvr>
                                        <p:cTn id="80" dur="1000" fill="hold"/>
                                        <p:tgtEl>
                                          <p:spTgt spid="19"/>
                                        </p:tgtEl>
                                        <p:attrNameLst>
                                          <p:attrName>ppt_x</p:attrName>
                                        </p:attrNameLst>
                                      </p:cBhvr>
                                      <p:tavLst>
                                        <p:tav tm="0">
                                          <p:val>
                                            <p:strVal val="#ppt_x"/>
                                          </p:val>
                                        </p:tav>
                                        <p:tav tm="100000">
                                          <p:val>
                                            <p:strVal val="#ppt_x"/>
                                          </p:val>
                                        </p:tav>
                                      </p:tavLst>
                                    </p:anim>
                                    <p:anim calcmode="lin" valueType="num">
                                      <p:cBhvr>
                                        <p:cTn id="81" dur="1000" fill="hold"/>
                                        <p:tgtEl>
                                          <p:spTgt spid="1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fade">
                                      <p:cBhvr>
                                        <p:cTn id="84" dur="1000"/>
                                        <p:tgtEl>
                                          <p:spTgt spid="20"/>
                                        </p:tgtEl>
                                      </p:cBhvr>
                                    </p:animEffect>
                                    <p:anim calcmode="lin" valueType="num">
                                      <p:cBhvr>
                                        <p:cTn id="85" dur="1000" fill="hold"/>
                                        <p:tgtEl>
                                          <p:spTgt spid="20"/>
                                        </p:tgtEl>
                                        <p:attrNameLst>
                                          <p:attrName>ppt_x</p:attrName>
                                        </p:attrNameLst>
                                      </p:cBhvr>
                                      <p:tavLst>
                                        <p:tav tm="0">
                                          <p:val>
                                            <p:strVal val="#ppt_x"/>
                                          </p:val>
                                        </p:tav>
                                        <p:tav tm="100000">
                                          <p:val>
                                            <p:strVal val="#ppt_x"/>
                                          </p:val>
                                        </p:tav>
                                      </p:tavLst>
                                    </p:anim>
                                    <p:anim calcmode="lin" valueType="num">
                                      <p:cBhvr>
                                        <p:cTn id="86" dur="1000" fill="hold"/>
                                        <p:tgtEl>
                                          <p:spTgt spid="2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1000"/>
                                        <p:tgtEl>
                                          <p:spTgt spid="21"/>
                                        </p:tgtEl>
                                      </p:cBhvr>
                                    </p:animEffect>
                                    <p:anim calcmode="lin" valueType="num">
                                      <p:cBhvr>
                                        <p:cTn id="90" dur="1000" fill="hold"/>
                                        <p:tgtEl>
                                          <p:spTgt spid="21"/>
                                        </p:tgtEl>
                                        <p:attrNameLst>
                                          <p:attrName>ppt_x</p:attrName>
                                        </p:attrNameLst>
                                      </p:cBhvr>
                                      <p:tavLst>
                                        <p:tav tm="0">
                                          <p:val>
                                            <p:strVal val="#ppt_x"/>
                                          </p:val>
                                        </p:tav>
                                        <p:tav tm="100000">
                                          <p:val>
                                            <p:strVal val="#ppt_x"/>
                                          </p:val>
                                        </p:tav>
                                      </p:tavLst>
                                    </p:anim>
                                    <p:anim calcmode="lin" valueType="num">
                                      <p:cBhvr>
                                        <p:cTn id="91" dur="1000" fill="hold"/>
                                        <p:tgtEl>
                                          <p:spTgt spid="21"/>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fade">
                                      <p:cBhvr>
                                        <p:cTn id="94" dur="1000"/>
                                        <p:tgtEl>
                                          <p:spTgt spid="22"/>
                                        </p:tgtEl>
                                      </p:cBhvr>
                                    </p:animEffect>
                                    <p:anim calcmode="lin" valueType="num">
                                      <p:cBhvr>
                                        <p:cTn id="95" dur="1000" fill="hold"/>
                                        <p:tgtEl>
                                          <p:spTgt spid="22"/>
                                        </p:tgtEl>
                                        <p:attrNameLst>
                                          <p:attrName>ppt_x</p:attrName>
                                        </p:attrNameLst>
                                      </p:cBhvr>
                                      <p:tavLst>
                                        <p:tav tm="0">
                                          <p:val>
                                            <p:strVal val="#ppt_x"/>
                                          </p:val>
                                        </p:tav>
                                        <p:tav tm="100000">
                                          <p:val>
                                            <p:strVal val="#ppt_x"/>
                                          </p:val>
                                        </p:tav>
                                      </p:tavLst>
                                    </p:anim>
                                    <p:anim calcmode="lin" valueType="num">
                                      <p:cBhvr>
                                        <p:cTn id="9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5"/>
                                        </p:tgtEl>
                                        <p:attrNameLst>
                                          <p:attrName>style.visibility</p:attrName>
                                        </p:attrNameLst>
                                      </p:cBhvr>
                                      <p:to>
                                        <p:strVal val="visible"/>
                                      </p:to>
                                    </p:set>
                                    <p:anim calcmode="lin" valueType="num">
                                      <p:cBhvr additive="base">
                                        <p:cTn id="101" dur="500" fill="hold"/>
                                        <p:tgtEl>
                                          <p:spTgt spid="25"/>
                                        </p:tgtEl>
                                        <p:attrNameLst>
                                          <p:attrName>ppt_x</p:attrName>
                                        </p:attrNameLst>
                                      </p:cBhvr>
                                      <p:tavLst>
                                        <p:tav tm="0">
                                          <p:val>
                                            <p:strVal val="#ppt_x"/>
                                          </p:val>
                                        </p:tav>
                                        <p:tav tm="100000">
                                          <p:val>
                                            <p:strVal val="#ppt_x"/>
                                          </p:val>
                                        </p:tav>
                                      </p:tavLst>
                                    </p:anim>
                                    <p:anim calcmode="lin" valueType="num">
                                      <p:cBhvr additive="base">
                                        <p:cTn id="10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000"/>
                                        <p:tgtEl>
                                          <p:spTgt spid="24"/>
                                        </p:tgtEl>
                                      </p:cBhvr>
                                    </p:animEffect>
                                    <p:anim calcmode="lin" valueType="num">
                                      <p:cBhvr>
                                        <p:cTn id="108" dur="1000" fill="hold"/>
                                        <p:tgtEl>
                                          <p:spTgt spid="24"/>
                                        </p:tgtEl>
                                        <p:attrNameLst>
                                          <p:attrName>ppt_x</p:attrName>
                                        </p:attrNameLst>
                                      </p:cBhvr>
                                      <p:tavLst>
                                        <p:tav tm="0">
                                          <p:val>
                                            <p:strVal val="#ppt_x"/>
                                          </p:val>
                                        </p:tav>
                                        <p:tav tm="100000">
                                          <p:val>
                                            <p:strVal val="#ppt_x"/>
                                          </p:val>
                                        </p:tav>
                                      </p:tavLst>
                                    </p:anim>
                                    <p:anim calcmode="lin" valueType="num">
                                      <p:cBhvr>
                                        <p:cTn id="10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96253" y="1089894"/>
          <a:ext cx="12002703" cy="5088844"/>
        </p:xfrm>
        <a:graphic>
          <a:graphicData uri="http://schemas.openxmlformats.org/drawingml/2006/table">
            <a:tbl>
              <a:tblPr/>
              <a:tblGrid>
                <a:gridCol w="1910244"/>
                <a:gridCol w="3887348"/>
                <a:gridCol w="6205111"/>
              </a:tblGrid>
              <a:tr h="325020">
                <a:tc>
                  <a:txBody>
                    <a:bodyPr/>
                    <a:lstStyle/>
                    <a:p>
                      <a:pPr algn="ctr" fontAlgn="t"/>
                      <a:r>
                        <a:rPr lang="en-IN" sz="1800" b="1" dirty="0">
                          <a:effectLst/>
                        </a:rPr>
                        <a:t>Name</a:t>
                      </a: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t"/>
                      <a:r>
                        <a:rPr lang="en-IN" sz="1800" b="1" dirty="0">
                          <a:effectLst/>
                        </a:rPr>
                        <a:t>Description</a:t>
                      </a: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t"/>
                      <a:r>
                        <a:rPr lang="en-US" sz="1800" b="1" dirty="0" smtClean="0">
                          <a:effectLst/>
                        </a:rPr>
                        <a:t>Example</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r>
              <a:tr h="325020">
                <a:tc>
                  <a:txBody>
                    <a:bodyPr/>
                    <a:lstStyle/>
                    <a:p>
                      <a:pPr algn="ctr" fontAlgn="t"/>
                      <a:r>
                        <a:rPr lang="en-US" sz="1800" b="1" dirty="0" err="1" smtClean="0">
                          <a:effectLst/>
                        </a:rPr>
                        <a:t>Curdate</a:t>
                      </a:r>
                      <a:r>
                        <a:rPr lang="en-US" sz="1800" b="1" dirty="0" smtClean="0">
                          <a:effectLst/>
                        </a:rPr>
                        <a:t>()/</a:t>
                      </a:r>
                      <a:r>
                        <a:rPr lang="en-US" sz="1800" b="1" dirty="0" err="1" smtClean="0">
                          <a:effectLst/>
                        </a:rPr>
                        <a:t>current_date</a:t>
                      </a:r>
                      <a:r>
                        <a:rPr lang="en-US" sz="1800" b="1" dirty="0" smtClean="0">
                          <a:effectLst/>
                        </a:rPr>
                        <a:t>()</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dirty="0" smtClean="0">
                          <a:effectLst/>
                        </a:rPr>
                        <a:t>Returns today’s date</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800" b="1" dirty="0" smtClean="0">
                          <a:effectLst/>
                        </a:rPr>
                        <a:t>select </a:t>
                      </a:r>
                      <a:r>
                        <a:rPr lang="en-IN" sz="1800" b="1" dirty="0" err="1" smtClean="0">
                          <a:effectLst/>
                        </a:rPr>
                        <a:t>curdate</a:t>
                      </a:r>
                      <a:r>
                        <a:rPr lang="en-IN" sz="1800" b="1" dirty="0" smtClean="0">
                          <a:effectLst/>
                        </a:rPr>
                        <a:t>();</a:t>
                      </a:r>
                    </a:p>
                    <a:p>
                      <a:pPr algn="ctr" fontAlgn="t"/>
                      <a:r>
                        <a:rPr lang="en-US" sz="1800" b="1" dirty="0" smtClean="0">
                          <a:effectLst/>
                        </a:rPr>
                        <a:t>Select </a:t>
                      </a:r>
                      <a:r>
                        <a:rPr lang="en-US" sz="1800" b="1" dirty="0" err="1" smtClean="0">
                          <a:effectLst/>
                        </a:rPr>
                        <a:t>current_date</a:t>
                      </a:r>
                      <a:r>
                        <a:rPr lang="en-US" sz="1800" b="1" dirty="0" smtClean="0">
                          <a:effectLst/>
                        </a:rPr>
                        <a:t>;</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5020">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800" b="1" dirty="0" err="1" smtClean="0">
                          <a:effectLst/>
                        </a:rPr>
                        <a:t>Curtime</a:t>
                      </a:r>
                      <a:r>
                        <a:rPr lang="en-US" sz="1800" b="1" dirty="0" smtClean="0">
                          <a:effectLst/>
                        </a:rPr>
                        <a:t>()/</a:t>
                      </a:r>
                      <a:r>
                        <a:rPr lang="en-US" sz="1800" b="1" dirty="0" err="1" smtClean="0">
                          <a:effectLst/>
                        </a:rPr>
                        <a:t>current_time</a:t>
                      </a:r>
                      <a:r>
                        <a:rPr lang="en-US" sz="1800" b="1" dirty="0" smtClean="0">
                          <a:effectLst/>
                        </a:rPr>
                        <a:t>()</a:t>
                      </a:r>
                      <a:endParaRPr lang="en-IN" sz="1800" b="1" dirty="0" smtClean="0">
                        <a:effectLst/>
                      </a:endParaRPr>
                    </a:p>
                    <a:p>
                      <a:pPr algn="ctr" fontAlgn="t"/>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dirty="0" smtClean="0">
                          <a:effectLst/>
                        </a:rPr>
                        <a:t>Returns current</a:t>
                      </a:r>
                      <a:r>
                        <a:rPr lang="en-US" baseline="0" dirty="0" smtClean="0">
                          <a:effectLst/>
                        </a:rPr>
                        <a:t> time</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800" b="1" dirty="0" smtClean="0">
                          <a:effectLst/>
                        </a:rPr>
                        <a:t>select </a:t>
                      </a:r>
                      <a:r>
                        <a:rPr lang="en-IN" sz="1800" b="1" dirty="0" err="1" smtClean="0">
                          <a:effectLst/>
                        </a:rPr>
                        <a:t>curtime</a:t>
                      </a:r>
                      <a:r>
                        <a:rPr lang="en-IN" sz="1800" b="1" dirty="0" smtClean="0">
                          <a:effectLst/>
                        </a:rPr>
                        <a:t>()select </a:t>
                      </a:r>
                      <a:r>
                        <a:rPr lang="en-IN" sz="1800" b="1" dirty="0" err="1" smtClean="0">
                          <a:effectLst/>
                        </a:rPr>
                        <a:t>current_time</a:t>
                      </a:r>
                      <a:r>
                        <a:rPr lang="en-IN" sz="1800" b="1" dirty="0" smtClean="0">
                          <a:effectLst/>
                        </a:rPr>
                        <a:t>()</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5020">
                <a:tc>
                  <a:txBody>
                    <a:bodyPr/>
                    <a:lstStyle/>
                    <a:p>
                      <a:pPr algn="ctr" fontAlgn="t"/>
                      <a:r>
                        <a:rPr lang="en-US" sz="1800" b="1" dirty="0" smtClean="0">
                          <a:effectLst/>
                        </a:rPr>
                        <a:t>Date()</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800" b="0" i="0" kern="1200" dirty="0" smtClean="0">
                          <a:solidFill>
                            <a:schemeClr val="tx1"/>
                          </a:solidFill>
                          <a:effectLst/>
                          <a:latin typeface="+mn-lt"/>
                          <a:ea typeface="+mn-ea"/>
                          <a:cs typeface="+mn-cs"/>
                        </a:rPr>
                        <a:t>Extracts the date part of the date or </a:t>
                      </a:r>
                      <a:r>
                        <a:rPr lang="en-US" sz="1800" b="0" i="0" kern="1200" dirty="0" err="1" smtClean="0">
                          <a:solidFill>
                            <a:schemeClr val="tx1"/>
                          </a:solidFill>
                          <a:effectLst/>
                          <a:latin typeface="+mn-lt"/>
                          <a:ea typeface="+mn-ea"/>
                          <a:cs typeface="+mn-cs"/>
                        </a:rPr>
                        <a:t>datetime</a:t>
                      </a:r>
                      <a:r>
                        <a:rPr lang="en-US" sz="1800" b="0" i="0" kern="1200" dirty="0" smtClean="0">
                          <a:solidFill>
                            <a:schemeClr val="tx1"/>
                          </a:solidFill>
                          <a:effectLst/>
                          <a:latin typeface="+mn-lt"/>
                          <a:ea typeface="+mn-ea"/>
                          <a:cs typeface="+mn-cs"/>
                        </a:rPr>
                        <a:t> expression </a:t>
                      </a:r>
                      <a:r>
                        <a:rPr lang="en-US" sz="1800" b="0" i="1" kern="1200" dirty="0" err="1" smtClean="0">
                          <a:solidFill>
                            <a:schemeClr val="tx1"/>
                          </a:solidFill>
                          <a:effectLst/>
                          <a:latin typeface="+mn-lt"/>
                          <a:ea typeface="+mn-ea"/>
                          <a:cs typeface="+mn-cs"/>
                        </a:rPr>
                        <a:t>expr</a:t>
                      </a:r>
                      <a:r>
                        <a:rPr lang="en-US" sz="1800" b="0" i="0" kern="1200" dirty="0" smtClean="0">
                          <a:solidFill>
                            <a:schemeClr val="tx1"/>
                          </a:solidFill>
                          <a:effectLst/>
                          <a:latin typeface="+mn-lt"/>
                          <a:ea typeface="+mn-ea"/>
                          <a:cs typeface="+mn-cs"/>
                        </a:rPr>
                        <a:t>. Returns </a:t>
                      </a:r>
                      <a:r>
                        <a:rPr lang="en-US" dirty="0" smtClean="0"/>
                        <a:t>NULL</a:t>
                      </a:r>
                      <a:r>
                        <a:rPr lang="en-US" sz="1800" b="0" i="0" kern="1200" dirty="0" smtClean="0">
                          <a:solidFill>
                            <a:schemeClr val="tx1"/>
                          </a:solidFill>
                          <a:effectLst/>
                          <a:latin typeface="+mn-lt"/>
                          <a:ea typeface="+mn-ea"/>
                          <a:cs typeface="+mn-cs"/>
                        </a:rPr>
                        <a:t> if </a:t>
                      </a:r>
                      <a:r>
                        <a:rPr lang="en-US" sz="1800" b="0" i="1" kern="1200" dirty="0" err="1" smtClean="0">
                          <a:solidFill>
                            <a:schemeClr val="tx1"/>
                          </a:solidFill>
                          <a:effectLst/>
                          <a:latin typeface="+mn-lt"/>
                          <a:ea typeface="+mn-ea"/>
                          <a:cs typeface="+mn-cs"/>
                        </a:rPr>
                        <a:t>expr</a:t>
                      </a:r>
                      <a:r>
                        <a:rPr lang="en-US" sz="1800" b="0" i="0" kern="1200" dirty="0" smtClean="0">
                          <a:solidFill>
                            <a:schemeClr val="tx1"/>
                          </a:solidFill>
                          <a:effectLst/>
                          <a:latin typeface="+mn-lt"/>
                          <a:ea typeface="+mn-ea"/>
                          <a:cs typeface="+mn-cs"/>
                        </a:rPr>
                        <a:t> is </a:t>
                      </a:r>
                      <a:r>
                        <a:rPr lang="en-US" dirty="0" smtClean="0"/>
                        <a:t>NULL</a:t>
                      </a:r>
                      <a:r>
                        <a:rPr lang="en-US" sz="1800" b="0" i="0" kern="1200" dirty="0" smtClean="0">
                          <a:solidFill>
                            <a:schemeClr val="tx1"/>
                          </a:solidFill>
                          <a:effectLst/>
                          <a:latin typeface="+mn-lt"/>
                          <a:ea typeface="+mn-ea"/>
                          <a:cs typeface="+mn-cs"/>
                        </a:rPr>
                        <a:t>.</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800" b="1" dirty="0" smtClean="0">
                          <a:effectLst/>
                        </a:rPr>
                        <a:t>SELECT DATE(</a:t>
                      </a:r>
                      <a:r>
                        <a:rPr lang="en-IN" sz="1800" b="1" dirty="0" err="1" smtClean="0">
                          <a:effectLst/>
                        </a:rPr>
                        <a:t>sysdate</a:t>
                      </a:r>
                      <a:r>
                        <a:rPr lang="en-IN" sz="1800" b="1" dirty="0" smtClean="0">
                          <a:effectLst/>
                        </a:rPr>
                        <a:t>()); ---2023-07-17</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5020">
                <a:tc>
                  <a:txBody>
                    <a:bodyPr/>
                    <a:lstStyle/>
                    <a:p>
                      <a:pPr algn="ctr" fontAlgn="t"/>
                      <a:r>
                        <a:rPr lang="en-IN" sz="1800" b="0" i="0" u="none" strike="noStrike" kern="1200" dirty="0" smtClean="0">
                          <a:solidFill>
                            <a:schemeClr val="tx1"/>
                          </a:solidFill>
                          <a:effectLst/>
                          <a:latin typeface="+mn-lt"/>
                          <a:ea typeface="+mn-ea"/>
                          <a:cs typeface="+mn-cs"/>
                        </a:rPr>
                        <a:t>DATEDIFF(</a:t>
                      </a:r>
                      <a:r>
                        <a:rPr lang="en-IN" sz="1800" b="0" i="1" u="none" strike="noStrike" kern="1200" dirty="0" smtClean="0">
                          <a:solidFill>
                            <a:schemeClr val="tx1"/>
                          </a:solidFill>
                          <a:effectLst/>
                          <a:latin typeface="+mn-lt"/>
                          <a:ea typeface="+mn-ea"/>
                          <a:cs typeface="+mn-cs"/>
                        </a:rPr>
                        <a:t>expr1</a:t>
                      </a:r>
                      <a:r>
                        <a:rPr lang="en-IN" sz="1800" b="0" i="0" u="none" strike="noStrike" kern="1200" dirty="0" smtClean="0">
                          <a:solidFill>
                            <a:schemeClr val="tx1"/>
                          </a:solidFill>
                          <a:effectLst/>
                          <a:latin typeface="+mn-lt"/>
                          <a:ea typeface="+mn-ea"/>
                          <a:cs typeface="+mn-cs"/>
                        </a:rPr>
                        <a:t>,</a:t>
                      </a:r>
                      <a:r>
                        <a:rPr lang="en-IN" sz="1800" b="0" i="1" u="none" strike="noStrike" kern="1200" dirty="0" smtClean="0">
                          <a:solidFill>
                            <a:schemeClr val="tx1"/>
                          </a:solidFill>
                          <a:effectLst/>
                          <a:latin typeface="+mn-lt"/>
                          <a:ea typeface="+mn-ea"/>
                          <a:cs typeface="+mn-cs"/>
                        </a:rPr>
                        <a:t>expr2</a:t>
                      </a:r>
                      <a:r>
                        <a:rPr lang="en-IN" sz="1800" b="0" i="0" u="none" strike="noStrike" kern="1200" dirty="0" smtClean="0">
                          <a:solidFill>
                            <a:schemeClr val="tx1"/>
                          </a:solidFill>
                          <a:effectLst/>
                          <a:latin typeface="+mn-lt"/>
                          <a:ea typeface="+mn-ea"/>
                          <a:cs typeface="+mn-cs"/>
                        </a:rPr>
                        <a:t>)</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800" b="0" i="0" kern="1200" dirty="0" smtClean="0">
                          <a:solidFill>
                            <a:schemeClr val="tx1"/>
                          </a:solidFill>
                          <a:effectLst/>
                          <a:latin typeface="+mn-lt"/>
                          <a:ea typeface="+mn-ea"/>
                          <a:cs typeface="+mn-cs"/>
                        </a:rPr>
                        <a:t>returns </a:t>
                      </a:r>
                      <a:r>
                        <a:rPr lang="en-US" sz="1800" b="0" i="1" kern="1200" dirty="0" smtClean="0">
                          <a:solidFill>
                            <a:schemeClr val="tx1"/>
                          </a:solidFill>
                          <a:effectLst/>
                          <a:latin typeface="+mn-lt"/>
                          <a:ea typeface="+mn-ea"/>
                          <a:cs typeface="+mn-cs"/>
                        </a:rPr>
                        <a:t>expr1</a:t>
                      </a:r>
                      <a:r>
                        <a:rPr lang="en-US" sz="1800" b="0" i="0" kern="1200" dirty="0" smtClean="0">
                          <a:solidFill>
                            <a:schemeClr val="tx1"/>
                          </a:solidFill>
                          <a:effectLst/>
                          <a:latin typeface="+mn-lt"/>
                          <a:ea typeface="+mn-ea"/>
                          <a:cs typeface="+mn-cs"/>
                        </a:rPr>
                        <a:t> − </a:t>
                      </a:r>
                      <a:r>
                        <a:rPr lang="en-US" sz="1800" b="0" i="1" kern="1200" dirty="0" smtClean="0">
                          <a:solidFill>
                            <a:schemeClr val="tx1"/>
                          </a:solidFill>
                          <a:effectLst/>
                          <a:latin typeface="+mn-lt"/>
                          <a:ea typeface="+mn-ea"/>
                          <a:cs typeface="+mn-cs"/>
                        </a:rPr>
                        <a:t>expr2</a:t>
                      </a:r>
                      <a:r>
                        <a:rPr lang="en-US" sz="1800" b="0" i="0" kern="1200" dirty="0" smtClean="0">
                          <a:solidFill>
                            <a:schemeClr val="tx1"/>
                          </a:solidFill>
                          <a:effectLst/>
                          <a:latin typeface="+mn-lt"/>
                          <a:ea typeface="+mn-ea"/>
                          <a:cs typeface="+mn-cs"/>
                        </a:rPr>
                        <a:t> expressed as a value in days from one date to the other</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800" b="1" dirty="0" smtClean="0">
                          <a:effectLst/>
                        </a:rPr>
                        <a:t>SELECT DATEDIFF(</a:t>
                      </a:r>
                      <a:r>
                        <a:rPr lang="en-IN" sz="1800" b="1" dirty="0" err="1" smtClean="0">
                          <a:effectLst/>
                        </a:rPr>
                        <a:t>sysdate</a:t>
                      </a:r>
                      <a:r>
                        <a:rPr lang="en-IN" sz="1800" b="1" dirty="0" smtClean="0">
                          <a:effectLst/>
                        </a:rPr>
                        <a:t>(),'2023-09-17');</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5020">
                <a:tc>
                  <a:txBody>
                    <a:bodyPr/>
                    <a:lstStyle/>
                    <a:p>
                      <a:pPr algn="ctr" fontAlgn="t"/>
                      <a:r>
                        <a:rPr lang="en-IN" sz="1800" b="0" i="0" u="none" strike="noStrike" kern="1200" dirty="0" smtClean="0">
                          <a:solidFill>
                            <a:schemeClr val="tx1"/>
                          </a:solidFill>
                          <a:effectLst/>
                          <a:latin typeface="+mn-lt"/>
                          <a:ea typeface="+mn-ea"/>
                          <a:cs typeface="+mn-cs"/>
                        </a:rPr>
                        <a:t>DATE_FORMAT(</a:t>
                      </a:r>
                      <a:r>
                        <a:rPr lang="en-IN" sz="1800" b="0" i="1" u="none" strike="noStrike" kern="1200" dirty="0" err="1" smtClean="0">
                          <a:solidFill>
                            <a:schemeClr val="tx1"/>
                          </a:solidFill>
                          <a:effectLst/>
                          <a:latin typeface="+mn-lt"/>
                          <a:ea typeface="+mn-ea"/>
                          <a:cs typeface="+mn-cs"/>
                        </a:rPr>
                        <a:t>date</a:t>
                      </a:r>
                      <a:r>
                        <a:rPr lang="en-IN" sz="1800" b="0" i="0" u="none" strike="noStrike" kern="1200" dirty="0" err="1" smtClean="0">
                          <a:solidFill>
                            <a:schemeClr val="tx1"/>
                          </a:solidFill>
                          <a:effectLst/>
                          <a:latin typeface="+mn-lt"/>
                          <a:ea typeface="+mn-ea"/>
                          <a:cs typeface="+mn-cs"/>
                        </a:rPr>
                        <a:t>,</a:t>
                      </a:r>
                      <a:r>
                        <a:rPr lang="en-IN" sz="1800" b="0" i="1" u="none" strike="noStrike" kern="1200" dirty="0" err="1" smtClean="0">
                          <a:solidFill>
                            <a:schemeClr val="tx1"/>
                          </a:solidFill>
                          <a:effectLst/>
                          <a:latin typeface="+mn-lt"/>
                          <a:ea typeface="+mn-ea"/>
                          <a:cs typeface="+mn-cs"/>
                        </a:rPr>
                        <a:t>format</a:t>
                      </a:r>
                      <a:r>
                        <a:rPr lang="en-IN" sz="1800" b="0" i="0" u="none" strike="noStrike" kern="1200" dirty="0" smtClean="0">
                          <a:solidFill>
                            <a:schemeClr val="tx1"/>
                          </a:solidFill>
                          <a:effectLst/>
                          <a:latin typeface="+mn-lt"/>
                          <a:ea typeface="+mn-ea"/>
                          <a:cs typeface="+mn-cs"/>
                        </a:rPr>
                        <a:t>)</a:t>
                      </a:r>
                    </a:p>
                    <a:p>
                      <a:pPr algn="ctr" fontAlgn="t"/>
                      <a:r>
                        <a:rPr lang="en-US" sz="1800" b="1" i="0" u="none" strike="noStrike" kern="1200" dirty="0" smtClean="0">
                          <a:solidFill>
                            <a:schemeClr val="tx1"/>
                          </a:solidFill>
                          <a:effectLst/>
                          <a:latin typeface="+mn-lt"/>
                          <a:ea typeface="+mn-ea"/>
                          <a:cs typeface="+mn-cs"/>
                        </a:rPr>
                        <a:t>MONTH</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800" b="0" i="0" kern="1200" dirty="0" smtClean="0">
                          <a:solidFill>
                            <a:schemeClr val="tx1"/>
                          </a:solidFill>
                          <a:effectLst/>
                          <a:latin typeface="+mn-lt"/>
                          <a:ea typeface="+mn-ea"/>
                          <a:cs typeface="+mn-cs"/>
                        </a:rPr>
                        <a:t>Formats the </a:t>
                      </a:r>
                      <a:r>
                        <a:rPr lang="en-US" sz="1800" b="0" i="1" kern="1200" dirty="0" smtClean="0">
                          <a:solidFill>
                            <a:schemeClr val="tx1"/>
                          </a:solidFill>
                          <a:effectLst/>
                          <a:latin typeface="+mn-lt"/>
                          <a:ea typeface="+mn-ea"/>
                          <a:cs typeface="+mn-cs"/>
                        </a:rPr>
                        <a:t>date</a:t>
                      </a:r>
                      <a:r>
                        <a:rPr lang="en-US" sz="1800" b="0" i="0" kern="1200" dirty="0" smtClean="0">
                          <a:solidFill>
                            <a:schemeClr val="tx1"/>
                          </a:solidFill>
                          <a:effectLst/>
                          <a:latin typeface="+mn-lt"/>
                          <a:ea typeface="+mn-ea"/>
                          <a:cs typeface="+mn-cs"/>
                        </a:rPr>
                        <a:t> value according to the </a:t>
                      </a:r>
                      <a:r>
                        <a:rPr lang="en-US" sz="1800" b="0" i="1" kern="1200" dirty="0" smtClean="0">
                          <a:solidFill>
                            <a:schemeClr val="tx1"/>
                          </a:solidFill>
                          <a:effectLst/>
                          <a:latin typeface="+mn-lt"/>
                          <a:ea typeface="+mn-ea"/>
                          <a:cs typeface="+mn-cs"/>
                        </a:rPr>
                        <a:t>format</a:t>
                      </a:r>
                      <a:r>
                        <a:rPr lang="en-US" sz="1800" b="0" i="0" kern="1200" dirty="0" smtClean="0">
                          <a:solidFill>
                            <a:schemeClr val="tx1"/>
                          </a:solidFill>
                          <a:effectLst/>
                          <a:latin typeface="+mn-lt"/>
                          <a:ea typeface="+mn-ea"/>
                          <a:cs typeface="+mn-cs"/>
                        </a:rPr>
                        <a:t> string. If either argument is </a:t>
                      </a:r>
                      <a:r>
                        <a:rPr lang="en-US" dirty="0" smtClean="0"/>
                        <a:t>NULL</a:t>
                      </a:r>
                      <a:r>
                        <a:rPr lang="en-US" sz="1800" b="0" i="0" kern="1200" dirty="0" smtClean="0">
                          <a:solidFill>
                            <a:schemeClr val="tx1"/>
                          </a:solidFill>
                          <a:effectLst/>
                          <a:latin typeface="+mn-lt"/>
                          <a:ea typeface="+mn-ea"/>
                          <a:cs typeface="+mn-cs"/>
                        </a:rPr>
                        <a:t>, the function returns </a:t>
                      </a:r>
                      <a:r>
                        <a:rPr lang="en-US" dirty="0" smtClean="0"/>
                        <a:t>NULL</a:t>
                      </a:r>
                      <a:r>
                        <a:rPr lang="en-US" sz="1800" b="0" i="0" kern="1200" dirty="0" smtClean="0">
                          <a:solidFill>
                            <a:schemeClr val="tx1"/>
                          </a:solidFill>
                          <a:effectLst/>
                          <a:latin typeface="+mn-lt"/>
                          <a:ea typeface="+mn-ea"/>
                          <a:cs typeface="+mn-cs"/>
                        </a:rPr>
                        <a:t>.</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800" b="1" dirty="0" smtClean="0">
                          <a:effectLst/>
                        </a:rPr>
                        <a:t>select </a:t>
                      </a:r>
                      <a:r>
                        <a:rPr lang="en-US" sz="1800" b="1" dirty="0" err="1" smtClean="0">
                          <a:effectLst/>
                        </a:rPr>
                        <a:t>date_format</a:t>
                      </a:r>
                      <a:r>
                        <a:rPr lang="en-US" sz="1800" b="1" dirty="0" smtClean="0">
                          <a:effectLst/>
                        </a:rPr>
                        <a:t>(</a:t>
                      </a:r>
                      <a:r>
                        <a:rPr lang="en-US" sz="1800" b="1" dirty="0" err="1" smtClean="0">
                          <a:effectLst/>
                        </a:rPr>
                        <a:t>sysdate</a:t>
                      </a:r>
                      <a:r>
                        <a:rPr lang="en-US" sz="1800" b="1" dirty="0" smtClean="0">
                          <a:effectLst/>
                        </a:rPr>
                        <a:t>(),'%m'); ---- month numeric                select </a:t>
                      </a:r>
                      <a:r>
                        <a:rPr lang="en-US" sz="1800" b="1" dirty="0" err="1" smtClean="0">
                          <a:effectLst/>
                        </a:rPr>
                        <a:t>date_format</a:t>
                      </a:r>
                      <a:r>
                        <a:rPr lang="en-US" sz="1800" b="1" dirty="0" smtClean="0">
                          <a:effectLst/>
                        </a:rPr>
                        <a:t>(</a:t>
                      </a:r>
                      <a:r>
                        <a:rPr lang="en-US" sz="1800" b="1" dirty="0" err="1" smtClean="0">
                          <a:effectLst/>
                        </a:rPr>
                        <a:t>sysdate</a:t>
                      </a:r>
                      <a:r>
                        <a:rPr lang="en-US" sz="1800" b="1" dirty="0" smtClean="0">
                          <a:effectLst/>
                        </a:rPr>
                        <a:t>(),'%M'); ----- complete month description                                                                                                select </a:t>
                      </a:r>
                      <a:r>
                        <a:rPr lang="en-US" sz="1800" b="1" dirty="0" err="1" smtClean="0">
                          <a:effectLst/>
                        </a:rPr>
                        <a:t>date_format</a:t>
                      </a:r>
                      <a:r>
                        <a:rPr lang="en-US" sz="1800" b="1" dirty="0" smtClean="0">
                          <a:effectLst/>
                        </a:rPr>
                        <a:t>(</a:t>
                      </a:r>
                      <a:r>
                        <a:rPr lang="en-US" sz="1800" b="1" dirty="0" err="1" smtClean="0">
                          <a:effectLst/>
                        </a:rPr>
                        <a:t>sysdate</a:t>
                      </a:r>
                      <a:r>
                        <a:rPr lang="en-US" sz="1800" b="1" dirty="0" smtClean="0">
                          <a:effectLst/>
                        </a:rPr>
                        <a:t>(),'%b'); -- 3 </a:t>
                      </a:r>
                      <a:r>
                        <a:rPr lang="en-US" sz="1800" b="1" dirty="0" err="1" smtClean="0">
                          <a:effectLst/>
                        </a:rPr>
                        <a:t>leters</a:t>
                      </a:r>
                      <a:r>
                        <a:rPr lang="en-US" sz="1800" b="1" dirty="0" smtClean="0">
                          <a:effectLst/>
                        </a:rPr>
                        <a:t> in month</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5020">
                <a:tc>
                  <a:txBody>
                    <a:bodyPr/>
                    <a:lstStyle/>
                    <a:p>
                      <a:pPr algn="ctr" fontAlgn="t"/>
                      <a:r>
                        <a:rPr lang="en-IN" sz="1800" b="0" i="0" u="none" strike="noStrike" kern="1200" dirty="0" smtClean="0">
                          <a:solidFill>
                            <a:schemeClr val="tx1"/>
                          </a:solidFill>
                          <a:effectLst/>
                          <a:latin typeface="+mn-lt"/>
                          <a:ea typeface="+mn-ea"/>
                          <a:cs typeface="+mn-cs"/>
                        </a:rPr>
                        <a:t>STR_TO_DATE(</a:t>
                      </a:r>
                      <a:r>
                        <a:rPr lang="en-IN" sz="1800" b="0" i="1" u="none" strike="noStrike" kern="1200" dirty="0" err="1" smtClean="0">
                          <a:solidFill>
                            <a:schemeClr val="tx1"/>
                          </a:solidFill>
                          <a:effectLst/>
                          <a:latin typeface="+mn-lt"/>
                          <a:ea typeface="+mn-ea"/>
                          <a:cs typeface="+mn-cs"/>
                        </a:rPr>
                        <a:t>str</a:t>
                      </a:r>
                      <a:r>
                        <a:rPr lang="en-IN" sz="1800" b="0" i="0" u="none" strike="noStrike" kern="1200" dirty="0" err="1" smtClean="0">
                          <a:solidFill>
                            <a:schemeClr val="tx1"/>
                          </a:solidFill>
                          <a:effectLst/>
                          <a:latin typeface="+mn-lt"/>
                          <a:ea typeface="+mn-ea"/>
                          <a:cs typeface="+mn-cs"/>
                        </a:rPr>
                        <a:t>,</a:t>
                      </a:r>
                      <a:r>
                        <a:rPr lang="en-IN" sz="1800" b="0" i="1" u="none" strike="noStrike" kern="1200" dirty="0" err="1" smtClean="0">
                          <a:solidFill>
                            <a:schemeClr val="tx1"/>
                          </a:solidFill>
                          <a:effectLst/>
                          <a:latin typeface="+mn-lt"/>
                          <a:ea typeface="+mn-ea"/>
                          <a:cs typeface="+mn-cs"/>
                        </a:rPr>
                        <a:t>format</a:t>
                      </a:r>
                      <a:r>
                        <a:rPr lang="en-IN" sz="1800" b="0" i="0" u="none" strike="noStrike" kern="1200" dirty="0" smtClean="0">
                          <a:solidFill>
                            <a:schemeClr val="tx1"/>
                          </a:solidFill>
                          <a:effectLst/>
                          <a:latin typeface="+mn-lt"/>
                          <a:ea typeface="+mn-ea"/>
                          <a:cs typeface="+mn-cs"/>
                        </a:rPr>
                        <a:t>)</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dirty="0" smtClean="0">
                          <a:effectLst/>
                        </a:rPr>
                        <a:t>Which converts string to date format</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800" b="1" dirty="0" smtClean="0">
                          <a:effectLst/>
                        </a:rPr>
                        <a:t>SELECT STR_TO_DATE('01,5,2013','%d,%m,%Y');</a:t>
                      </a:r>
                    </a:p>
                    <a:p>
                      <a:pPr algn="ctr" fontAlgn="t"/>
                      <a:r>
                        <a:rPr lang="en-US" sz="1800" b="1" dirty="0" smtClean="0">
                          <a:effectLst/>
                        </a:rPr>
                        <a:t>SELECT STR_TO_DATE('May 1, 2013','%M %</a:t>
                      </a:r>
                      <a:r>
                        <a:rPr lang="en-US" sz="1800" b="1" dirty="0" err="1" smtClean="0">
                          <a:effectLst/>
                        </a:rPr>
                        <a:t>d,%Y</a:t>
                      </a:r>
                      <a:r>
                        <a:rPr lang="en-US" sz="1800" b="1" dirty="0" smtClean="0">
                          <a:effectLst/>
                        </a:rPr>
                        <a:t>');</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Title 1"/>
          <p:cNvSpPr txBox="1">
            <a:spLocks/>
          </p:cNvSpPr>
          <p:nvPr/>
        </p:nvSpPr>
        <p:spPr>
          <a:xfrm>
            <a:off x="203500" y="105244"/>
            <a:ext cx="11303367" cy="8169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Date and Time Functions</a:t>
            </a:r>
            <a:endParaRPr lang="en-US" dirty="0"/>
          </a:p>
        </p:txBody>
      </p:sp>
    </p:spTree>
    <p:extLst>
      <p:ext uri="{BB962C8B-B14F-4D97-AF65-F5344CB8AC3E}">
        <p14:creationId xmlns:p14="http://schemas.microsoft.com/office/powerpoint/2010/main" val="3615237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03500" y="837398"/>
          <a:ext cx="11722769" cy="5580076"/>
        </p:xfrm>
        <a:graphic>
          <a:graphicData uri="http://schemas.openxmlformats.org/drawingml/2006/table">
            <a:tbl>
              <a:tblPr/>
              <a:tblGrid>
                <a:gridCol w="1991629"/>
                <a:gridCol w="3647973"/>
                <a:gridCol w="6083167"/>
              </a:tblGrid>
              <a:tr h="154004">
                <a:tc>
                  <a:txBody>
                    <a:bodyPr/>
                    <a:lstStyle/>
                    <a:p>
                      <a:pPr algn="ctr" fontAlgn="t"/>
                      <a:r>
                        <a:rPr lang="en-IN" sz="1800" b="1" dirty="0" smtClean="0">
                          <a:effectLst/>
                        </a:rPr>
                        <a:t>Name</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t"/>
                      <a:r>
                        <a:rPr lang="en-IN" sz="1800" b="1" smtClean="0">
                          <a:effectLst/>
                        </a:rPr>
                        <a:t>Description</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t"/>
                      <a:r>
                        <a:rPr lang="en-US" sz="1800" b="1" dirty="0" smtClean="0">
                          <a:effectLst/>
                        </a:rPr>
                        <a:t>Example</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r>
              <a:tr h="330434">
                <a:tc>
                  <a:txBody>
                    <a:bodyPr/>
                    <a:lstStyle/>
                    <a:p>
                      <a:pPr algn="ctr" fontAlgn="t"/>
                      <a:r>
                        <a:rPr lang="en-IN" sz="1800" b="0" i="0" u="none" strike="noStrike" kern="1200" dirty="0" smtClean="0">
                          <a:solidFill>
                            <a:schemeClr val="tx1"/>
                          </a:solidFill>
                          <a:effectLst/>
                          <a:latin typeface="+mn-lt"/>
                          <a:ea typeface="+mn-ea"/>
                          <a:cs typeface="+mn-cs"/>
                        </a:rPr>
                        <a:t>DATE_FORMAT(</a:t>
                      </a:r>
                      <a:r>
                        <a:rPr lang="en-IN" sz="1800" b="0" i="1" u="none" strike="noStrike" kern="1200" dirty="0" err="1" smtClean="0">
                          <a:solidFill>
                            <a:schemeClr val="tx1"/>
                          </a:solidFill>
                          <a:effectLst/>
                          <a:latin typeface="+mn-lt"/>
                          <a:ea typeface="+mn-ea"/>
                          <a:cs typeface="+mn-cs"/>
                        </a:rPr>
                        <a:t>date</a:t>
                      </a:r>
                      <a:r>
                        <a:rPr lang="en-IN" sz="1800" b="0" i="0" u="none" strike="noStrike" kern="1200" dirty="0" err="1" smtClean="0">
                          <a:solidFill>
                            <a:schemeClr val="tx1"/>
                          </a:solidFill>
                          <a:effectLst/>
                          <a:latin typeface="+mn-lt"/>
                          <a:ea typeface="+mn-ea"/>
                          <a:cs typeface="+mn-cs"/>
                        </a:rPr>
                        <a:t>,</a:t>
                      </a:r>
                      <a:r>
                        <a:rPr lang="en-IN" sz="1800" b="0" i="1" u="none" strike="noStrike" kern="1200" dirty="0" err="1" smtClean="0">
                          <a:solidFill>
                            <a:schemeClr val="tx1"/>
                          </a:solidFill>
                          <a:effectLst/>
                          <a:latin typeface="+mn-lt"/>
                          <a:ea typeface="+mn-ea"/>
                          <a:cs typeface="+mn-cs"/>
                        </a:rPr>
                        <a:t>format</a:t>
                      </a:r>
                      <a:r>
                        <a:rPr lang="en-IN" sz="1800" b="0" i="0" u="none" strike="noStrike" kern="1200" dirty="0" smtClean="0">
                          <a:solidFill>
                            <a:schemeClr val="tx1"/>
                          </a:solidFill>
                          <a:effectLst/>
                          <a:latin typeface="+mn-lt"/>
                          <a:ea typeface="+mn-ea"/>
                          <a:cs typeface="+mn-cs"/>
                        </a:rPr>
                        <a:t>)</a:t>
                      </a:r>
                    </a:p>
                    <a:p>
                      <a:pPr algn="ctr" fontAlgn="t"/>
                      <a:r>
                        <a:rPr lang="en-US" sz="1800" b="1" i="0" u="none" strike="noStrike" kern="1200" dirty="0" smtClean="0">
                          <a:solidFill>
                            <a:schemeClr val="tx1"/>
                          </a:solidFill>
                          <a:effectLst/>
                          <a:latin typeface="+mn-lt"/>
                          <a:ea typeface="+mn-ea"/>
                          <a:cs typeface="+mn-cs"/>
                        </a:rPr>
                        <a:t>DAY</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800" b="0" i="0" kern="1200" dirty="0" smtClean="0">
                          <a:solidFill>
                            <a:schemeClr val="tx1"/>
                          </a:solidFill>
                          <a:effectLst/>
                          <a:latin typeface="+mn-lt"/>
                          <a:ea typeface="+mn-ea"/>
                          <a:cs typeface="+mn-cs"/>
                        </a:rPr>
                        <a:t>Formats the </a:t>
                      </a:r>
                      <a:r>
                        <a:rPr lang="en-US" sz="1800" b="0" i="1" kern="1200" dirty="0" smtClean="0">
                          <a:solidFill>
                            <a:schemeClr val="tx1"/>
                          </a:solidFill>
                          <a:effectLst/>
                          <a:latin typeface="+mn-lt"/>
                          <a:ea typeface="+mn-ea"/>
                          <a:cs typeface="+mn-cs"/>
                        </a:rPr>
                        <a:t>date</a:t>
                      </a:r>
                      <a:r>
                        <a:rPr lang="en-US" sz="1800" b="0" i="0" kern="1200" dirty="0" smtClean="0">
                          <a:solidFill>
                            <a:schemeClr val="tx1"/>
                          </a:solidFill>
                          <a:effectLst/>
                          <a:latin typeface="+mn-lt"/>
                          <a:ea typeface="+mn-ea"/>
                          <a:cs typeface="+mn-cs"/>
                        </a:rPr>
                        <a:t> value according to the </a:t>
                      </a:r>
                      <a:r>
                        <a:rPr lang="en-US" sz="1800" b="0" i="1" kern="1200" dirty="0" smtClean="0">
                          <a:solidFill>
                            <a:schemeClr val="tx1"/>
                          </a:solidFill>
                          <a:effectLst/>
                          <a:latin typeface="+mn-lt"/>
                          <a:ea typeface="+mn-ea"/>
                          <a:cs typeface="+mn-cs"/>
                        </a:rPr>
                        <a:t>format</a:t>
                      </a:r>
                      <a:r>
                        <a:rPr lang="en-US" sz="1800" b="0" i="0" kern="1200" dirty="0" smtClean="0">
                          <a:solidFill>
                            <a:schemeClr val="tx1"/>
                          </a:solidFill>
                          <a:effectLst/>
                          <a:latin typeface="+mn-lt"/>
                          <a:ea typeface="+mn-ea"/>
                          <a:cs typeface="+mn-cs"/>
                        </a:rPr>
                        <a:t> string. If either argument is </a:t>
                      </a:r>
                      <a:r>
                        <a:rPr lang="en-US" dirty="0" smtClean="0"/>
                        <a:t>NULL</a:t>
                      </a:r>
                      <a:r>
                        <a:rPr lang="en-US" sz="1800" b="0" i="0" kern="1200" dirty="0" smtClean="0">
                          <a:solidFill>
                            <a:schemeClr val="tx1"/>
                          </a:solidFill>
                          <a:effectLst/>
                          <a:latin typeface="+mn-lt"/>
                          <a:ea typeface="+mn-ea"/>
                          <a:cs typeface="+mn-cs"/>
                        </a:rPr>
                        <a:t>, the function returns </a:t>
                      </a:r>
                      <a:r>
                        <a:rPr lang="en-US" dirty="0" smtClean="0"/>
                        <a:t>NULL</a:t>
                      </a:r>
                      <a:r>
                        <a:rPr lang="en-US" sz="1800" b="0" i="0" kern="1200" dirty="0" smtClean="0">
                          <a:solidFill>
                            <a:schemeClr val="tx1"/>
                          </a:solidFill>
                          <a:effectLst/>
                          <a:latin typeface="+mn-lt"/>
                          <a:ea typeface="+mn-ea"/>
                          <a:cs typeface="+mn-cs"/>
                        </a:rPr>
                        <a:t>.</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800" b="1" dirty="0" smtClean="0">
                          <a:effectLst/>
                        </a:rPr>
                        <a:t>select </a:t>
                      </a:r>
                      <a:r>
                        <a:rPr lang="en-US" sz="1800" b="1" dirty="0" err="1" smtClean="0">
                          <a:effectLst/>
                        </a:rPr>
                        <a:t>date_format</a:t>
                      </a:r>
                      <a:r>
                        <a:rPr lang="en-US" sz="1800" b="1" dirty="0" smtClean="0">
                          <a:effectLst/>
                        </a:rPr>
                        <a:t>(</a:t>
                      </a:r>
                      <a:r>
                        <a:rPr lang="en-US" sz="1800" b="1" dirty="0" err="1" smtClean="0">
                          <a:effectLst/>
                        </a:rPr>
                        <a:t>sysdate</a:t>
                      </a:r>
                      <a:r>
                        <a:rPr lang="en-US" sz="1800" b="1" dirty="0" smtClean="0">
                          <a:effectLst/>
                        </a:rPr>
                        <a:t>(),'%d'); ---- day in numbers           select </a:t>
                      </a:r>
                      <a:r>
                        <a:rPr lang="en-US" sz="1800" b="1" dirty="0" err="1" smtClean="0">
                          <a:effectLst/>
                        </a:rPr>
                        <a:t>date_format</a:t>
                      </a:r>
                      <a:r>
                        <a:rPr lang="en-US" sz="1800" b="1" dirty="0" smtClean="0">
                          <a:effectLst/>
                        </a:rPr>
                        <a:t>(</a:t>
                      </a:r>
                      <a:r>
                        <a:rPr lang="en-US" sz="1800" b="1" dirty="0" err="1" smtClean="0">
                          <a:effectLst/>
                        </a:rPr>
                        <a:t>sysdate</a:t>
                      </a:r>
                      <a:r>
                        <a:rPr lang="en-US" sz="1800" b="1" dirty="0" smtClean="0">
                          <a:effectLst/>
                        </a:rPr>
                        <a:t>(),'%W'); ----- complete month </a:t>
                      </a:r>
                      <a:r>
                        <a:rPr lang="en-US" sz="1800" b="1" dirty="0" err="1" smtClean="0">
                          <a:effectLst/>
                        </a:rPr>
                        <a:t>descriptionselect</a:t>
                      </a:r>
                      <a:r>
                        <a:rPr lang="en-US" sz="1800" b="1" dirty="0" smtClean="0">
                          <a:effectLst/>
                        </a:rPr>
                        <a:t> </a:t>
                      </a:r>
                      <a:r>
                        <a:rPr lang="en-US" sz="1800" b="1" dirty="0" err="1" smtClean="0">
                          <a:effectLst/>
                        </a:rPr>
                        <a:t>date_format</a:t>
                      </a:r>
                      <a:r>
                        <a:rPr lang="en-US" sz="1800" b="1" dirty="0" smtClean="0">
                          <a:effectLst/>
                        </a:rPr>
                        <a:t>(</a:t>
                      </a:r>
                      <a:r>
                        <a:rPr lang="en-US" sz="1800" b="1" dirty="0" err="1" smtClean="0">
                          <a:effectLst/>
                        </a:rPr>
                        <a:t>sysdate</a:t>
                      </a:r>
                      <a:r>
                        <a:rPr lang="en-US" sz="1800" b="1" dirty="0" smtClean="0">
                          <a:effectLst/>
                        </a:rPr>
                        <a:t>(),'%a'); -- 3 </a:t>
                      </a:r>
                      <a:r>
                        <a:rPr lang="en-US" sz="1800" b="1" dirty="0" err="1" smtClean="0">
                          <a:effectLst/>
                        </a:rPr>
                        <a:t>leters</a:t>
                      </a:r>
                      <a:r>
                        <a:rPr lang="en-US" sz="1800" b="1" dirty="0" smtClean="0">
                          <a:effectLst/>
                        </a:rPr>
                        <a:t> in day</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0434">
                <a:tc>
                  <a:txBody>
                    <a:bodyPr/>
                    <a:lstStyle/>
                    <a:p>
                      <a:pPr algn="ctr" fontAlgn="t"/>
                      <a:r>
                        <a:rPr lang="en-IN" sz="1800" b="0" i="0" u="none" strike="noStrike" kern="1200" dirty="0" smtClean="0">
                          <a:solidFill>
                            <a:schemeClr val="tx1"/>
                          </a:solidFill>
                          <a:effectLst/>
                          <a:latin typeface="+mn-lt"/>
                          <a:ea typeface="+mn-ea"/>
                          <a:cs typeface="+mn-cs"/>
                        </a:rPr>
                        <a:t>DATE_FORMAT(</a:t>
                      </a:r>
                      <a:r>
                        <a:rPr lang="en-IN" sz="1800" b="0" i="1" u="none" strike="noStrike" kern="1200" dirty="0" err="1" smtClean="0">
                          <a:solidFill>
                            <a:schemeClr val="tx1"/>
                          </a:solidFill>
                          <a:effectLst/>
                          <a:latin typeface="+mn-lt"/>
                          <a:ea typeface="+mn-ea"/>
                          <a:cs typeface="+mn-cs"/>
                        </a:rPr>
                        <a:t>date</a:t>
                      </a:r>
                      <a:r>
                        <a:rPr lang="en-IN" sz="1800" b="0" i="0" u="none" strike="noStrike" kern="1200" dirty="0" err="1" smtClean="0">
                          <a:solidFill>
                            <a:schemeClr val="tx1"/>
                          </a:solidFill>
                          <a:effectLst/>
                          <a:latin typeface="+mn-lt"/>
                          <a:ea typeface="+mn-ea"/>
                          <a:cs typeface="+mn-cs"/>
                        </a:rPr>
                        <a:t>,</a:t>
                      </a:r>
                      <a:r>
                        <a:rPr lang="en-IN" sz="1800" b="0" i="1" u="none" strike="noStrike" kern="1200" dirty="0" err="1" smtClean="0">
                          <a:solidFill>
                            <a:schemeClr val="tx1"/>
                          </a:solidFill>
                          <a:effectLst/>
                          <a:latin typeface="+mn-lt"/>
                          <a:ea typeface="+mn-ea"/>
                          <a:cs typeface="+mn-cs"/>
                        </a:rPr>
                        <a:t>format</a:t>
                      </a:r>
                      <a:r>
                        <a:rPr lang="en-IN" sz="1800" b="0" i="0" u="none" strike="noStrike" kern="1200" dirty="0" smtClean="0">
                          <a:solidFill>
                            <a:schemeClr val="tx1"/>
                          </a:solidFill>
                          <a:effectLst/>
                          <a:latin typeface="+mn-lt"/>
                          <a:ea typeface="+mn-ea"/>
                          <a:cs typeface="+mn-cs"/>
                        </a:rPr>
                        <a:t>)</a:t>
                      </a:r>
                    </a:p>
                    <a:p>
                      <a:pPr algn="ctr" fontAlgn="t"/>
                      <a:r>
                        <a:rPr lang="en-US" sz="1800" b="1" i="0" u="none" strike="noStrike" kern="1200" dirty="0" smtClean="0">
                          <a:solidFill>
                            <a:schemeClr val="tx1"/>
                          </a:solidFill>
                          <a:effectLst/>
                          <a:latin typeface="+mn-lt"/>
                          <a:ea typeface="+mn-ea"/>
                          <a:cs typeface="+mn-cs"/>
                        </a:rPr>
                        <a:t>YEAR</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800" b="0" i="0" kern="1200" dirty="0" smtClean="0">
                          <a:solidFill>
                            <a:schemeClr val="tx1"/>
                          </a:solidFill>
                          <a:effectLst/>
                          <a:latin typeface="+mn-lt"/>
                          <a:ea typeface="+mn-ea"/>
                          <a:cs typeface="+mn-cs"/>
                        </a:rPr>
                        <a:t>Formats the </a:t>
                      </a:r>
                      <a:r>
                        <a:rPr lang="en-US" sz="1800" b="0" i="1" kern="1200" dirty="0" smtClean="0">
                          <a:solidFill>
                            <a:schemeClr val="tx1"/>
                          </a:solidFill>
                          <a:effectLst/>
                          <a:latin typeface="+mn-lt"/>
                          <a:ea typeface="+mn-ea"/>
                          <a:cs typeface="+mn-cs"/>
                        </a:rPr>
                        <a:t>date</a:t>
                      </a:r>
                      <a:r>
                        <a:rPr lang="en-US" sz="1800" b="0" i="0" kern="1200" dirty="0" smtClean="0">
                          <a:solidFill>
                            <a:schemeClr val="tx1"/>
                          </a:solidFill>
                          <a:effectLst/>
                          <a:latin typeface="+mn-lt"/>
                          <a:ea typeface="+mn-ea"/>
                          <a:cs typeface="+mn-cs"/>
                        </a:rPr>
                        <a:t> value according to the </a:t>
                      </a:r>
                      <a:r>
                        <a:rPr lang="en-US" sz="1800" b="0" i="1" kern="1200" dirty="0" smtClean="0">
                          <a:solidFill>
                            <a:schemeClr val="tx1"/>
                          </a:solidFill>
                          <a:effectLst/>
                          <a:latin typeface="+mn-lt"/>
                          <a:ea typeface="+mn-ea"/>
                          <a:cs typeface="+mn-cs"/>
                        </a:rPr>
                        <a:t>format</a:t>
                      </a:r>
                      <a:r>
                        <a:rPr lang="en-US" sz="1800" b="0" i="0" kern="1200" dirty="0" smtClean="0">
                          <a:solidFill>
                            <a:schemeClr val="tx1"/>
                          </a:solidFill>
                          <a:effectLst/>
                          <a:latin typeface="+mn-lt"/>
                          <a:ea typeface="+mn-ea"/>
                          <a:cs typeface="+mn-cs"/>
                        </a:rPr>
                        <a:t> string. If either argument is </a:t>
                      </a:r>
                      <a:r>
                        <a:rPr lang="en-US" dirty="0" smtClean="0"/>
                        <a:t>NULL</a:t>
                      </a:r>
                      <a:r>
                        <a:rPr lang="en-US" sz="1800" b="0" i="0" kern="1200" dirty="0" smtClean="0">
                          <a:solidFill>
                            <a:schemeClr val="tx1"/>
                          </a:solidFill>
                          <a:effectLst/>
                          <a:latin typeface="+mn-lt"/>
                          <a:ea typeface="+mn-ea"/>
                          <a:cs typeface="+mn-cs"/>
                        </a:rPr>
                        <a:t>, the function returns </a:t>
                      </a:r>
                      <a:r>
                        <a:rPr lang="en-US" dirty="0" smtClean="0"/>
                        <a:t>NULL</a:t>
                      </a:r>
                      <a:r>
                        <a:rPr lang="en-US" sz="1800" b="0" i="0" kern="1200" dirty="0" smtClean="0">
                          <a:solidFill>
                            <a:schemeClr val="tx1"/>
                          </a:solidFill>
                          <a:effectLst/>
                          <a:latin typeface="+mn-lt"/>
                          <a:ea typeface="+mn-ea"/>
                          <a:cs typeface="+mn-cs"/>
                        </a:rPr>
                        <a:t>.</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800" b="1" dirty="0" smtClean="0">
                          <a:effectLst/>
                        </a:rPr>
                        <a:t>select </a:t>
                      </a:r>
                      <a:r>
                        <a:rPr lang="en-US" sz="1800" b="1" dirty="0" err="1" smtClean="0">
                          <a:effectLst/>
                        </a:rPr>
                        <a:t>date_format</a:t>
                      </a:r>
                      <a:r>
                        <a:rPr lang="en-US" sz="1800" b="1" dirty="0" smtClean="0">
                          <a:effectLst/>
                        </a:rPr>
                        <a:t>(</a:t>
                      </a:r>
                      <a:r>
                        <a:rPr lang="en-US" sz="1800" b="1" dirty="0" err="1" smtClean="0">
                          <a:effectLst/>
                        </a:rPr>
                        <a:t>sysdate</a:t>
                      </a:r>
                      <a:r>
                        <a:rPr lang="en-US" sz="1800" b="1" dirty="0" smtClean="0">
                          <a:effectLst/>
                        </a:rPr>
                        <a:t>(),'%Y'); -- year in 4 </a:t>
                      </a:r>
                      <a:r>
                        <a:rPr lang="en-US" sz="1800" b="1" dirty="0" err="1" smtClean="0">
                          <a:effectLst/>
                        </a:rPr>
                        <a:t>digitsselect</a:t>
                      </a:r>
                      <a:r>
                        <a:rPr lang="en-US" sz="1800" b="1" dirty="0" smtClean="0">
                          <a:effectLst/>
                        </a:rPr>
                        <a:t> </a:t>
                      </a:r>
                      <a:r>
                        <a:rPr lang="en-US" sz="1800" b="1" dirty="0" err="1" smtClean="0">
                          <a:effectLst/>
                        </a:rPr>
                        <a:t>date_format</a:t>
                      </a:r>
                      <a:r>
                        <a:rPr lang="en-US" sz="1800" b="1" dirty="0" smtClean="0">
                          <a:effectLst/>
                        </a:rPr>
                        <a:t>(</a:t>
                      </a:r>
                      <a:r>
                        <a:rPr lang="en-US" sz="1800" b="1" dirty="0" err="1" smtClean="0">
                          <a:effectLst/>
                        </a:rPr>
                        <a:t>sysdate</a:t>
                      </a:r>
                      <a:r>
                        <a:rPr lang="en-US" sz="1800" b="1" dirty="0" smtClean="0">
                          <a:effectLst/>
                        </a:rPr>
                        <a:t>(),'%y');   -- year in  2digits</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0434">
                <a:tc>
                  <a:txBody>
                    <a:bodyPr/>
                    <a:lstStyle/>
                    <a:p>
                      <a:pPr algn="ctr" fontAlgn="t"/>
                      <a:r>
                        <a:rPr lang="en-IN" sz="1800" b="0" i="0" u="sng" kern="1200" dirty="0" smtClean="0">
                          <a:solidFill>
                            <a:schemeClr val="tx1"/>
                          </a:solidFill>
                          <a:effectLst/>
                          <a:latin typeface="+mn-lt"/>
                          <a:ea typeface="+mn-ea"/>
                          <a:cs typeface="+mn-cs"/>
                        </a:rPr>
                        <a:t>LAST_DAY(</a:t>
                      </a:r>
                      <a:r>
                        <a:rPr lang="en-IN" sz="1800" b="0" i="1" u="sng" kern="1200" dirty="0" smtClean="0">
                          <a:solidFill>
                            <a:schemeClr val="tx1"/>
                          </a:solidFill>
                          <a:effectLst/>
                          <a:latin typeface="+mn-lt"/>
                          <a:ea typeface="+mn-ea"/>
                          <a:cs typeface="+mn-cs"/>
                        </a:rPr>
                        <a:t>date</a:t>
                      </a:r>
                      <a:r>
                        <a:rPr lang="en-IN" sz="1800" b="0" i="0" u="sng" kern="1200" dirty="0" smtClean="0">
                          <a:solidFill>
                            <a:schemeClr val="tx1"/>
                          </a:solidFill>
                          <a:effectLst/>
                          <a:latin typeface="+mn-lt"/>
                          <a:ea typeface="+mn-ea"/>
                          <a:cs typeface="+mn-cs"/>
                        </a:rPr>
                        <a:t>)</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800" b="0" i="0" kern="1200" dirty="0" err="1" smtClean="0">
                          <a:solidFill>
                            <a:schemeClr val="tx1"/>
                          </a:solidFill>
                          <a:effectLst/>
                          <a:latin typeface="+mn-lt"/>
                          <a:ea typeface="+mn-ea"/>
                          <a:cs typeface="+mn-cs"/>
                        </a:rPr>
                        <a:t>akes</a:t>
                      </a:r>
                      <a:r>
                        <a:rPr lang="en-US" sz="1800" b="0" i="0" kern="1200" dirty="0" smtClean="0">
                          <a:solidFill>
                            <a:schemeClr val="tx1"/>
                          </a:solidFill>
                          <a:effectLst/>
                          <a:latin typeface="+mn-lt"/>
                          <a:ea typeface="+mn-ea"/>
                          <a:cs typeface="+mn-cs"/>
                        </a:rPr>
                        <a:t> a date or </a:t>
                      </a:r>
                      <a:r>
                        <a:rPr lang="en-US" sz="1800" b="0" i="0" kern="1200" dirty="0" err="1" smtClean="0">
                          <a:solidFill>
                            <a:schemeClr val="tx1"/>
                          </a:solidFill>
                          <a:effectLst/>
                          <a:latin typeface="+mn-lt"/>
                          <a:ea typeface="+mn-ea"/>
                          <a:cs typeface="+mn-cs"/>
                        </a:rPr>
                        <a:t>datetime</a:t>
                      </a:r>
                      <a:r>
                        <a:rPr lang="en-US" sz="1800" b="0" i="0" kern="1200" dirty="0" smtClean="0">
                          <a:solidFill>
                            <a:schemeClr val="tx1"/>
                          </a:solidFill>
                          <a:effectLst/>
                          <a:latin typeface="+mn-lt"/>
                          <a:ea typeface="+mn-ea"/>
                          <a:cs typeface="+mn-cs"/>
                        </a:rPr>
                        <a:t> value and returns the corresponding value for the last day of the month</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800" b="1" dirty="0" smtClean="0">
                          <a:effectLst/>
                        </a:rPr>
                        <a:t>select </a:t>
                      </a:r>
                      <a:r>
                        <a:rPr lang="en-IN" sz="1800" b="1" dirty="0" err="1" smtClean="0">
                          <a:effectLst/>
                        </a:rPr>
                        <a:t>last_day</a:t>
                      </a:r>
                      <a:r>
                        <a:rPr lang="en-IN" sz="1800" b="1" dirty="0" smtClean="0">
                          <a:effectLst/>
                        </a:rPr>
                        <a:t>(</a:t>
                      </a:r>
                      <a:r>
                        <a:rPr lang="en-IN" sz="1800" b="1" dirty="0" err="1" smtClean="0">
                          <a:effectLst/>
                        </a:rPr>
                        <a:t>sysdate</a:t>
                      </a:r>
                      <a:r>
                        <a:rPr lang="en-IN" sz="1800" b="1" dirty="0" smtClean="0">
                          <a:effectLst/>
                        </a:rPr>
                        <a:t>()) –31</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0434">
                <a:tc>
                  <a:txBody>
                    <a:bodyPr/>
                    <a:lstStyle/>
                    <a:p>
                      <a:pPr algn="ctr" fontAlgn="t"/>
                      <a:r>
                        <a:rPr lang="en-US" sz="1800" b="1" dirty="0" smtClean="0">
                          <a:effectLst/>
                        </a:rPr>
                        <a:t>DAYOFWEEK</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800" b="0" i="0" kern="1200" dirty="0" smtClean="0">
                          <a:solidFill>
                            <a:schemeClr val="tx1"/>
                          </a:solidFill>
                          <a:effectLst/>
                          <a:latin typeface="+mn-lt"/>
                          <a:ea typeface="+mn-ea"/>
                          <a:cs typeface="+mn-cs"/>
                        </a:rPr>
                        <a:t>Returns the weekday index for </a:t>
                      </a:r>
                      <a:r>
                        <a:rPr lang="en-US" sz="1800" b="0" i="1" kern="1200" dirty="0" smtClean="0">
                          <a:solidFill>
                            <a:schemeClr val="tx1"/>
                          </a:solidFill>
                          <a:effectLst/>
                          <a:latin typeface="+mn-lt"/>
                          <a:ea typeface="+mn-ea"/>
                          <a:cs typeface="+mn-cs"/>
                        </a:rPr>
                        <a:t>date</a:t>
                      </a:r>
                      <a:r>
                        <a:rPr lang="en-US" sz="1800" b="0" i="0" kern="1200" dirty="0" smtClean="0">
                          <a:solidFill>
                            <a:schemeClr val="tx1"/>
                          </a:solidFill>
                          <a:effectLst/>
                          <a:latin typeface="+mn-lt"/>
                          <a:ea typeface="+mn-ea"/>
                          <a:cs typeface="+mn-cs"/>
                        </a:rPr>
                        <a:t> (</a:t>
                      </a:r>
                      <a:r>
                        <a:rPr lang="en-US" dirty="0" smtClean="0"/>
                        <a:t>1</a:t>
                      </a:r>
                      <a:r>
                        <a:rPr lang="en-US" sz="1800" b="0" i="0" kern="1200" dirty="0" smtClean="0">
                          <a:solidFill>
                            <a:schemeClr val="tx1"/>
                          </a:solidFill>
                          <a:effectLst/>
                          <a:latin typeface="+mn-lt"/>
                          <a:ea typeface="+mn-ea"/>
                          <a:cs typeface="+mn-cs"/>
                        </a:rPr>
                        <a:t> = Sunday, </a:t>
                      </a:r>
                      <a:r>
                        <a:rPr lang="en-US" dirty="0" smtClean="0"/>
                        <a:t>2</a:t>
                      </a:r>
                      <a:r>
                        <a:rPr lang="en-US" sz="1800" b="0" i="0" kern="1200" dirty="0" smtClean="0">
                          <a:solidFill>
                            <a:schemeClr val="tx1"/>
                          </a:solidFill>
                          <a:effectLst/>
                          <a:latin typeface="+mn-lt"/>
                          <a:ea typeface="+mn-ea"/>
                          <a:cs typeface="+mn-cs"/>
                        </a:rPr>
                        <a:t> = Monday, …, </a:t>
                      </a:r>
                      <a:r>
                        <a:rPr lang="en-US" dirty="0" smtClean="0"/>
                        <a:t>7</a:t>
                      </a:r>
                      <a:r>
                        <a:rPr lang="en-US" sz="1800" b="0" i="0" kern="1200" dirty="0" smtClean="0">
                          <a:solidFill>
                            <a:schemeClr val="tx1"/>
                          </a:solidFill>
                          <a:effectLst/>
                          <a:latin typeface="+mn-lt"/>
                          <a:ea typeface="+mn-ea"/>
                          <a:cs typeface="+mn-cs"/>
                        </a:rPr>
                        <a:t> = Saturday). These index values correspond to the ODBC standard. Returns </a:t>
                      </a:r>
                      <a:r>
                        <a:rPr lang="en-US" dirty="0" smtClean="0"/>
                        <a:t>NULL</a:t>
                      </a:r>
                      <a:r>
                        <a:rPr lang="en-US" sz="1800" b="0" i="0" kern="1200" dirty="0" smtClean="0">
                          <a:solidFill>
                            <a:schemeClr val="tx1"/>
                          </a:solidFill>
                          <a:effectLst/>
                          <a:latin typeface="+mn-lt"/>
                          <a:ea typeface="+mn-ea"/>
                          <a:cs typeface="+mn-cs"/>
                        </a:rPr>
                        <a:t> if </a:t>
                      </a:r>
                      <a:r>
                        <a:rPr lang="en-US" sz="1800" b="0" i="1" kern="1200" dirty="0" smtClean="0">
                          <a:solidFill>
                            <a:schemeClr val="tx1"/>
                          </a:solidFill>
                          <a:effectLst/>
                          <a:latin typeface="+mn-lt"/>
                          <a:ea typeface="+mn-ea"/>
                          <a:cs typeface="+mn-cs"/>
                        </a:rPr>
                        <a:t>date</a:t>
                      </a:r>
                      <a:r>
                        <a:rPr lang="en-US" sz="1800" b="0" i="0" kern="1200" dirty="0" smtClean="0">
                          <a:solidFill>
                            <a:schemeClr val="tx1"/>
                          </a:solidFill>
                          <a:effectLst/>
                          <a:latin typeface="+mn-lt"/>
                          <a:ea typeface="+mn-ea"/>
                          <a:cs typeface="+mn-cs"/>
                        </a:rPr>
                        <a:t> is </a:t>
                      </a:r>
                      <a:r>
                        <a:rPr lang="en-US" dirty="0" smtClean="0"/>
                        <a:t>NULL</a:t>
                      </a:r>
                      <a:r>
                        <a:rPr lang="en-US" sz="1800" b="0" i="0" kern="1200" dirty="0" smtClean="0">
                          <a:solidFill>
                            <a:schemeClr val="tx1"/>
                          </a:solidFill>
                          <a:effectLst/>
                          <a:latin typeface="+mn-lt"/>
                          <a:ea typeface="+mn-ea"/>
                          <a:cs typeface="+mn-cs"/>
                        </a:rPr>
                        <a:t>.</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800" b="0" i="0" kern="1200" dirty="0" smtClean="0">
                          <a:solidFill>
                            <a:schemeClr val="tx1"/>
                          </a:solidFill>
                          <a:effectLst/>
                          <a:latin typeface="+mn-lt"/>
                          <a:ea typeface="+mn-ea"/>
                          <a:cs typeface="+mn-cs"/>
                        </a:rPr>
                        <a:t>SELECT DAYOFWEEK(</a:t>
                      </a:r>
                      <a:r>
                        <a:rPr lang="en-IN" sz="1800" b="0" i="0" kern="1200" dirty="0" err="1" smtClean="0">
                          <a:solidFill>
                            <a:schemeClr val="tx1"/>
                          </a:solidFill>
                          <a:effectLst/>
                          <a:latin typeface="+mn-lt"/>
                          <a:ea typeface="+mn-ea"/>
                          <a:cs typeface="+mn-cs"/>
                        </a:rPr>
                        <a:t>sysdate</a:t>
                      </a:r>
                      <a:r>
                        <a:rPr lang="en-IN" sz="1800" b="0" i="0" kern="1200" dirty="0" smtClean="0">
                          <a:solidFill>
                            <a:schemeClr val="tx1"/>
                          </a:solidFill>
                          <a:effectLst/>
                          <a:latin typeface="+mn-lt"/>
                          <a:ea typeface="+mn-ea"/>
                          <a:cs typeface="+mn-cs"/>
                        </a:rPr>
                        <a:t>()); Sunday = 0</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0434">
                <a:tc>
                  <a:txBody>
                    <a:bodyPr/>
                    <a:lstStyle/>
                    <a:p>
                      <a:pPr algn="ctr" fontAlgn="t"/>
                      <a:r>
                        <a:rPr lang="en-IN" sz="1800" b="0" i="0" u="none" strike="noStrike" kern="1200" dirty="0" smtClean="0">
                          <a:solidFill>
                            <a:schemeClr val="tx1"/>
                          </a:solidFill>
                          <a:effectLst/>
                          <a:latin typeface="+mn-lt"/>
                          <a:ea typeface="+mn-ea"/>
                          <a:cs typeface="+mn-cs"/>
                        </a:rPr>
                        <a:t>QUARTER(</a:t>
                      </a:r>
                      <a:r>
                        <a:rPr lang="en-IN" sz="1800" b="0" i="1" u="none" strike="noStrike" kern="1200" dirty="0" smtClean="0">
                          <a:solidFill>
                            <a:schemeClr val="tx1"/>
                          </a:solidFill>
                          <a:effectLst/>
                          <a:latin typeface="+mn-lt"/>
                          <a:ea typeface="+mn-ea"/>
                          <a:cs typeface="+mn-cs"/>
                        </a:rPr>
                        <a:t>date</a:t>
                      </a:r>
                      <a:r>
                        <a:rPr lang="en-IN" sz="1800" b="0" i="0" u="none" strike="noStrike" kern="1200" dirty="0" smtClean="0">
                          <a:solidFill>
                            <a:schemeClr val="tx1"/>
                          </a:solidFill>
                          <a:effectLst/>
                          <a:latin typeface="+mn-lt"/>
                          <a:ea typeface="+mn-ea"/>
                          <a:cs typeface="+mn-cs"/>
                        </a:rPr>
                        <a:t>)</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800" b="0" i="0" kern="1200" dirty="0" smtClean="0">
                          <a:solidFill>
                            <a:schemeClr val="tx1"/>
                          </a:solidFill>
                          <a:effectLst/>
                          <a:latin typeface="+mn-lt"/>
                          <a:ea typeface="+mn-ea"/>
                          <a:cs typeface="+mn-cs"/>
                        </a:rPr>
                        <a:t>Returns the quarter of the year for </a:t>
                      </a:r>
                      <a:r>
                        <a:rPr lang="en-US" sz="1800" b="0" i="1" kern="1200" dirty="0" smtClean="0">
                          <a:solidFill>
                            <a:schemeClr val="tx1"/>
                          </a:solidFill>
                          <a:effectLst/>
                          <a:latin typeface="+mn-lt"/>
                          <a:ea typeface="+mn-ea"/>
                          <a:cs typeface="+mn-cs"/>
                        </a:rPr>
                        <a:t>date</a:t>
                      </a:r>
                      <a:r>
                        <a:rPr lang="en-US" sz="1800" b="0" i="0" kern="1200" dirty="0" smtClean="0">
                          <a:solidFill>
                            <a:schemeClr val="tx1"/>
                          </a:solidFill>
                          <a:effectLst/>
                          <a:latin typeface="+mn-lt"/>
                          <a:ea typeface="+mn-ea"/>
                          <a:cs typeface="+mn-cs"/>
                        </a:rPr>
                        <a:t>, in the range </a:t>
                      </a:r>
                      <a:r>
                        <a:rPr lang="en-US" dirty="0" smtClean="0"/>
                        <a:t>1</a:t>
                      </a:r>
                      <a:r>
                        <a:rPr lang="en-US" sz="1800" b="0" i="0" kern="1200" dirty="0" smtClean="0">
                          <a:solidFill>
                            <a:schemeClr val="tx1"/>
                          </a:solidFill>
                          <a:effectLst/>
                          <a:latin typeface="+mn-lt"/>
                          <a:ea typeface="+mn-ea"/>
                          <a:cs typeface="+mn-cs"/>
                        </a:rPr>
                        <a:t> to </a:t>
                      </a:r>
                      <a:r>
                        <a:rPr lang="en-US" dirty="0" smtClean="0"/>
                        <a:t>4</a:t>
                      </a:r>
                      <a:r>
                        <a:rPr lang="en-US" sz="1800" b="0" i="0" kern="1200" dirty="0" smtClean="0">
                          <a:solidFill>
                            <a:schemeClr val="tx1"/>
                          </a:solidFill>
                          <a:effectLst/>
                          <a:latin typeface="+mn-lt"/>
                          <a:ea typeface="+mn-ea"/>
                          <a:cs typeface="+mn-cs"/>
                        </a:rPr>
                        <a:t>, or </a:t>
                      </a:r>
                      <a:r>
                        <a:rPr lang="en-US" dirty="0" smtClean="0"/>
                        <a:t>NULL</a:t>
                      </a:r>
                      <a:r>
                        <a:rPr lang="en-US" sz="1800" b="0" i="0" kern="1200" dirty="0" smtClean="0">
                          <a:solidFill>
                            <a:schemeClr val="tx1"/>
                          </a:solidFill>
                          <a:effectLst/>
                          <a:latin typeface="+mn-lt"/>
                          <a:ea typeface="+mn-ea"/>
                          <a:cs typeface="+mn-cs"/>
                        </a:rPr>
                        <a:t> if </a:t>
                      </a:r>
                      <a:r>
                        <a:rPr lang="en-US" sz="1800" b="0" i="1" kern="1200" dirty="0" smtClean="0">
                          <a:solidFill>
                            <a:schemeClr val="tx1"/>
                          </a:solidFill>
                          <a:effectLst/>
                          <a:latin typeface="+mn-lt"/>
                          <a:ea typeface="+mn-ea"/>
                          <a:cs typeface="+mn-cs"/>
                        </a:rPr>
                        <a:t>date</a:t>
                      </a:r>
                      <a:r>
                        <a:rPr lang="en-US" sz="1800" b="0" i="0" kern="1200" dirty="0" smtClean="0">
                          <a:solidFill>
                            <a:schemeClr val="tx1"/>
                          </a:solidFill>
                          <a:effectLst/>
                          <a:latin typeface="+mn-lt"/>
                          <a:ea typeface="+mn-ea"/>
                          <a:cs typeface="+mn-cs"/>
                        </a:rPr>
                        <a:t> is </a:t>
                      </a:r>
                      <a:r>
                        <a:rPr lang="en-US" dirty="0" smtClean="0"/>
                        <a:t>NULL</a:t>
                      </a:r>
                      <a:r>
                        <a:rPr lang="en-US" sz="1800" b="0" i="0" kern="1200" dirty="0" smtClean="0">
                          <a:solidFill>
                            <a:schemeClr val="tx1"/>
                          </a:solidFill>
                          <a:effectLst/>
                          <a:latin typeface="+mn-lt"/>
                          <a:ea typeface="+mn-ea"/>
                          <a:cs typeface="+mn-cs"/>
                        </a:rPr>
                        <a:t>.</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800" b="1" dirty="0" smtClean="0">
                          <a:effectLst/>
                        </a:rPr>
                        <a:t>SELECT quarter(</a:t>
                      </a:r>
                      <a:r>
                        <a:rPr lang="en-IN" sz="1800" b="1" dirty="0" err="1" smtClean="0">
                          <a:effectLst/>
                        </a:rPr>
                        <a:t>sysdate</a:t>
                      </a:r>
                      <a:r>
                        <a:rPr lang="en-IN" sz="1800" b="1" dirty="0" smtClean="0">
                          <a:effectLst/>
                        </a:rPr>
                        <a:t>())</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Title 1"/>
          <p:cNvSpPr txBox="1">
            <a:spLocks/>
          </p:cNvSpPr>
          <p:nvPr/>
        </p:nvSpPr>
        <p:spPr>
          <a:xfrm>
            <a:off x="203500" y="105244"/>
            <a:ext cx="11303367" cy="8169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Date and Time Functions</a:t>
            </a:r>
            <a:endParaRPr lang="en-US" dirty="0"/>
          </a:p>
        </p:txBody>
      </p:sp>
    </p:spTree>
    <p:extLst>
      <p:ext uri="{BB962C8B-B14F-4D97-AF65-F5344CB8AC3E}">
        <p14:creationId xmlns:p14="http://schemas.microsoft.com/office/powerpoint/2010/main" val="2331388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124494"/>
            <a:ext cx="11303367" cy="816904"/>
          </a:xfrm>
        </p:spPr>
        <p:txBody>
          <a:bodyPr/>
          <a:lstStyle/>
          <a:p>
            <a:r>
              <a:rPr lang="en-US" b="1" dirty="0">
                <a:solidFill>
                  <a:srgbClr val="002060"/>
                </a:solidFill>
                <a:latin typeface="Source Sans Pro" panose="020B0503030403020204" pitchFamily="34" charset="0"/>
              </a:rPr>
              <a:t>Aggregate function</a:t>
            </a:r>
            <a:endParaRPr lang="en-IN" dirty="0"/>
          </a:p>
        </p:txBody>
      </p:sp>
      <p:pic>
        <p:nvPicPr>
          <p:cNvPr id="4" name="Content Placeholder 3"/>
          <p:cNvPicPr>
            <a:picLocks noGrp="1" noChangeAspect="1"/>
          </p:cNvPicPr>
          <p:nvPr>
            <p:ph idx="1"/>
          </p:nvPr>
        </p:nvPicPr>
        <p:blipFill>
          <a:blip r:embed="rId2"/>
          <a:stretch>
            <a:fillRect/>
          </a:stretch>
        </p:blipFill>
        <p:spPr>
          <a:xfrm>
            <a:off x="7378023" y="1869540"/>
            <a:ext cx="2872882" cy="2872882"/>
          </a:xfrm>
          <a:prstGeom prst="rect">
            <a:avLst/>
          </a:prstGeom>
        </p:spPr>
      </p:pic>
      <p:sp>
        <p:nvSpPr>
          <p:cNvPr id="5" name="Rectangle 1"/>
          <p:cNvSpPr>
            <a:spLocks noChangeArrowheads="1"/>
          </p:cNvSpPr>
          <p:nvPr/>
        </p:nvSpPr>
        <p:spPr bwMode="auto">
          <a:xfrm>
            <a:off x="887386" y="2014266"/>
            <a:ext cx="5474911" cy="153888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555555"/>
                </a:solidFill>
                <a:effectLst/>
                <a:latin typeface="Algerian" panose="04020705040A02060702" pitchFamily="82" charset="0"/>
              </a:rPr>
              <a:t>Aggregate Function Descriptions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55555"/>
                </a:solidFill>
                <a:effectLst/>
                <a:latin typeface="Open Sans"/>
              </a:rPr>
              <a:t>This section describes aggregate functions that operate on sets of values. They are often used with a </a:t>
            </a: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GROUP BY</a:t>
            </a:r>
            <a:r>
              <a:rPr kumimoji="0" lang="en-US" sz="2000" b="0" i="0" u="none" strike="noStrike" cap="none" normalizeH="0" baseline="0" dirty="0" smtClean="0">
                <a:ln>
                  <a:noFill/>
                </a:ln>
                <a:solidFill>
                  <a:srgbClr val="555555"/>
                </a:solidFill>
                <a:effectLst/>
                <a:latin typeface="Open Sans"/>
              </a:rPr>
              <a:t> clause to group values into subsets.</a:t>
            </a:r>
            <a:endParaRPr kumimoji="0" 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838872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38138" y="144463"/>
            <a:ext cx="11303000" cy="815975"/>
          </a:xfrm>
        </p:spPr>
        <p:txBody>
          <a:bodyPr/>
          <a:lstStyle/>
          <a:p>
            <a:r>
              <a:rPr lang="en-US" b="1" dirty="0">
                <a:solidFill>
                  <a:srgbClr val="002060"/>
                </a:solidFill>
                <a:latin typeface="Source Sans Pro" panose="020B0503030403020204" pitchFamily="34" charset="0"/>
              </a:rPr>
              <a:t>Aggregate function</a:t>
            </a:r>
            <a:endParaRPr lang="en-IN" dirty="0"/>
          </a:p>
        </p:txBody>
      </p:sp>
      <p:graphicFrame>
        <p:nvGraphicFramePr>
          <p:cNvPr id="5" name="Table 4"/>
          <p:cNvGraphicFramePr>
            <a:graphicFrameLocks noGrp="1"/>
          </p:cNvGraphicFramePr>
          <p:nvPr>
            <p:extLst/>
          </p:nvPr>
        </p:nvGraphicFramePr>
        <p:xfrm>
          <a:off x="338138" y="1286610"/>
          <a:ext cx="11722769" cy="3324556"/>
        </p:xfrm>
        <a:graphic>
          <a:graphicData uri="http://schemas.openxmlformats.org/drawingml/2006/table">
            <a:tbl>
              <a:tblPr/>
              <a:tblGrid>
                <a:gridCol w="1810545"/>
                <a:gridCol w="3829057"/>
                <a:gridCol w="6083167"/>
              </a:tblGrid>
              <a:tr h="154004">
                <a:tc>
                  <a:txBody>
                    <a:bodyPr/>
                    <a:lstStyle/>
                    <a:p>
                      <a:pPr algn="ctr" fontAlgn="t"/>
                      <a:r>
                        <a:rPr lang="en-IN" sz="1800" b="1" dirty="0" smtClean="0">
                          <a:effectLst/>
                        </a:rPr>
                        <a:t>Name</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t"/>
                      <a:r>
                        <a:rPr lang="en-IN" sz="1800" b="1" smtClean="0">
                          <a:effectLst/>
                        </a:rPr>
                        <a:t>Description</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fontAlgn="t"/>
                      <a:r>
                        <a:rPr lang="en-US" sz="1800" b="1" dirty="0" smtClean="0">
                          <a:effectLst/>
                        </a:rPr>
                        <a:t>Example</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r>
              <a:tr h="154004">
                <a:tc>
                  <a:txBody>
                    <a:bodyPr/>
                    <a:lstStyle/>
                    <a:p>
                      <a:pPr algn="ctr" fontAlgn="t"/>
                      <a:r>
                        <a:rPr lang="en-US" sz="1800" b="1" dirty="0" err="1" smtClean="0">
                          <a:effectLst/>
                        </a:rPr>
                        <a:t>avg</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dirty="0" smtClean="0">
                          <a:effectLst/>
                        </a:rPr>
                        <a:t>Return </a:t>
                      </a:r>
                      <a:r>
                        <a:rPr lang="en-US" dirty="0">
                          <a:effectLst/>
                        </a:rPr>
                        <a:t>the average value of the argument</a:t>
                      </a:r>
                    </a:p>
                  </a:txBody>
                  <a:tcPr marL="22860" marR="2286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800" b="1" dirty="0" smtClean="0">
                          <a:effectLst/>
                        </a:rPr>
                        <a:t>select </a:t>
                      </a:r>
                      <a:r>
                        <a:rPr lang="en-IN" sz="1800" b="1" dirty="0" err="1" smtClean="0">
                          <a:effectLst/>
                        </a:rPr>
                        <a:t>avg</a:t>
                      </a:r>
                      <a:r>
                        <a:rPr lang="en-IN" sz="1800" b="1" dirty="0" smtClean="0">
                          <a:effectLst/>
                        </a:rPr>
                        <a:t>(cost) from product</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4004">
                <a:tc>
                  <a:txBody>
                    <a:bodyPr/>
                    <a:lstStyle/>
                    <a:p>
                      <a:pPr algn="ctr" fontAlgn="t"/>
                      <a:r>
                        <a:rPr lang="en-US" sz="1800" b="1" dirty="0" smtClean="0">
                          <a:effectLst/>
                        </a:rPr>
                        <a:t>sum</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dirty="0" smtClean="0">
                          <a:effectLst/>
                        </a:rPr>
                        <a:t>Return the average value of the argument</a:t>
                      </a:r>
                      <a:endParaRPr lang="en-US" dirty="0">
                        <a:effectLst/>
                      </a:endParaRPr>
                    </a:p>
                  </a:txBody>
                  <a:tcPr marL="22860" marR="2286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800" b="1" dirty="0" smtClean="0">
                          <a:effectLst/>
                        </a:rPr>
                        <a:t>select sum(cost) from product</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4004">
                <a:tc>
                  <a:txBody>
                    <a:bodyPr/>
                    <a:lstStyle/>
                    <a:p>
                      <a:pPr algn="ctr" fontAlgn="base"/>
                      <a:r>
                        <a:rPr lang="en-US" u="none" dirty="0" smtClean="0">
                          <a:effectLst/>
                        </a:rPr>
                        <a:t>max</a:t>
                      </a:r>
                      <a:endParaRPr lang="en-IN" u="none" dirty="0">
                        <a:effectLst/>
                      </a:endParaRPr>
                    </a:p>
                  </a:txBody>
                  <a:tcPr marL="22860" marR="2286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IN">
                          <a:effectLst/>
                        </a:rPr>
                        <a:t>Return the maximum value</a:t>
                      </a:r>
                    </a:p>
                  </a:txBody>
                  <a:tcPr marL="22860" marR="2286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800" b="1" dirty="0" smtClean="0">
                          <a:effectLst/>
                        </a:rPr>
                        <a:t>Select max(cost) from product</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4004">
                <a:tc>
                  <a:txBody>
                    <a:bodyPr/>
                    <a:lstStyle/>
                    <a:p>
                      <a:pPr algn="ctr" fontAlgn="base"/>
                      <a:r>
                        <a:rPr lang="en-US" u="none" strike="noStrike" dirty="0" smtClean="0">
                          <a:solidFill>
                            <a:schemeClr val="tx1"/>
                          </a:solidFill>
                          <a:effectLst/>
                        </a:rPr>
                        <a:t>min</a:t>
                      </a:r>
                      <a:endParaRPr lang="en-IN" u="none" dirty="0">
                        <a:solidFill>
                          <a:schemeClr val="tx1"/>
                        </a:solidFill>
                        <a:effectLst/>
                      </a:endParaRPr>
                    </a:p>
                  </a:txBody>
                  <a:tcPr marL="22860" marR="2286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IN" dirty="0">
                          <a:effectLst/>
                        </a:rPr>
                        <a:t>Return the minimum value</a:t>
                      </a:r>
                    </a:p>
                  </a:txBody>
                  <a:tcPr marL="22860" marR="2286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800" b="1" dirty="0" smtClean="0">
                          <a:effectLst/>
                        </a:rPr>
                        <a:t>Select min(cost) from product</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4004">
                <a:tc>
                  <a:txBody>
                    <a:bodyPr/>
                    <a:lstStyle/>
                    <a:p>
                      <a:pPr algn="ctr" fontAlgn="base"/>
                      <a:r>
                        <a:rPr lang="en-IN" u="none" strike="noStrike" dirty="0">
                          <a:solidFill>
                            <a:schemeClr val="tx1"/>
                          </a:solidFill>
                          <a:effectLst/>
                        </a:rPr>
                        <a:t>COUNT()</a:t>
                      </a:r>
                      <a:endParaRPr lang="en-IN" dirty="0">
                        <a:solidFill>
                          <a:schemeClr val="tx1"/>
                        </a:solidFill>
                        <a:effectLst/>
                      </a:endParaRPr>
                    </a:p>
                  </a:txBody>
                  <a:tcPr marL="22860" marR="2286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ase"/>
                      <a:r>
                        <a:rPr lang="en-US" dirty="0">
                          <a:effectLst/>
                        </a:rPr>
                        <a:t>Return a count of the number of rows returned</a:t>
                      </a:r>
                    </a:p>
                  </a:txBody>
                  <a:tcPr marL="22860" marR="2286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IN" sz="1800" b="1" dirty="0" smtClean="0">
                          <a:effectLst/>
                        </a:rPr>
                        <a:t>select count(</a:t>
                      </a:r>
                      <a:r>
                        <a:rPr lang="en-IN" sz="1800" b="1" dirty="0" err="1" smtClean="0">
                          <a:effectLst/>
                        </a:rPr>
                        <a:t>pc_id</a:t>
                      </a:r>
                      <a:r>
                        <a:rPr lang="en-IN" sz="1800" b="1" dirty="0" smtClean="0">
                          <a:effectLst/>
                        </a:rPr>
                        <a:t>) from product ---8 records</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4004">
                <a:tc>
                  <a:txBody>
                    <a:bodyPr/>
                    <a:lstStyle/>
                    <a:p>
                      <a:pPr fontAlgn="base"/>
                      <a:r>
                        <a:rPr lang="en-IN" u="none" strike="noStrike" dirty="0">
                          <a:solidFill>
                            <a:schemeClr val="tx1"/>
                          </a:solidFill>
                          <a:effectLst/>
                        </a:rPr>
                        <a:t>COUNT(DISTINCT)</a:t>
                      </a:r>
                      <a:endParaRPr lang="en-IN" dirty="0">
                        <a:solidFill>
                          <a:schemeClr val="tx1"/>
                        </a:solidFill>
                        <a:effectLst/>
                      </a:endParaRPr>
                    </a:p>
                  </a:txBody>
                  <a:tcPr marL="22860" marR="2286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base"/>
                      <a:r>
                        <a:rPr lang="en-US" dirty="0">
                          <a:effectLst/>
                        </a:rPr>
                        <a:t>Return the count of a number of different values</a:t>
                      </a:r>
                    </a:p>
                  </a:txBody>
                  <a:tcPr marL="22860" marR="22860" marT="22860" marB="228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t"/>
                      <a:r>
                        <a:rPr lang="en-US" sz="1800" b="1" dirty="0" smtClean="0">
                          <a:effectLst/>
                        </a:rPr>
                        <a:t>select count(distinct </a:t>
                      </a:r>
                      <a:r>
                        <a:rPr lang="en-US" sz="1800" b="1" dirty="0" err="1" smtClean="0">
                          <a:effectLst/>
                        </a:rPr>
                        <a:t>pc_id</a:t>
                      </a:r>
                      <a:r>
                        <a:rPr lang="en-US" sz="1800" b="1" dirty="0" smtClean="0">
                          <a:effectLst/>
                        </a:rPr>
                        <a:t>) from product –3 records</a:t>
                      </a:r>
                      <a:endParaRPr lang="en-IN" sz="1800" b="1" dirty="0">
                        <a:effectLst/>
                      </a:endParaRPr>
                    </a:p>
                  </a:txBody>
                  <a:tcPr marL="32717" marR="32717" marT="16358" marB="163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873226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2" y="-15292"/>
            <a:ext cx="11303367" cy="816904"/>
          </a:xfrm>
        </p:spPr>
        <p:txBody>
          <a:bodyPr/>
          <a:lstStyle/>
          <a:p>
            <a:r>
              <a:rPr lang="en-IN" dirty="0" smtClean="0"/>
              <a:t>Two table visualization to think about queries</a:t>
            </a:r>
            <a:endParaRPr lang="en-IN" dirty="0"/>
          </a:p>
        </p:txBody>
      </p:sp>
      <p:pic>
        <p:nvPicPr>
          <p:cNvPr id="4" name="Picture 3"/>
          <p:cNvPicPr>
            <a:picLocks noChangeAspect="1"/>
          </p:cNvPicPr>
          <p:nvPr/>
        </p:nvPicPr>
        <p:blipFill>
          <a:blip r:embed="rId2"/>
          <a:stretch>
            <a:fillRect/>
          </a:stretch>
        </p:blipFill>
        <p:spPr>
          <a:xfrm>
            <a:off x="271464" y="946500"/>
            <a:ext cx="3571874" cy="2777087"/>
          </a:xfrm>
          <a:prstGeom prst="rect">
            <a:avLst/>
          </a:prstGeom>
        </p:spPr>
      </p:pic>
      <p:pic>
        <p:nvPicPr>
          <p:cNvPr id="5" name="Picture 4"/>
          <p:cNvPicPr>
            <a:picLocks noChangeAspect="1"/>
          </p:cNvPicPr>
          <p:nvPr/>
        </p:nvPicPr>
        <p:blipFill>
          <a:blip r:embed="rId3"/>
          <a:stretch>
            <a:fillRect/>
          </a:stretch>
        </p:blipFill>
        <p:spPr>
          <a:xfrm>
            <a:off x="6249980" y="946500"/>
            <a:ext cx="7019294" cy="5754433"/>
          </a:xfrm>
          <a:prstGeom prst="rect">
            <a:avLst/>
          </a:prstGeom>
        </p:spPr>
      </p:pic>
      <p:sp>
        <p:nvSpPr>
          <p:cNvPr id="3" name="TextBox 2"/>
          <p:cNvSpPr txBox="1"/>
          <p:nvPr/>
        </p:nvSpPr>
        <p:spPr>
          <a:xfrm>
            <a:off x="9632" y="2656015"/>
            <a:ext cx="11673501" cy="1754326"/>
          </a:xfrm>
          <a:prstGeom prst="rect">
            <a:avLst/>
          </a:prstGeom>
          <a:noFill/>
        </p:spPr>
        <p:txBody>
          <a:bodyPr wrap="square" rtlCol="0">
            <a:spAutoFit/>
          </a:bodyPr>
          <a:lstStyle/>
          <a:p>
            <a:endParaRPr lang="en-IN" dirty="0"/>
          </a:p>
          <a:p>
            <a:endParaRPr lang="en-IN" dirty="0"/>
          </a:p>
          <a:p>
            <a:endParaRPr lang="en-IN" dirty="0" smtClean="0"/>
          </a:p>
          <a:p>
            <a:endParaRPr lang="en-IN" dirty="0"/>
          </a:p>
          <a:p>
            <a:endParaRPr lang="en-IN" dirty="0"/>
          </a:p>
          <a:p>
            <a:endParaRPr lang="en-IN" dirty="0" smtClean="0"/>
          </a:p>
        </p:txBody>
      </p:sp>
      <p:sp>
        <p:nvSpPr>
          <p:cNvPr id="6" name="TextBox 5"/>
          <p:cNvSpPr txBox="1"/>
          <p:nvPr/>
        </p:nvSpPr>
        <p:spPr>
          <a:xfrm>
            <a:off x="572655" y="3114557"/>
            <a:ext cx="10627396" cy="3416320"/>
          </a:xfrm>
          <a:prstGeom prst="rect">
            <a:avLst/>
          </a:prstGeom>
          <a:noFill/>
        </p:spPr>
        <p:txBody>
          <a:bodyPr wrap="none" rtlCol="0">
            <a:spAutoFit/>
          </a:bodyPr>
          <a:lstStyle/>
          <a:p>
            <a:r>
              <a:rPr lang="en-IN" dirty="0" smtClean="0"/>
              <a:t>SELECT I_NAME, NAME</a:t>
            </a:r>
          </a:p>
          <a:p>
            <a:r>
              <a:rPr lang="en-IN" dirty="0" smtClean="0"/>
              <a:t>FROM ITEM INNER JOIN MANUFACTURER</a:t>
            </a:r>
          </a:p>
          <a:p>
            <a:r>
              <a:rPr lang="en-IN" dirty="0"/>
              <a:t> </a:t>
            </a:r>
            <a:r>
              <a:rPr lang="en-IN" dirty="0" smtClean="0"/>
              <a:t>     ON ITEM.M_CODE = MANUFACTURER.M_CODE</a:t>
            </a:r>
          </a:p>
          <a:p>
            <a:r>
              <a:rPr lang="en-IN" dirty="0" smtClean="0"/>
              <a:t>WHERE</a:t>
            </a:r>
          </a:p>
          <a:p>
            <a:r>
              <a:rPr lang="en-IN" dirty="0"/>
              <a:t> </a:t>
            </a:r>
            <a:r>
              <a:rPr lang="en-IN" dirty="0" smtClean="0"/>
              <a:t>     ITEM.I_PRICE BETWEEN 100000 AND 800000;</a:t>
            </a:r>
          </a:p>
          <a:p>
            <a:endParaRPr lang="en-IN" dirty="0"/>
          </a:p>
          <a:p>
            <a:endParaRPr lang="en-IN" dirty="0" smtClean="0"/>
          </a:p>
          <a:p>
            <a:r>
              <a:rPr lang="en-IN" dirty="0" smtClean="0"/>
              <a:t>WRITE A QUERY TO DISPLAY THE MANUFACTURER NAME, ITEM NAME, I_PRICE FOR ALL BAJAJ MANUFACTURER</a:t>
            </a:r>
          </a:p>
          <a:p>
            <a:r>
              <a:rPr lang="en-IN" dirty="0" smtClean="0"/>
              <a:t>AND PRICE IS LESS THAN 1,00,000</a:t>
            </a:r>
          </a:p>
          <a:p>
            <a:endParaRPr lang="en-IN" dirty="0"/>
          </a:p>
          <a:p>
            <a:r>
              <a:rPr lang="en-IN" dirty="0" smtClean="0"/>
              <a:t>WRITE A QUERY TO KNOW HOW MANY ITEMS WE HAVE FOR BAJAJ MANUFACTURER.</a:t>
            </a:r>
          </a:p>
          <a:p>
            <a:endParaRPr lang="en-IN" dirty="0"/>
          </a:p>
        </p:txBody>
      </p:sp>
    </p:spTree>
    <p:extLst>
      <p:ext uri="{BB962C8B-B14F-4D97-AF65-F5344CB8AC3E}">
        <p14:creationId xmlns:p14="http://schemas.microsoft.com/office/powerpoint/2010/main" val="403788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2" y="-15292"/>
            <a:ext cx="11303367" cy="816904"/>
          </a:xfrm>
        </p:spPr>
        <p:txBody>
          <a:bodyPr/>
          <a:lstStyle/>
          <a:p>
            <a:r>
              <a:rPr lang="en-IN" dirty="0" smtClean="0"/>
              <a:t>Two table visualization to think about queries</a:t>
            </a:r>
            <a:endParaRPr lang="en-IN" dirty="0"/>
          </a:p>
        </p:txBody>
      </p:sp>
      <p:pic>
        <p:nvPicPr>
          <p:cNvPr id="4" name="Picture 3"/>
          <p:cNvPicPr>
            <a:picLocks noChangeAspect="1"/>
          </p:cNvPicPr>
          <p:nvPr/>
        </p:nvPicPr>
        <p:blipFill>
          <a:blip r:embed="rId2"/>
          <a:stretch>
            <a:fillRect/>
          </a:stretch>
        </p:blipFill>
        <p:spPr>
          <a:xfrm>
            <a:off x="271464" y="946500"/>
            <a:ext cx="3571874" cy="2777087"/>
          </a:xfrm>
          <a:prstGeom prst="rect">
            <a:avLst/>
          </a:prstGeom>
        </p:spPr>
      </p:pic>
      <p:pic>
        <p:nvPicPr>
          <p:cNvPr id="5" name="Picture 4"/>
          <p:cNvPicPr>
            <a:picLocks noChangeAspect="1"/>
          </p:cNvPicPr>
          <p:nvPr/>
        </p:nvPicPr>
        <p:blipFill>
          <a:blip r:embed="rId3"/>
          <a:stretch>
            <a:fillRect/>
          </a:stretch>
        </p:blipFill>
        <p:spPr>
          <a:xfrm>
            <a:off x="6249980" y="946500"/>
            <a:ext cx="7019294" cy="5754433"/>
          </a:xfrm>
          <a:prstGeom prst="rect">
            <a:avLst/>
          </a:prstGeom>
        </p:spPr>
      </p:pic>
      <p:sp>
        <p:nvSpPr>
          <p:cNvPr id="3" name="TextBox 2"/>
          <p:cNvSpPr txBox="1"/>
          <p:nvPr/>
        </p:nvSpPr>
        <p:spPr>
          <a:xfrm>
            <a:off x="9632" y="2656015"/>
            <a:ext cx="11673501" cy="1754326"/>
          </a:xfrm>
          <a:prstGeom prst="rect">
            <a:avLst/>
          </a:prstGeom>
          <a:noFill/>
        </p:spPr>
        <p:txBody>
          <a:bodyPr wrap="square" rtlCol="0">
            <a:spAutoFit/>
          </a:bodyPr>
          <a:lstStyle/>
          <a:p>
            <a:endParaRPr lang="en-IN" dirty="0"/>
          </a:p>
          <a:p>
            <a:endParaRPr lang="en-IN" dirty="0"/>
          </a:p>
          <a:p>
            <a:endParaRPr lang="en-IN" dirty="0" smtClean="0"/>
          </a:p>
          <a:p>
            <a:endParaRPr lang="en-IN" dirty="0"/>
          </a:p>
          <a:p>
            <a:endParaRPr lang="en-IN" dirty="0"/>
          </a:p>
          <a:p>
            <a:endParaRPr lang="en-IN" dirty="0" smtClean="0"/>
          </a:p>
        </p:txBody>
      </p:sp>
      <p:sp>
        <p:nvSpPr>
          <p:cNvPr id="6" name="TextBox 5"/>
          <p:cNvSpPr txBox="1"/>
          <p:nvPr/>
        </p:nvSpPr>
        <p:spPr>
          <a:xfrm>
            <a:off x="9632" y="2504964"/>
            <a:ext cx="9042004" cy="4524315"/>
          </a:xfrm>
          <a:prstGeom prst="rect">
            <a:avLst/>
          </a:prstGeom>
          <a:noFill/>
        </p:spPr>
        <p:txBody>
          <a:bodyPr wrap="square" rtlCol="0">
            <a:spAutoFit/>
          </a:bodyPr>
          <a:lstStyle/>
          <a:p>
            <a:endParaRPr lang="en-IN" dirty="0"/>
          </a:p>
          <a:p>
            <a:r>
              <a:rPr lang="en-IN" dirty="0" smtClean="0"/>
              <a:t>WRITE A QUERY TO KNOW HOW MANY ITEMS WE HAVE </a:t>
            </a:r>
          </a:p>
          <a:p>
            <a:r>
              <a:rPr lang="en-IN" dirty="0" smtClean="0"/>
              <a:t>FOR BAJAJ MANUFACTURER.</a:t>
            </a:r>
          </a:p>
          <a:p>
            <a:endParaRPr lang="en-IN" dirty="0"/>
          </a:p>
          <a:p>
            <a:r>
              <a:rPr lang="en-IN" dirty="0" smtClean="0"/>
              <a:t>COUNT, SUM, MAX, MIN, AVG (</a:t>
            </a:r>
            <a:r>
              <a:rPr lang="en-IN" dirty="0" err="1" smtClean="0"/>
              <a:t>Agg</a:t>
            </a:r>
            <a:r>
              <a:rPr lang="en-IN" dirty="0" smtClean="0"/>
              <a:t> functions)</a:t>
            </a:r>
          </a:p>
          <a:p>
            <a:endParaRPr lang="en-IN" dirty="0"/>
          </a:p>
          <a:p>
            <a:r>
              <a:rPr lang="en-IN" dirty="0" smtClean="0"/>
              <a:t>SELECT	COUNT(I_NAME) FROM ITEM</a:t>
            </a:r>
          </a:p>
          <a:p>
            <a:r>
              <a:rPr lang="en-IN" dirty="0" smtClean="0"/>
              <a:t>WHERE M_CODE = ( SELECT M_CODE</a:t>
            </a:r>
          </a:p>
          <a:p>
            <a:r>
              <a:rPr lang="en-IN" dirty="0" smtClean="0"/>
              <a:t>		 FROM MANUFACTURER</a:t>
            </a:r>
          </a:p>
          <a:p>
            <a:r>
              <a:rPr lang="en-IN" dirty="0" smtClean="0"/>
              <a:t>		WHERE NAME = ‘BAJAJ’)</a:t>
            </a:r>
          </a:p>
          <a:p>
            <a:r>
              <a:rPr lang="en-IN" dirty="0" smtClean="0"/>
              <a:t>SELECT COUNT(I_NAME) </a:t>
            </a:r>
          </a:p>
          <a:p>
            <a:r>
              <a:rPr lang="en-IN" dirty="0" smtClean="0"/>
              <a:t>FROM ITEM I INNER JOIN MANUFACTURER M</a:t>
            </a:r>
          </a:p>
          <a:p>
            <a:r>
              <a:rPr lang="en-IN" dirty="0" smtClean="0"/>
              <a:t>ON I.M_CODE = M.M_CODE</a:t>
            </a:r>
          </a:p>
          <a:p>
            <a:r>
              <a:rPr lang="en-IN" dirty="0" smtClean="0"/>
              <a:t>WHERE M.NAME = ‘BAJAJ’</a:t>
            </a:r>
            <a:endParaRPr lang="en-IN" dirty="0"/>
          </a:p>
          <a:p>
            <a:endParaRPr lang="en-IN" dirty="0" smtClean="0"/>
          </a:p>
          <a:p>
            <a:endParaRPr lang="en-IN" dirty="0"/>
          </a:p>
        </p:txBody>
      </p:sp>
    </p:spTree>
    <p:extLst>
      <p:ext uri="{BB962C8B-B14F-4D97-AF65-F5344CB8AC3E}">
        <p14:creationId xmlns:p14="http://schemas.microsoft.com/office/powerpoint/2010/main" val="115483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2" y="-15292"/>
            <a:ext cx="11303367" cy="816904"/>
          </a:xfrm>
        </p:spPr>
        <p:txBody>
          <a:bodyPr/>
          <a:lstStyle/>
          <a:p>
            <a:r>
              <a:rPr lang="en-IN" dirty="0" smtClean="0"/>
              <a:t>Two table visualization to think about queries</a:t>
            </a:r>
            <a:endParaRPr lang="en-IN" dirty="0"/>
          </a:p>
        </p:txBody>
      </p:sp>
      <p:pic>
        <p:nvPicPr>
          <p:cNvPr id="4" name="Picture 3"/>
          <p:cNvPicPr>
            <a:picLocks noChangeAspect="1"/>
          </p:cNvPicPr>
          <p:nvPr/>
        </p:nvPicPr>
        <p:blipFill>
          <a:blip r:embed="rId2"/>
          <a:stretch>
            <a:fillRect/>
          </a:stretch>
        </p:blipFill>
        <p:spPr>
          <a:xfrm>
            <a:off x="271464" y="946500"/>
            <a:ext cx="3571874" cy="2777087"/>
          </a:xfrm>
          <a:prstGeom prst="rect">
            <a:avLst/>
          </a:prstGeom>
        </p:spPr>
      </p:pic>
      <p:pic>
        <p:nvPicPr>
          <p:cNvPr id="5" name="Picture 4"/>
          <p:cNvPicPr>
            <a:picLocks noChangeAspect="1"/>
          </p:cNvPicPr>
          <p:nvPr/>
        </p:nvPicPr>
        <p:blipFill>
          <a:blip r:embed="rId3"/>
          <a:stretch>
            <a:fillRect/>
          </a:stretch>
        </p:blipFill>
        <p:spPr>
          <a:xfrm>
            <a:off x="6249980" y="946500"/>
            <a:ext cx="7019294" cy="5754433"/>
          </a:xfrm>
          <a:prstGeom prst="rect">
            <a:avLst/>
          </a:prstGeom>
        </p:spPr>
      </p:pic>
      <p:sp>
        <p:nvSpPr>
          <p:cNvPr id="3" name="TextBox 2"/>
          <p:cNvSpPr txBox="1"/>
          <p:nvPr/>
        </p:nvSpPr>
        <p:spPr>
          <a:xfrm>
            <a:off x="9632" y="2656015"/>
            <a:ext cx="11673501" cy="1754326"/>
          </a:xfrm>
          <a:prstGeom prst="rect">
            <a:avLst/>
          </a:prstGeom>
          <a:noFill/>
        </p:spPr>
        <p:txBody>
          <a:bodyPr wrap="square" rtlCol="0">
            <a:spAutoFit/>
          </a:bodyPr>
          <a:lstStyle/>
          <a:p>
            <a:endParaRPr lang="en-IN" dirty="0"/>
          </a:p>
          <a:p>
            <a:endParaRPr lang="en-IN" dirty="0"/>
          </a:p>
          <a:p>
            <a:endParaRPr lang="en-IN" dirty="0" smtClean="0"/>
          </a:p>
          <a:p>
            <a:endParaRPr lang="en-IN" dirty="0"/>
          </a:p>
          <a:p>
            <a:endParaRPr lang="en-IN" dirty="0"/>
          </a:p>
          <a:p>
            <a:endParaRPr lang="en-IN" dirty="0" smtClean="0"/>
          </a:p>
        </p:txBody>
      </p:sp>
      <p:sp>
        <p:nvSpPr>
          <p:cNvPr id="7" name="TextBox 6"/>
          <p:cNvSpPr txBox="1"/>
          <p:nvPr/>
        </p:nvSpPr>
        <p:spPr>
          <a:xfrm>
            <a:off x="360218" y="2863272"/>
            <a:ext cx="4950009" cy="3139321"/>
          </a:xfrm>
          <a:prstGeom prst="rect">
            <a:avLst/>
          </a:prstGeom>
          <a:noFill/>
        </p:spPr>
        <p:txBody>
          <a:bodyPr wrap="none" rtlCol="0">
            <a:spAutoFit/>
          </a:bodyPr>
          <a:lstStyle/>
          <a:p>
            <a:r>
              <a:rPr lang="en-IN" dirty="0" smtClean="0"/>
              <a:t>Find the manufacturer name and number of items </a:t>
            </a:r>
          </a:p>
          <a:p>
            <a:endParaRPr lang="en-IN" dirty="0"/>
          </a:p>
          <a:p>
            <a:r>
              <a:rPr lang="en-IN" dirty="0" smtClean="0"/>
              <a:t>TATA		4</a:t>
            </a:r>
          </a:p>
          <a:p>
            <a:r>
              <a:rPr lang="en-IN" dirty="0" smtClean="0"/>
              <a:t>BAJAJ		4</a:t>
            </a:r>
          </a:p>
          <a:p>
            <a:r>
              <a:rPr lang="en-IN" dirty="0" smtClean="0"/>
              <a:t>SAMSUNG	0</a:t>
            </a:r>
            <a:endParaRPr lang="en-IN" dirty="0"/>
          </a:p>
          <a:p>
            <a:endParaRPr lang="en-IN" dirty="0" smtClean="0"/>
          </a:p>
          <a:p>
            <a:r>
              <a:rPr lang="en-IN" dirty="0" smtClean="0"/>
              <a:t>SELECT NAME, COUNT(I_ID)</a:t>
            </a:r>
          </a:p>
          <a:p>
            <a:r>
              <a:rPr lang="en-IN" dirty="0" smtClean="0"/>
              <a:t>FROM MANUFACTURER M LEFT JOIN ITEM I</a:t>
            </a:r>
          </a:p>
          <a:p>
            <a:r>
              <a:rPr lang="en-IN" dirty="0"/>
              <a:t> </a:t>
            </a:r>
            <a:r>
              <a:rPr lang="en-IN" dirty="0" smtClean="0"/>
              <a:t> ON M.M_CODE = I.M_CODE</a:t>
            </a:r>
          </a:p>
          <a:p>
            <a:r>
              <a:rPr lang="en-IN" dirty="0" smtClean="0"/>
              <a:t>GROUP BY NAME</a:t>
            </a:r>
          </a:p>
          <a:p>
            <a:endParaRPr lang="en-IN" dirty="0"/>
          </a:p>
        </p:txBody>
      </p:sp>
    </p:spTree>
    <p:extLst>
      <p:ext uri="{BB962C8B-B14F-4D97-AF65-F5344CB8AC3E}">
        <p14:creationId xmlns:p14="http://schemas.microsoft.com/office/powerpoint/2010/main" val="39746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2" y="-15292"/>
            <a:ext cx="11303367" cy="816904"/>
          </a:xfrm>
        </p:spPr>
        <p:txBody>
          <a:bodyPr/>
          <a:lstStyle/>
          <a:p>
            <a:r>
              <a:rPr lang="en-IN" dirty="0" smtClean="0"/>
              <a:t>Two table visualization to think about queries</a:t>
            </a:r>
            <a:endParaRPr lang="en-IN" dirty="0"/>
          </a:p>
        </p:txBody>
      </p:sp>
      <p:pic>
        <p:nvPicPr>
          <p:cNvPr id="4" name="Picture 3"/>
          <p:cNvPicPr>
            <a:picLocks noChangeAspect="1"/>
          </p:cNvPicPr>
          <p:nvPr/>
        </p:nvPicPr>
        <p:blipFill>
          <a:blip r:embed="rId2"/>
          <a:stretch>
            <a:fillRect/>
          </a:stretch>
        </p:blipFill>
        <p:spPr>
          <a:xfrm>
            <a:off x="271464" y="946500"/>
            <a:ext cx="3571874" cy="2777087"/>
          </a:xfrm>
          <a:prstGeom prst="rect">
            <a:avLst/>
          </a:prstGeom>
        </p:spPr>
      </p:pic>
      <p:pic>
        <p:nvPicPr>
          <p:cNvPr id="5" name="Picture 4"/>
          <p:cNvPicPr>
            <a:picLocks noChangeAspect="1"/>
          </p:cNvPicPr>
          <p:nvPr/>
        </p:nvPicPr>
        <p:blipFill>
          <a:blip r:embed="rId3"/>
          <a:stretch>
            <a:fillRect/>
          </a:stretch>
        </p:blipFill>
        <p:spPr>
          <a:xfrm>
            <a:off x="6249980" y="946500"/>
            <a:ext cx="7019294" cy="5754433"/>
          </a:xfrm>
          <a:prstGeom prst="rect">
            <a:avLst/>
          </a:prstGeom>
        </p:spPr>
      </p:pic>
      <p:sp>
        <p:nvSpPr>
          <p:cNvPr id="3" name="TextBox 2"/>
          <p:cNvSpPr txBox="1"/>
          <p:nvPr/>
        </p:nvSpPr>
        <p:spPr>
          <a:xfrm>
            <a:off x="9632" y="2656015"/>
            <a:ext cx="11673501" cy="1754326"/>
          </a:xfrm>
          <a:prstGeom prst="rect">
            <a:avLst/>
          </a:prstGeom>
          <a:noFill/>
        </p:spPr>
        <p:txBody>
          <a:bodyPr wrap="square" rtlCol="0">
            <a:spAutoFit/>
          </a:bodyPr>
          <a:lstStyle/>
          <a:p>
            <a:endParaRPr lang="en-IN" dirty="0"/>
          </a:p>
          <a:p>
            <a:endParaRPr lang="en-IN" dirty="0"/>
          </a:p>
          <a:p>
            <a:endParaRPr lang="en-IN" dirty="0" smtClean="0"/>
          </a:p>
          <a:p>
            <a:endParaRPr lang="en-IN" dirty="0"/>
          </a:p>
          <a:p>
            <a:endParaRPr lang="en-IN" dirty="0"/>
          </a:p>
          <a:p>
            <a:endParaRPr lang="en-IN" dirty="0" smtClean="0"/>
          </a:p>
        </p:txBody>
      </p:sp>
      <p:sp>
        <p:nvSpPr>
          <p:cNvPr id="7" name="TextBox 6"/>
          <p:cNvSpPr txBox="1"/>
          <p:nvPr/>
        </p:nvSpPr>
        <p:spPr>
          <a:xfrm>
            <a:off x="360218" y="2863272"/>
            <a:ext cx="5552610" cy="923330"/>
          </a:xfrm>
          <a:prstGeom prst="rect">
            <a:avLst/>
          </a:prstGeom>
          <a:noFill/>
        </p:spPr>
        <p:txBody>
          <a:bodyPr wrap="none" rtlCol="0">
            <a:spAutoFit/>
          </a:bodyPr>
          <a:lstStyle/>
          <a:p>
            <a:r>
              <a:rPr lang="en-IN" dirty="0" smtClean="0"/>
              <a:t>Display the manufacturer name and number of items.</a:t>
            </a:r>
          </a:p>
          <a:p>
            <a:r>
              <a:rPr lang="en-IN" dirty="0" smtClean="0"/>
              <a:t>Consider only items which are priced more than 1,50,000</a:t>
            </a:r>
          </a:p>
          <a:p>
            <a:endParaRPr lang="en-IN" dirty="0"/>
          </a:p>
        </p:txBody>
      </p:sp>
    </p:spTree>
    <p:extLst>
      <p:ext uri="{BB962C8B-B14F-4D97-AF65-F5344CB8AC3E}">
        <p14:creationId xmlns:p14="http://schemas.microsoft.com/office/powerpoint/2010/main" val="122763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03367" cy="816904"/>
          </a:xfrm>
        </p:spPr>
        <p:txBody>
          <a:bodyPr/>
          <a:lstStyle/>
          <a:p>
            <a:r>
              <a:rPr lang="en-IN" dirty="0" smtClean="0"/>
              <a:t>JOINS</a:t>
            </a:r>
            <a:endParaRPr lang="en-IN" dirty="0"/>
          </a:p>
        </p:txBody>
      </p:sp>
      <p:sp>
        <p:nvSpPr>
          <p:cNvPr id="3" name="Content Placeholder 2"/>
          <p:cNvSpPr>
            <a:spLocks noGrp="1"/>
          </p:cNvSpPr>
          <p:nvPr>
            <p:ph idx="1"/>
          </p:nvPr>
        </p:nvSpPr>
        <p:spPr>
          <a:xfrm>
            <a:off x="262049" y="1046007"/>
            <a:ext cx="11853747" cy="817108"/>
          </a:xfrm>
        </p:spPr>
        <p:txBody>
          <a:bodyPr>
            <a:normAutofit/>
          </a:bodyPr>
          <a:lstStyle/>
          <a:p>
            <a:r>
              <a:rPr lang="en-IN" sz="2000" dirty="0" smtClean="0"/>
              <a:t>When we want to display the columns from more than one table in the result set, then you must go for join.</a:t>
            </a:r>
          </a:p>
          <a:p>
            <a:r>
              <a:rPr lang="en-IN" sz="2000" dirty="0" smtClean="0"/>
              <a:t>We can make use of simple query or sub query only if we require columns from one table in the result set. </a:t>
            </a:r>
          </a:p>
          <a:p>
            <a:pPr marL="0" indent="0">
              <a:buNone/>
            </a:pPr>
            <a:endParaRPr lang="en-IN" sz="2000" dirty="0"/>
          </a:p>
        </p:txBody>
      </p:sp>
      <p:sp>
        <p:nvSpPr>
          <p:cNvPr id="5" name="Content Placeholder 2"/>
          <p:cNvSpPr txBox="1">
            <a:spLocks/>
          </p:cNvSpPr>
          <p:nvPr/>
        </p:nvSpPr>
        <p:spPr>
          <a:xfrm>
            <a:off x="262049" y="2107061"/>
            <a:ext cx="8867664" cy="4565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IN" sz="1600" dirty="0" smtClean="0"/>
          </a:p>
        </p:txBody>
      </p:sp>
      <p:pic>
        <p:nvPicPr>
          <p:cNvPr id="10" name="Picture 9"/>
          <p:cNvPicPr>
            <a:picLocks noChangeAspect="1"/>
          </p:cNvPicPr>
          <p:nvPr/>
        </p:nvPicPr>
        <p:blipFill>
          <a:blip r:embed="rId2"/>
          <a:stretch>
            <a:fillRect/>
          </a:stretch>
        </p:blipFill>
        <p:spPr>
          <a:xfrm>
            <a:off x="1356912" y="1863115"/>
            <a:ext cx="7306478" cy="1304692"/>
          </a:xfrm>
          <a:prstGeom prst="rect">
            <a:avLst/>
          </a:prstGeom>
        </p:spPr>
      </p:pic>
      <p:sp>
        <p:nvSpPr>
          <p:cNvPr id="11" name="Content Placeholder 2"/>
          <p:cNvSpPr txBox="1">
            <a:spLocks/>
          </p:cNvSpPr>
          <p:nvPr/>
        </p:nvSpPr>
        <p:spPr>
          <a:xfrm>
            <a:off x="171556" y="3198165"/>
            <a:ext cx="11853747" cy="817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IN" sz="2000" dirty="0" smtClean="0"/>
              <a:t>If we want to know the price of the product Dining Table, what type of query you will write?</a:t>
            </a:r>
          </a:p>
          <a:p>
            <a:r>
              <a:rPr lang="en-IN" sz="2000" dirty="0" smtClean="0"/>
              <a:t>If we want to know the product which is priced more than Dining Table, what type of query you will write?</a:t>
            </a:r>
          </a:p>
          <a:p>
            <a:endParaRPr lang="en-IN" sz="2000" dirty="0" smtClean="0"/>
          </a:p>
          <a:p>
            <a:pPr marL="0" indent="0">
              <a:buFont typeface="Arial"/>
              <a:buNone/>
            </a:pPr>
            <a:endParaRPr lang="en-IN" sz="2000" dirty="0"/>
          </a:p>
        </p:txBody>
      </p:sp>
      <p:sp>
        <p:nvSpPr>
          <p:cNvPr id="12" name="Content Placeholder 2"/>
          <p:cNvSpPr txBox="1">
            <a:spLocks/>
          </p:cNvSpPr>
          <p:nvPr/>
        </p:nvSpPr>
        <p:spPr>
          <a:xfrm>
            <a:off x="171556" y="3984915"/>
            <a:ext cx="11672782" cy="21564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IN" sz="1800" b="1" dirty="0" smtClean="0"/>
              <a:t>Display the product name and </a:t>
            </a:r>
            <a:r>
              <a:rPr lang="en-IN" sz="1800" b="1" dirty="0"/>
              <a:t>product description </a:t>
            </a:r>
            <a:r>
              <a:rPr lang="en-IN" sz="1800" b="1" dirty="0" smtClean="0"/>
              <a:t>for all the products which is priced more than 5000 </a:t>
            </a:r>
            <a:r>
              <a:rPr lang="en-IN" sz="1800" b="1" dirty="0" err="1" smtClean="0"/>
              <a:t>Rs</a:t>
            </a:r>
            <a:r>
              <a:rPr lang="en-IN" sz="1800" b="1" dirty="0" smtClean="0"/>
              <a:t> (Business Question)</a:t>
            </a:r>
          </a:p>
          <a:p>
            <a:r>
              <a:rPr lang="en-IN" sz="1800" dirty="0" smtClean="0"/>
              <a:t>Analyse the above question. First think about the result you are expecting (do this by seeing the data sets you see from the above tables. How many columns you want to see in the result set. If the result what you are expecting is coming from more than one table, then we have to go for join. We join to get the relevant data from more than one table. The relevant product category of Digital Clock product is Home Electronics.</a:t>
            </a:r>
          </a:p>
          <a:p>
            <a:r>
              <a:rPr lang="en-IN" sz="1800" dirty="0" smtClean="0"/>
              <a:t>SELECT </a:t>
            </a:r>
            <a:r>
              <a:rPr lang="en-IN" sz="1800" dirty="0" err="1" smtClean="0"/>
              <a:t>p_name</a:t>
            </a:r>
            <a:r>
              <a:rPr lang="en-IN" sz="1800" dirty="0" smtClean="0"/>
              <a:t>, </a:t>
            </a:r>
            <a:r>
              <a:rPr lang="en-IN" sz="1800" dirty="0" err="1" smtClean="0"/>
              <a:t>pc_desc</a:t>
            </a:r>
            <a:r>
              <a:rPr lang="en-IN" sz="1800" dirty="0" smtClean="0"/>
              <a:t> FROM </a:t>
            </a:r>
            <a:r>
              <a:rPr lang="en-IN" sz="1800" dirty="0" err="1" smtClean="0"/>
              <a:t>product_category</a:t>
            </a:r>
            <a:r>
              <a:rPr lang="en-IN" sz="1800" dirty="0" smtClean="0"/>
              <a:t> INNER JOIN product ON </a:t>
            </a:r>
            <a:r>
              <a:rPr lang="en-IN" sz="1800" dirty="0" err="1" smtClean="0"/>
              <a:t>product_category.pc_id</a:t>
            </a:r>
            <a:r>
              <a:rPr lang="en-IN" sz="1800" dirty="0" smtClean="0"/>
              <a:t> = </a:t>
            </a:r>
            <a:r>
              <a:rPr lang="en-IN" sz="1800" dirty="0" err="1" smtClean="0"/>
              <a:t>product.pc_id</a:t>
            </a:r>
            <a:r>
              <a:rPr lang="en-IN" sz="1800" dirty="0" smtClean="0"/>
              <a:t> Where </a:t>
            </a:r>
            <a:r>
              <a:rPr lang="en-IN" sz="1800" dirty="0" err="1" smtClean="0"/>
              <a:t>p_price</a:t>
            </a:r>
            <a:r>
              <a:rPr lang="en-IN" sz="1800" dirty="0" smtClean="0"/>
              <a:t> &gt; 5000</a:t>
            </a:r>
          </a:p>
          <a:p>
            <a:pPr marL="0" indent="0">
              <a:buFont typeface="Arial"/>
              <a:buNone/>
            </a:pPr>
            <a:endParaRPr lang="en-IN" sz="1800" dirty="0"/>
          </a:p>
        </p:txBody>
      </p:sp>
    </p:spTree>
    <p:extLst>
      <p:ext uri="{BB962C8B-B14F-4D97-AF65-F5344CB8AC3E}">
        <p14:creationId xmlns:p14="http://schemas.microsoft.com/office/powerpoint/2010/main" val="17172441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2" y="0"/>
            <a:ext cx="11303367" cy="816904"/>
          </a:xfrm>
        </p:spPr>
        <p:txBody>
          <a:bodyPr/>
          <a:lstStyle/>
          <a:p>
            <a:r>
              <a:rPr lang="en-US" dirty="0" smtClean="0"/>
              <a:t>JOINS</a:t>
            </a:r>
            <a:endParaRPr lang="en-US" dirty="0"/>
          </a:p>
        </p:txBody>
      </p:sp>
      <p:sp>
        <p:nvSpPr>
          <p:cNvPr id="3" name="Content Placeholder 2"/>
          <p:cNvSpPr>
            <a:spLocks noGrp="1"/>
          </p:cNvSpPr>
          <p:nvPr>
            <p:ph idx="1"/>
          </p:nvPr>
        </p:nvSpPr>
        <p:spPr/>
        <p:txBody>
          <a:bodyPr>
            <a:normAutofit/>
          </a:bodyPr>
          <a:lstStyle/>
          <a:p>
            <a:r>
              <a:rPr lang="en-US" dirty="0" smtClean="0"/>
              <a:t>When we need to see or process data based on multiple tables (more than one), we go for joins. When we join, the related records between two tables gets displayed.</a:t>
            </a:r>
          </a:p>
          <a:p>
            <a:r>
              <a:rPr lang="en-US" dirty="0" smtClean="0"/>
              <a:t>Inner Join, Outer joins are the most widely used concepts in the joins.</a:t>
            </a:r>
          </a:p>
          <a:p>
            <a:r>
              <a:rPr lang="en-US" dirty="0" smtClean="0"/>
              <a:t>Consider city table and customer table. Assume we are serving 10000 customers from 15 different cities.</a:t>
            </a:r>
          </a:p>
          <a:p>
            <a:r>
              <a:rPr lang="en-US" dirty="0" smtClean="0"/>
              <a:t>Display </a:t>
            </a:r>
            <a:r>
              <a:rPr lang="en-US" dirty="0" err="1" smtClean="0"/>
              <a:t>city_name</a:t>
            </a:r>
            <a:r>
              <a:rPr lang="en-US" dirty="0" smtClean="0"/>
              <a:t>, </a:t>
            </a:r>
            <a:r>
              <a:rPr lang="en-US" dirty="0" err="1" smtClean="0"/>
              <a:t>customername</a:t>
            </a:r>
            <a:r>
              <a:rPr lang="en-US" dirty="0" smtClean="0"/>
              <a:t>, customer age who are from the city of Bangalore or Chennai.</a:t>
            </a:r>
          </a:p>
          <a:p>
            <a:r>
              <a:rPr lang="en-US" dirty="0" smtClean="0"/>
              <a:t>Display customer name, city name, city population , customer gender for those customer who is data of birth falls in the current month.</a:t>
            </a:r>
          </a:p>
        </p:txBody>
      </p:sp>
    </p:spTree>
    <p:extLst>
      <p:ext uri="{BB962C8B-B14F-4D97-AF65-F5344CB8AC3E}">
        <p14:creationId xmlns:p14="http://schemas.microsoft.com/office/powerpoint/2010/main" val="2349006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23385"/>
            <a:ext cx="11303367" cy="816904"/>
          </a:xfrm>
        </p:spPr>
        <p:txBody>
          <a:bodyPr/>
          <a:lstStyle/>
          <a:p>
            <a:r>
              <a:rPr lang="en-US" dirty="0" smtClean="0"/>
              <a:t>MYSQL High Level View</a:t>
            </a:r>
            <a:endParaRPr lang="en-US" dirty="0"/>
          </a:p>
        </p:txBody>
      </p:sp>
      <p:sp>
        <p:nvSpPr>
          <p:cNvPr id="5" name="TextBox 4"/>
          <p:cNvSpPr txBox="1"/>
          <p:nvPr/>
        </p:nvSpPr>
        <p:spPr>
          <a:xfrm>
            <a:off x="452582" y="1598775"/>
            <a:ext cx="5120312" cy="3970318"/>
          </a:xfrm>
          <a:prstGeom prst="rect">
            <a:avLst/>
          </a:prstGeom>
          <a:noFill/>
        </p:spPr>
        <p:txBody>
          <a:bodyPr wrap="none" rtlCol="0">
            <a:spAutoFit/>
          </a:bodyPr>
          <a:lstStyle/>
          <a:p>
            <a:r>
              <a:rPr lang="en-US" dirty="0" smtClean="0"/>
              <a:t>MYSQL server consists of multiple components.</a:t>
            </a:r>
          </a:p>
          <a:p>
            <a:endParaRPr lang="en-US" dirty="0"/>
          </a:p>
          <a:p>
            <a:r>
              <a:rPr lang="en-US" dirty="0" smtClean="0"/>
              <a:t>In the picture you can see</a:t>
            </a:r>
          </a:p>
          <a:p>
            <a:pPr marL="285750" indent="-285750">
              <a:buFont typeface="Arial" panose="020B0604020202020204" pitchFamily="34" charset="0"/>
              <a:buChar char="•"/>
            </a:pPr>
            <a:r>
              <a:rPr lang="en-US" dirty="0"/>
              <a:t>Connection layer which establishes and manage</a:t>
            </a:r>
            <a:br>
              <a:rPr lang="en-US" dirty="0"/>
            </a:br>
            <a:r>
              <a:rPr lang="en-US" dirty="0"/>
              <a:t>the sessions between MYSQL and Applications</a:t>
            </a:r>
          </a:p>
          <a:p>
            <a:pPr marL="285750" indent="-285750">
              <a:buFont typeface="Arial" panose="020B0604020202020204" pitchFamily="34" charset="0"/>
              <a:buChar char="•"/>
            </a:pPr>
            <a:r>
              <a:rPr lang="en-US" dirty="0"/>
              <a:t>SQL Layer which takes care SQL Engine (Listen,</a:t>
            </a:r>
            <a:br>
              <a:rPr lang="en-US" dirty="0"/>
            </a:br>
            <a:r>
              <a:rPr lang="en-US" dirty="0"/>
              <a:t>Process and give back the results / error)</a:t>
            </a:r>
          </a:p>
          <a:p>
            <a:pPr marL="285750" indent="-285750">
              <a:buFont typeface="Arial" panose="020B0604020202020204" pitchFamily="34" charset="0"/>
              <a:buChar char="•"/>
            </a:pPr>
            <a:r>
              <a:rPr lang="en-US" dirty="0" smtClean="0"/>
              <a:t>Storage layer which stores the data. </a:t>
            </a:r>
          </a:p>
          <a:p>
            <a:endParaRPr lang="en-US" dirty="0" smtClean="0"/>
          </a:p>
          <a:p>
            <a:r>
              <a:rPr lang="en-US" dirty="0" smtClean="0"/>
              <a:t>Applications we build can be </a:t>
            </a:r>
          </a:p>
          <a:p>
            <a:pPr marL="285750" indent="-285750">
              <a:buFont typeface="Arial" panose="020B0604020202020204" pitchFamily="34" charset="0"/>
              <a:buChar char="•"/>
            </a:pPr>
            <a:r>
              <a:rPr lang="en-US" dirty="0" smtClean="0"/>
              <a:t>Web Application</a:t>
            </a:r>
          </a:p>
          <a:p>
            <a:pPr marL="285750" indent="-285750">
              <a:buFont typeface="Arial" panose="020B0604020202020204" pitchFamily="34" charset="0"/>
              <a:buChar char="•"/>
            </a:pPr>
            <a:r>
              <a:rPr lang="en-US" dirty="0" smtClean="0"/>
              <a:t>Mobile Application</a:t>
            </a:r>
          </a:p>
          <a:p>
            <a:pPr marL="285750" indent="-285750">
              <a:buFont typeface="Arial" panose="020B0604020202020204" pitchFamily="34" charset="0"/>
              <a:buChar char="•"/>
            </a:pPr>
            <a:r>
              <a:rPr lang="en-US" dirty="0" smtClean="0"/>
              <a:t>Application Programming Interface (API)</a:t>
            </a:r>
          </a:p>
          <a:p>
            <a:pPr marL="285750" indent="-285750">
              <a:buFont typeface="Arial" panose="020B0604020202020204" pitchFamily="34" charset="0"/>
              <a:buChar char="•"/>
            </a:pPr>
            <a:r>
              <a:rPr lang="en-US" dirty="0" err="1"/>
              <a:t>iOT</a:t>
            </a:r>
            <a:r>
              <a:rPr lang="en-US" dirty="0"/>
              <a:t> Application</a:t>
            </a:r>
          </a:p>
        </p:txBody>
      </p:sp>
      <p:sp>
        <p:nvSpPr>
          <p:cNvPr id="3" name="Rectangle 2"/>
          <p:cNvSpPr/>
          <p:nvPr/>
        </p:nvSpPr>
        <p:spPr>
          <a:xfrm>
            <a:off x="6065606" y="1542093"/>
            <a:ext cx="1527292" cy="599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Client Application</a:t>
            </a:r>
          </a:p>
          <a:p>
            <a:pPr algn="ctr"/>
            <a:r>
              <a:rPr lang="en-US" sz="1000" dirty="0" smtClean="0"/>
              <a:t>(</a:t>
            </a:r>
            <a:r>
              <a:rPr lang="en-US" sz="1000" dirty="0" err="1" smtClean="0"/>
              <a:t>mysql</a:t>
            </a:r>
            <a:r>
              <a:rPr lang="en-US" sz="1000" dirty="0" smtClean="0"/>
              <a:t> workbench)</a:t>
            </a:r>
            <a:endParaRPr lang="en-US" sz="1000" dirty="0"/>
          </a:p>
        </p:txBody>
      </p:sp>
      <p:sp>
        <p:nvSpPr>
          <p:cNvPr id="6" name="Rectangle 5"/>
          <p:cNvSpPr/>
          <p:nvPr/>
        </p:nvSpPr>
        <p:spPr>
          <a:xfrm>
            <a:off x="7694533" y="1559583"/>
            <a:ext cx="1527292" cy="599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Java, Node, PHP…. Application</a:t>
            </a:r>
            <a:endParaRPr lang="en-US" sz="1000" dirty="0"/>
          </a:p>
        </p:txBody>
      </p:sp>
      <p:sp>
        <p:nvSpPr>
          <p:cNvPr id="7" name="Rectangle 6"/>
          <p:cNvSpPr/>
          <p:nvPr/>
        </p:nvSpPr>
        <p:spPr>
          <a:xfrm>
            <a:off x="9315968" y="1554588"/>
            <a:ext cx="1527292" cy="599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Batch Programming Scripts which extracts data or load data</a:t>
            </a:r>
            <a:endParaRPr lang="en-US" sz="1000" dirty="0"/>
          </a:p>
        </p:txBody>
      </p:sp>
      <p:sp>
        <p:nvSpPr>
          <p:cNvPr id="8" name="Rectangle 7"/>
          <p:cNvSpPr/>
          <p:nvPr/>
        </p:nvSpPr>
        <p:spPr>
          <a:xfrm>
            <a:off x="6065606" y="2553925"/>
            <a:ext cx="4877592" cy="2893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a:t>	</a:t>
            </a:r>
            <a:r>
              <a:rPr lang="en-US" dirty="0" smtClean="0"/>
              <a:t>		MYSQL Server</a:t>
            </a:r>
            <a:endParaRPr lang="en-US" dirty="0"/>
          </a:p>
        </p:txBody>
      </p:sp>
      <p:sp>
        <p:nvSpPr>
          <p:cNvPr id="9" name="Rectangle 8"/>
          <p:cNvSpPr/>
          <p:nvPr/>
        </p:nvSpPr>
        <p:spPr>
          <a:xfrm>
            <a:off x="6191316" y="2718821"/>
            <a:ext cx="4594486" cy="6370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Connection Layer</a:t>
            </a:r>
            <a:endParaRPr lang="en-US" dirty="0"/>
          </a:p>
        </p:txBody>
      </p:sp>
      <p:sp>
        <p:nvSpPr>
          <p:cNvPr id="10" name="Rectangle 9"/>
          <p:cNvSpPr/>
          <p:nvPr/>
        </p:nvSpPr>
        <p:spPr>
          <a:xfrm>
            <a:off x="6208806" y="3508299"/>
            <a:ext cx="4594486" cy="6370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SQL Processing Layer</a:t>
            </a:r>
            <a:endParaRPr lang="en-US" dirty="0"/>
          </a:p>
        </p:txBody>
      </p:sp>
      <p:sp>
        <p:nvSpPr>
          <p:cNvPr id="11" name="Rectangle 10"/>
          <p:cNvSpPr/>
          <p:nvPr/>
        </p:nvSpPr>
        <p:spPr>
          <a:xfrm>
            <a:off x="6208806" y="4305277"/>
            <a:ext cx="4594486" cy="6370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Storage Layer</a:t>
            </a:r>
            <a:endParaRPr lang="en-US" dirty="0"/>
          </a:p>
        </p:txBody>
      </p:sp>
    </p:spTree>
    <p:extLst>
      <p:ext uri="{BB962C8B-B14F-4D97-AF65-F5344CB8AC3E}">
        <p14:creationId xmlns:p14="http://schemas.microsoft.com/office/powerpoint/2010/main" val="205632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anim calcmode="lin" valueType="num">
                                      <p:cBhvr additive="base">
                                        <p:cTn id="5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 calcmode="lin" valueType="num">
                                      <p:cBhvr additive="base">
                                        <p:cTn id="5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
                                            <p:txEl>
                                              <p:pRg st="4" end="4"/>
                                            </p:txEl>
                                          </p:spTgt>
                                        </p:tgtEl>
                                        <p:attrNameLst>
                                          <p:attrName>style.visibility</p:attrName>
                                        </p:attrNameLst>
                                      </p:cBhvr>
                                      <p:to>
                                        <p:strVal val="visible"/>
                                      </p:to>
                                    </p:set>
                                    <p:anim calcmode="lin" valueType="num">
                                      <p:cBhvr additive="base">
                                        <p:cTn id="6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 calcmode="lin" valueType="num">
                                      <p:cBhvr additive="base">
                                        <p:cTn id="6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xEl>
                                              <p:pRg st="7" end="7"/>
                                            </p:txEl>
                                          </p:spTgt>
                                        </p:tgtEl>
                                        <p:attrNameLst>
                                          <p:attrName>style.visibility</p:attrName>
                                        </p:attrNameLst>
                                      </p:cBhvr>
                                      <p:to>
                                        <p:strVal val="visible"/>
                                      </p:to>
                                    </p:set>
                                    <p:anim calcmode="lin" valueType="num">
                                      <p:cBhvr additive="base">
                                        <p:cTn id="7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7" end="7"/>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5">
                                            <p:txEl>
                                              <p:pRg st="8" end="8"/>
                                            </p:txEl>
                                          </p:spTgt>
                                        </p:tgtEl>
                                        <p:attrNameLst>
                                          <p:attrName>style.visibility</p:attrName>
                                        </p:attrNameLst>
                                      </p:cBhvr>
                                      <p:to>
                                        <p:strVal val="visible"/>
                                      </p:to>
                                    </p:set>
                                    <p:anim calcmode="lin" valueType="num">
                                      <p:cBhvr additive="base">
                                        <p:cTn id="7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5">
                                            <p:txEl>
                                              <p:pRg st="8" end="8"/>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5">
                                            <p:txEl>
                                              <p:pRg st="9" end="9"/>
                                            </p:txEl>
                                          </p:spTgt>
                                        </p:tgtEl>
                                        <p:attrNameLst>
                                          <p:attrName>style.visibility</p:attrName>
                                        </p:attrNameLst>
                                      </p:cBhvr>
                                      <p:to>
                                        <p:strVal val="visible"/>
                                      </p:to>
                                    </p:set>
                                    <p:anim calcmode="lin" valueType="num">
                                      <p:cBhvr additive="base">
                                        <p:cTn id="8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5">
                                            <p:txEl>
                                              <p:pRg st="9" end="9"/>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5">
                                            <p:txEl>
                                              <p:pRg st="10" end="10"/>
                                            </p:txEl>
                                          </p:spTgt>
                                        </p:tgtEl>
                                        <p:attrNameLst>
                                          <p:attrName>style.visibility</p:attrName>
                                        </p:attrNameLst>
                                      </p:cBhvr>
                                      <p:to>
                                        <p:strVal val="visible"/>
                                      </p:to>
                                    </p:set>
                                    <p:anim calcmode="lin" valueType="num">
                                      <p:cBhvr additive="base">
                                        <p:cTn id="8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5">
                                            <p:txEl>
                                              <p:pRg st="11" end="11"/>
                                            </p:txEl>
                                          </p:spTgt>
                                        </p:tgtEl>
                                        <p:attrNameLst>
                                          <p:attrName>style.visibility</p:attrName>
                                        </p:attrNameLst>
                                      </p:cBhvr>
                                      <p:to>
                                        <p:strVal val="visible"/>
                                      </p:to>
                                    </p:set>
                                    <p:anim calcmode="lin" valueType="num">
                                      <p:cBhvr additive="base">
                                        <p:cTn id="8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20642"/>
            <a:ext cx="11303367" cy="816904"/>
          </a:xfrm>
        </p:spPr>
        <p:txBody>
          <a:bodyPr/>
          <a:lstStyle/>
          <a:p>
            <a:r>
              <a:rPr lang="en-IN" dirty="0" smtClean="0"/>
              <a:t>Join Types</a:t>
            </a:r>
            <a:endParaRPr lang="en-IN" dirty="0"/>
          </a:p>
        </p:txBody>
      </p:sp>
      <p:sp>
        <p:nvSpPr>
          <p:cNvPr id="3" name="Content Placeholder 2"/>
          <p:cNvSpPr>
            <a:spLocks noGrp="1"/>
          </p:cNvSpPr>
          <p:nvPr>
            <p:ph idx="1"/>
          </p:nvPr>
        </p:nvSpPr>
        <p:spPr>
          <a:xfrm>
            <a:off x="240145" y="1089892"/>
            <a:ext cx="11401475" cy="5087072"/>
          </a:xfrm>
        </p:spPr>
        <p:txBody>
          <a:bodyPr>
            <a:normAutofit fontScale="92500" lnSpcReduction="20000"/>
          </a:bodyPr>
          <a:lstStyle/>
          <a:p>
            <a:r>
              <a:rPr lang="en-US" dirty="0" smtClean="0"/>
              <a:t>Join </a:t>
            </a:r>
            <a:r>
              <a:rPr lang="en-US" dirty="0"/>
              <a:t>(Get the data from </a:t>
            </a:r>
            <a:r>
              <a:rPr lang="en-US" dirty="0" smtClean="0"/>
              <a:t>more than one table in the result set</a:t>
            </a:r>
            <a:r>
              <a:rPr lang="en-US" dirty="0"/>
              <a:t>)</a:t>
            </a:r>
          </a:p>
          <a:p>
            <a:pPr lvl="1"/>
            <a:r>
              <a:rPr lang="en-US" dirty="0" smtClean="0"/>
              <a:t>INNER (matching records only)</a:t>
            </a:r>
            <a:endParaRPr lang="en-US" dirty="0"/>
          </a:p>
          <a:p>
            <a:pPr lvl="1"/>
            <a:r>
              <a:rPr lang="en-US" dirty="0" smtClean="0"/>
              <a:t>OUTER (matching plus un matching records)</a:t>
            </a:r>
            <a:endParaRPr lang="en-US" dirty="0"/>
          </a:p>
          <a:p>
            <a:pPr lvl="1"/>
            <a:r>
              <a:rPr lang="en-US" dirty="0" smtClean="0"/>
              <a:t>LEFT (matching records between two tables and </a:t>
            </a:r>
            <a:r>
              <a:rPr lang="en-US" dirty="0" err="1" smtClean="0"/>
              <a:t>unmatching</a:t>
            </a:r>
            <a:r>
              <a:rPr lang="en-US" dirty="0" smtClean="0"/>
              <a:t> from left side of the table in the FROM clause)</a:t>
            </a:r>
            <a:endParaRPr lang="en-US" dirty="0"/>
          </a:p>
          <a:p>
            <a:pPr lvl="1"/>
            <a:r>
              <a:rPr lang="en-US" dirty="0" smtClean="0"/>
              <a:t>RIGHT (matching records between two tables and un matching records from right side of the table in the FROM clause)</a:t>
            </a:r>
            <a:endParaRPr lang="en-US" dirty="0"/>
          </a:p>
          <a:p>
            <a:pPr lvl="1"/>
            <a:r>
              <a:rPr lang="en-US" dirty="0" smtClean="0"/>
              <a:t>FULL (matching records from two tables, un matching records from LEFT Table and un matching records from RIGHT side of the table in the FROM clause.</a:t>
            </a:r>
            <a:endParaRPr lang="en-US" dirty="0"/>
          </a:p>
          <a:p>
            <a:r>
              <a:rPr lang="en-US" dirty="0" smtClean="0"/>
              <a:t>SELF</a:t>
            </a:r>
          </a:p>
          <a:p>
            <a:pPr lvl="1"/>
            <a:r>
              <a:rPr lang="en-US" dirty="0" smtClean="0"/>
              <a:t>Joining the same table in the FROM clause is called as Self Join. This typically happens when you see a table which has the self referential integrity constraints.</a:t>
            </a:r>
            <a:endParaRPr lang="en-US" dirty="0"/>
          </a:p>
          <a:p>
            <a:r>
              <a:rPr lang="en-US" dirty="0" smtClean="0"/>
              <a:t>CROSS</a:t>
            </a:r>
          </a:p>
          <a:p>
            <a:pPr lvl="1"/>
            <a:r>
              <a:rPr lang="en-US" dirty="0" smtClean="0"/>
              <a:t>Result of this type of join is the product of two tables. If city table has 50 records and customer table has 500 records, cross join will result in (a * b) = (50 * 500) rows.</a:t>
            </a:r>
          </a:p>
          <a:p>
            <a:pPr lvl="1"/>
            <a:r>
              <a:rPr lang="en-US" dirty="0" smtClean="0"/>
              <a:t>Usage of Cross JOIN in RDBMS world is very rare.</a:t>
            </a:r>
            <a:endParaRPr lang="en-IN" dirty="0"/>
          </a:p>
        </p:txBody>
      </p:sp>
    </p:spTree>
    <p:extLst>
      <p:ext uri="{BB962C8B-B14F-4D97-AF65-F5344CB8AC3E}">
        <p14:creationId xmlns:p14="http://schemas.microsoft.com/office/powerpoint/2010/main" val="24483714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2" y="0"/>
            <a:ext cx="11303367" cy="816904"/>
          </a:xfrm>
        </p:spPr>
        <p:txBody>
          <a:bodyPr/>
          <a:lstStyle/>
          <a:p>
            <a:r>
              <a:rPr lang="en-US" dirty="0" smtClean="0"/>
              <a:t>Aggregated Queries</a:t>
            </a:r>
            <a:endParaRPr lang="en-US" dirty="0"/>
          </a:p>
        </p:txBody>
      </p:sp>
      <p:sp>
        <p:nvSpPr>
          <p:cNvPr id="3" name="Content Placeholder 2"/>
          <p:cNvSpPr>
            <a:spLocks noGrp="1"/>
          </p:cNvSpPr>
          <p:nvPr>
            <p:ph idx="1"/>
          </p:nvPr>
        </p:nvSpPr>
        <p:spPr/>
        <p:txBody>
          <a:bodyPr>
            <a:normAutofit lnSpcReduction="10000"/>
          </a:bodyPr>
          <a:lstStyle/>
          <a:p>
            <a:r>
              <a:rPr lang="en-US" dirty="0" smtClean="0"/>
              <a:t>Sum, max, min, </a:t>
            </a:r>
            <a:r>
              <a:rPr lang="en-US" dirty="0" err="1" smtClean="0"/>
              <a:t>avg</a:t>
            </a:r>
            <a:r>
              <a:rPr lang="en-US" dirty="0" smtClean="0"/>
              <a:t> and count are the aggregate functions in the SQL.</a:t>
            </a:r>
          </a:p>
          <a:p>
            <a:r>
              <a:rPr lang="en-US" dirty="0" smtClean="0"/>
              <a:t>Aggregation happens on group of rows. </a:t>
            </a:r>
          </a:p>
          <a:p>
            <a:r>
              <a:rPr lang="en-US" dirty="0" smtClean="0"/>
              <a:t>Say if we have 100 records in customer table, 40 of them are from Bangalore, 20 of them are from Chennai, 30 of them are from Mumbai and 30 of them are from </a:t>
            </a:r>
            <a:r>
              <a:rPr lang="en-US" dirty="0" err="1" smtClean="0"/>
              <a:t>delhi</a:t>
            </a:r>
            <a:r>
              <a:rPr lang="en-US" dirty="0" smtClean="0"/>
              <a:t>.</a:t>
            </a:r>
          </a:p>
          <a:p>
            <a:r>
              <a:rPr lang="en-US" dirty="0" smtClean="0"/>
              <a:t>Select count(*) from customer – counting happens on the entire table.</a:t>
            </a:r>
          </a:p>
          <a:p>
            <a:r>
              <a:rPr lang="en-US" dirty="0" smtClean="0"/>
              <a:t>Select city, count(</a:t>
            </a:r>
            <a:r>
              <a:rPr lang="en-US" dirty="0" err="1" smtClean="0"/>
              <a:t>cust_id</a:t>
            </a:r>
            <a:r>
              <a:rPr lang="en-US" dirty="0" smtClean="0"/>
              <a:t>) from customer group by city – counting happens on the group of records (4 groups – Chennai, Bangalore, Mumbai and </a:t>
            </a:r>
            <a:r>
              <a:rPr lang="en-US" dirty="0" err="1" smtClean="0"/>
              <a:t>delhi</a:t>
            </a:r>
            <a:r>
              <a:rPr lang="en-US" dirty="0" smtClean="0"/>
              <a:t>)</a:t>
            </a:r>
          </a:p>
          <a:p>
            <a:r>
              <a:rPr lang="en-US" dirty="0" smtClean="0"/>
              <a:t>Display the city and customer count who are male customers and who were born in the year of 2000.</a:t>
            </a:r>
          </a:p>
          <a:p>
            <a:r>
              <a:rPr lang="en-US" dirty="0" smtClean="0"/>
              <a:t>Display city name which has more than 35 customers</a:t>
            </a:r>
            <a:endParaRPr lang="en-US" dirty="0"/>
          </a:p>
        </p:txBody>
      </p:sp>
    </p:spTree>
    <p:extLst>
      <p:ext uri="{BB962C8B-B14F-4D97-AF65-F5344CB8AC3E}">
        <p14:creationId xmlns:p14="http://schemas.microsoft.com/office/powerpoint/2010/main" val="16880816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03367" cy="816904"/>
          </a:xfrm>
        </p:spPr>
        <p:txBody>
          <a:bodyPr/>
          <a:lstStyle/>
          <a:p>
            <a:r>
              <a:rPr lang="en-IN" dirty="0" smtClean="0"/>
              <a:t>Group by Query</a:t>
            </a:r>
            <a:endParaRPr lang="en-IN" dirty="0"/>
          </a:p>
        </p:txBody>
      </p:sp>
      <p:sp>
        <p:nvSpPr>
          <p:cNvPr id="3" name="Content Placeholder 2"/>
          <p:cNvSpPr>
            <a:spLocks noGrp="1"/>
          </p:cNvSpPr>
          <p:nvPr>
            <p:ph idx="1"/>
          </p:nvPr>
        </p:nvSpPr>
        <p:spPr>
          <a:xfrm>
            <a:off x="295391" y="983117"/>
            <a:ext cx="11303367" cy="5431970"/>
          </a:xfrm>
        </p:spPr>
        <p:txBody>
          <a:bodyPr>
            <a:normAutofit fontScale="70000" lnSpcReduction="20000"/>
          </a:bodyPr>
          <a:lstStyle/>
          <a:p>
            <a:r>
              <a:rPr lang="en-US" dirty="0"/>
              <a:t>select  </a:t>
            </a:r>
            <a:r>
              <a:rPr lang="en-US" dirty="0" smtClean="0"/>
              <a:t/>
            </a:r>
            <a:br>
              <a:rPr lang="en-US" dirty="0" smtClean="0"/>
            </a:br>
            <a:r>
              <a:rPr lang="en-US" dirty="0" smtClean="0"/>
              <a:t>	</a:t>
            </a:r>
            <a:r>
              <a:rPr lang="en-US" dirty="0" err="1" smtClean="0"/>
              <a:t>state_name</a:t>
            </a:r>
            <a:r>
              <a:rPr lang="en-US" dirty="0"/>
              <a:t>, </a:t>
            </a:r>
            <a:r>
              <a:rPr lang="en-US" dirty="0" smtClean="0"/>
              <a:t/>
            </a:r>
            <a:br>
              <a:rPr lang="en-US" dirty="0" smtClean="0"/>
            </a:br>
            <a:r>
              <a:rPr lang="en-US" dirty="0" smtClean="0"/>
              <a:t>	count(</a:t>
            </a:r>
            <a:r>
              <a:rPr lang="en-US" dirty="0" err="1" smtClean="0"/>
              <a:t>city_name</a:t>
            </a:r>
            <a:r>
              <a:rPr lang="en-US" dirty="0"/>
              <a:t>), </a:t>
            </a:r>
            <a:r>
              <a:rPr lang="en-US" dirty="0" smtClean="0"/>
              <a:t/>
            </a:r>
            <a:br>
              <a:rPr lang="en-US" dirty="0" smtClean="0"/>
            </a:br>
            <a:r>
              <a:rPr lang="en-US" dirty="0" smtClean="0"/>
              <a:t>	sum(</a:t>
            </a:r>
            <a:r>
              <a:rPr lang="en-US" dirty="0" err="1" smtClean="0"/>
              <a:t>city_population</a:t>
            </a:r>
            <a:r>
              <a:rPr lang="en-US" dirty="0"/>
              <a:t>), </a:t>
            </a:r>
            <a:r>
              <a:rPr lang="en-US" dirty="0" smtClean="0"/>
              <a:t/>
            </a:r>
            <a:br>
              <a:rPr lang="en-US" dirty="0" smtClean="0"/>
            </a:br>
            <a:r>
              <a:rPr lang="en-US" dirty="0" smtClean="0"/>
              <a:t>	max(</a:t>
            </a:r>
            <a:r>
              <a:rPr lang="en-US" dirty="0" err="1" smtClean="0"/>
              <a:t>city_population</a:t>
            </a:r>
            <a:r>
              <a:rPr lang="en-US" dirty="0"/>
              <a:t>), </a:t>
            </a:r>
            <a:r>
              <a:rPr lang="en-US" dirty="0" smtClean="0"/>
              <a:t/>
            </a:r>
            <a:br>
              <a:rPr lang="en-US" dirty="0" smtClean="0"/>
            </a:br>
            <a:r>
              <a:rPr lang="en-US" dirty="0" smtClean="0"/>
              <a:t>	min </a:t>
            </a:r>
            <a:r>
              <a:rPr lang="en-US" dirty="0"/>
              <a:t>(</a:t>
            </a:r>
            <a:r>
              <a:rPr lang="en-US" dirty="0" err="1" smtClean="0"/>
              <a:t>city_population</a:t>
            </a:r>
            <a:r>
              <a:rPr lang="en-US" dirty="0" smtClean="0"/>
              <a:t>)</a:t>
            </a:r>
            <a:br>
              <a:rPr lang="en-US" dirty="0" smtClean="0"/>
            </a:br>
            <a:r>
              <a:rPr lang="en-US" dirty="0" smtClean="0"/>
              <a:t>from </a:t>
            </a:r>
            <a:br>
              <a:rPr lang="en-US" dirty="0" smtClean="0"/>
            </a:br>
            <a:r>
              <a:rPr lang="en-US" dirty="0" smtClean="0"/>
              <a:t>	state </a:t>
            </a:r>
            <a:r>
              <a:rPr lang="en-US" dirty="0"/>
              <a:t>LEFT join city on </a:t>
            </a:r>
            <a:r>
              <a:rPr lang="en-US" dirty="0" err="1"/>
              <a:t>state.state_id</a:t>
            </a:r>
            <a:r>
              <a:rPr lang="en-US" dirty="0"/>
              <a:t> = </a:t>
            </a:r>
            <a:r>
              <a:rPr lang="en-US" dirty="0" err="1" smtClean="0"/>
              <a:t>city.state_id</a:t>
            </a:r>
            <a:r>
              <a:rPr lang="en-US" dirty="0" smtClean="0"/>
              <a:t/>
            </a:r>
            <a:br>
              <a:rPr lang="en-US" dirty="0" smtClean="0"/>
            </a:br>
            <a:r>
              <a:rPr lang="en-US" dirty="0" smtClean="0"/>
              <a:t>GROUP </a:t>
            </a:r>
            <a:r>
              <a:rPr lang="en-US" dirty="0"/>
              <a:t>BY </a:t>
            </a:r>
            <a:r>
              <a:rPr lang="en-US" dirty="0" smtClean="0"/>
              <a:t/>
            </a:r>
            <a:br>
              <a:rPr lang="en-US" dirty="0" smtClean="0"/>
            </a:br>
            <a:r>
              <a:rPr lang="en-US" dirty="0" smtClean="0"/>
              <a:t>	</a:t>
            </a:r>
            <a:r>
              <a:rPr lang="en-US" dirty="0" err="1" smtClean="0"/>
              <a:t>state_name</a:t>
            </a:r>
            <a:endParaRPr lang="en-US" dirty="0" smtClean="0"/>
          </a:p>
          <a:p>
            <a:endParaRPr lang="en-US" dirty="0" smtClean="0"/>
          </a:p>
          <a:p>
            <a:r>
              <a:rPr lang="en-US" dirty="0" smtClean="0"/>
              <a:t>Find the </a:t>
            </a:r>
            <a:r>
              <a:rPr lang="en-US" dirty="0" err="1" smtClean="0"/>
              <a:t>country_name</a:t>
            </a:r>
            <a:r>
              <a:rPr lang="en-US" dirty="0" smtClean="0"/>
              <a:t>, </a:t>
            </a:r>
            <a:r>
              <a:rPr lang="en-US" dirty="0" err="1" smtClean="0"/>
              <a:t>state_name</a:t>
            </a:r>
            <a:r>
              <a:rPr lang="en-US" dirty="0" smtClean="0"/>
              <a:t>, count of cities</a:t>
            </a:r>
          </a:p>
          <a:p>
            <a:endParaRPr lang="en-US" dirty="0" smtClean="0"/>
          </a:p>
          <a:p>
            <a:r>
              <a:rPr lang="en-US" dirty="0" smtClean="0"/>
              <a:t>Find the </a:t>
            </a:r>
            <a:r>
              <a:rPr lang="en-US" dirty="0" err="1" smtClean="0"/>
              <a:t>product_family</a:t>
            </a:r>
            <a:r>
              <a:rPr lang="en-US" dirty="0" smtClean="0"/>
              <a:t>, </a:t>
            </a:r>
            <a:r>
              <a:rPr lang="en-US" dirty="0" err="1" smtClean="0"/>
              <a:t>product_category_Desc</a:t>
            </a:r>
            <a:r>
              <a:rPr lang="en-US" dirty="0" smtClean="0"/>
              <a:t> and number of products</a:t>
            </a:r>
          </a:p>
          <a:p>
            <a:pPr lvl="1"/>
            <a:r>
              <a:rPr lang="en-US" dirty="0" smtClean="0"/>
              <a:t>SELECT </a:t>
            </a:r>
            <a:r>
              <a:rPr lang="en-US" dirty="0" err="1" smtClean="0"/>
              <a:t>country_name</a:t>
            </a:r>
            <a:r>
              <a:rPr lang="en-US" dirty="0" smtClean="0"/>
              <a:t>, </a:t>
            </a:r>
            <a:r>
              <a:rPr lang="en-US" dirty="0" err="1" smtClean="0"/>
              <a:t>state_name</a:t>
            </a:r>
            <a:r>
              <a:rPr lang="en-US" dirty="0" smtClean="0"/>
              <a:t>, count(</a:t>
            </a:r>
            <a:r>
              <a:rPr lang="en-US" dirty="0" err="1" smtClean="0"/>
              <a:t>city_name</a:t>
            </a:r>
            <a:r>
              <a:rPr lang="en-US" dirty="0" smtClean="0"/>
              <a:t>)</a:t>
            </a:r>
            <a:br>
              <a:rPr lang="en-US" dirty="0" smtClean="0"/>
            </a:br>
            <a:r>
              <a:rPr lang="en-US" dirty="0" smtClean="0"/>
              <a:t>FROM country inner join state on </a:t>
            </a:r>
            <a:r>
              <a:rPr lang="en-US" dirty="0" err="1" smtClean="0"/>
              <a:t>country.country_id</a:t>
            </a:r>
            <a:r>
              <a:rPr lang="en-US" dirty="0" smtClean="0"/>
              <a:t> = </a:t>
            </a:r>
            <a:r>
              <a:rPr lang="en-US" dirty="0" err="1" smtClean="0"/>
              <a:t>state.country_id</a:t>
            </a:r>
            <a:r>
              <a:rPr lang="en-US" dirty="0" smtClean="0"/>
              <a:t/>
            </a:r>
            <a:br>
              <a:rPr lang="en-US" dirty="0" smtClean="0"/>
            </a:br>
            <a:r>
              <a:rPr lang="en-US" dirty="0"/>
              <a:t>	 </a:t>
            </a:r>
            <a:r>
              <a:rPr lang="en-US" dirty="0" smtClean="0"/>
              <a:t>       inner join </a:t>
            </a:r>
            <a:r>
              <a:rPr lang="en-US" dirty="0" err="1" smtClean="0"/>
              <a:t>join</a:t>
            </a:r>
            <a:r>
              <a:rPr lang="en-US" dirty="0" smtClean="0"/>
              <a:t> city on </a:t>
            </a:r>
            <a:r>
              <a:rPr lang="en-US" dirty="0" err="1" smtClean="0"/>
              <a:t>state.state_id</a:t>
            </a:r>
            <a:r>
              <a:rPr lang="en-US" dirty="0" smtClean="0"/>
              <a:t> = </a:t>
            </a:r>
            <a:r>
              <a:rPr lang="en-US" dirty="0" err="1" smtClean="0"/>
              <a:t>city.state_id</a:t>
            </a:r>
            <a:r>
              <a:rPr lang="en-US" dirty="0" smtClean="0"/>
              <a:t/>
            </a:r>
            <a:br>
              <a:rPr lang="en-US" dirty="0" smtClean="0"/>
            </a:br>
            <a:r>
              <a:rPr lang="en-US" dirty="0" smtClean="0"/>
              <a:t>GROUP </a:t>
            </a:r>
            <a:r>
              <a:rPr lang="en-US" dirty="0" err="1" smtClean="0"/>
              <a:t>country_name</a:t>
            </a:r>
            <a:r>
              <a:rPr lang="en-US" dirty="0" smtClean="0"/>
              <a:t>, </a:t>
            </a:r>
            <a:r>
              <a:rPr lang="en-US" dirty="0" err="1" smtClean="0"/>
              <a:t>state_name</a:t>
            </a:r>
            <a:endParaRPr lang="en-US" dirty="0" smtClean="0"/>
          </a:p>
          <a:p>
            <a:r>
              <a:rPr lang="en-US" dirty="0" smtClean="0"/>
              <a:t>In the above query, you have one column where you are using aggregate function (on </a:t>
            </a:r>
            <a:r>
              <a:rPr lang="en-US" dirty="0" err="1" smtClean="0"/>
              <a:t>city_name</a:t>
            </a:r>
            <a:r>
              <a:rPr lang="en-US" dirty="0" smtClean="0"/>
              <a:t>), other than that column, we have two non aggregate columns. In this type of scenarios, we should include all the non aggregated columns in the GROUP BY clause.</a:t>
            </a:r>
          </a:p>
        </p:txBody>
      </p:sp>
    </p:spTree>
    <p:extLst>
      <p:ext uri="{BB962C8B-B14F-4D97-AF65-F5344CB8AC3E}">
        <p14:creationId xmlns:p14="http://schemas.microsoft.com/office/powerpoint/2010/main" val="9989634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995"/>
            <a:ext cx="12176442" cy="816904"/>
          </a:xfrm>
        </p:spPr>
        <p:txBody>
          <a:bodyPr/>
          <a:lstStyle/>
          <a:p>
            <a:r>
              <a:rPr lang="en-IN" dirty="0" smtClean="0"/>
              <a:t>Group by &amp; Having Clause</a:t>
            </a:r>
            <a:endParaRPr lang="en-IN" dirty="0"/>
          </a:p>
        </p:txBody>
      </p:sp>
      <p:sp>
        <p:nvSpPr>
          <p:cNvPr id="3" name="Content Placeholder 2"/>
          <p:cNvSpPr>
            <a:spLocks noGrp="1"/>
          </p:cNvSpPr>
          <p:nvPr>
            <p:ph idx="1"/>
          </p:nvPr>
        </p:nvSpPr>
        <p:spPr>
          <a:xfrm>
            <a:off x="1" y="886863"/>
            <a:ext cx="12176442" cy="5646283"/>
          </a:xfrm>
        </p:spPr>
        <p:txBody>
          <a:bodyPr>
            <a:normAutofit lnSpcReduction="10000"/>
          </a:bodyPr>
          <a:lstStyle/>
          <a:p>
            <a:r>
              <a:rPr lang="en-US" sz="2600" dirty="0" smtClean="0"/>
              <a:t>Find the </a:t>
            </a:r>
            <a:r>
              <a:rPr lang="en-US" sz="2600" dirty="0" err="1" smtClean="0"/>
              <a:t>state_name</a:t>
            </a:r>
            <a:r>
              <a:rPr lang="en-US" sz="2600" dirty="0" smtClean="0"/>
              <a:t>, count of cities, consider states which are having more than 2 cities in that state.</a:t>
            </a:r>
          </a:p>
          <a:p>
            <a:pPr lvl="1"/>
            <a:r>
              <a:rPr lang="en-US" dirty="0" smtClean="0"/>
              <a:t>SELECT </a:t>
            </a:r>
            <a:r>
              <a:rPr lang="en-US" dirty="0" err="1" smtClean="0"/>
              <a:t>state_name</a:t>
            </a:r>
            <a:r>
              <a:rPr lang="en-US" dirty="0" smtClean="0"/>
              <a:t>, count(</a:t>
            </a:r>
            <a:r>
              <a:rPr lang="en-US" dirty="0" err="1" smtClean="0"/>
              <a:t>city_name</a:t>
            </a:r>
            <a:r>
              <a:rPr lang="en-US" dirty="0" smtClean="0"/>
              <a:t>)</a:t>
            </a:r>
            <a:br>
              <a:rPr lang="en-US" dirty="0" smtClean="0"/>
            </a:br>
            <a:r>
              <a:rPr lang="en-US" dirty="0" smtClean="0"/>
              <a:t>FROM state inner join city on </a:t>
            </a:r>
            <a:r>
              <a:rPr lang="en-US" dirty="0" err="1" smtClean="0"/>
              <a:t>state.state_id</a:t>
            </a:r>
            <a:r>
              <a:rPr lang="en-US" dirty="0" smtClean="0"/>
              <a:t> = </a:t>
            </a:r>
            <a:r>
              <a:rPr lang="en-US" dirty="0" err="1" smtClean="0"/>
              <a:t>city.state_id</a:t>
            </a:r>
            <a:r>
              <a:rPr lang="en-US" dirty="0" smtClean="0"/>
              <a:t/>
            </a:r>
            <a:br>
              <a:rPr lang="en-US" dirty="0" smtClean="0"/>
            </a:br>
            <a:r>
              <a:rPr lang="en-US" dirty="0" smtClean="0"/>
              <a:t>GROUP by </a:t>
            </a:r>
            <a:r>
              <a:rPr lang="en-US" dirty="0" err="1" smtClean="0"/>
              <a:t>state_name</a:t>
            </a:r>
            <a:r>
              <a:rPr lang="en-US" dirty="0" smtClean="0"/>
              <a:t/>
            </a:r>
            <a:br>
              <a:rPr lang="en-US" dirty="0" smtClean="0"/>
            </a:br>
            <a:r>
              <a:rPr lang="en-US" dirty="0" smtClean="0"/>
              <a:t>HAVING count(</a:t>
            </a:r>
            <a:r>
              <a:rPr lang="en-US" dirty="0" err="1" smtClean="0"/>
              <a:t>city_name</a:t>
            </a:r>
            <a:r>
              <a:rPr lang="en-US" dirty="0" smtClean="0"/>
              <a:t>)&gt; 2</a:t>
            </a:r>
          </a:p>
          <a:p>
            <a:r>
              <a:rPr lang="en-US" dirty="0" smtClean="0"/>
              <a:t>Having clause is considered as the filter clause on your grouped by result set. </a:t>
            </a:r>
          </a:p>
          <a:p>
            <a:r>
              <a:rPr lang="en-US" dirty="0" smtClean="0"/>
              <a:t>Most of us try to solve this query in the following way.</a:t>
            </a:r>
          </a:p>
          <a:p>
            <a:pPr marL="685800" lvl="2">
              <a:spcBef>
                <a:spcPts val="1000"/>
              </a:spcBef>
            </a:pPr>
            <a:r>
              <a:rPr lang="en-US" dirty="0"/>
              <a:t>SELECT </a:t>
            </a:r>
            <a:r>
              <a:rPr lang="en-US" dirty="0" err="1"/>
              <a:t>state_name</a:t>
            </a:r>
            <a:r>
              <a:rPr lang="en-US" dirty="0"/>
              <a:t>, count(</a:t>
            </a:r>
            <a:r>
              <a:rPr lang="en-US" dirty="0" err="1"/>
              <a:t>city_name</a:t>
            </a:r>
            <a:r>
              <a:rPr lang="en-US" dirty="0"/>
              <a:t>)</a:t>
            </a:r>
            <a:br>
              <a:rPr lang="en-US" dirty="0"/>
            </a:br>
            <a:r>
              <a:rPr lang="en-US" dirty="0"/>
              <a:t>FROM state inner join city on </a:t>
            </a:r>
            <a:r>
              <a:rPr lang="en-US" dirty="0" err="1"/>
              <a:t>state.state_id</a:t>
            </a:r>
            <a:r>
              <a:rPr lang="en-US" dirty="0"/>
              <a:t> = </a:t>
            </a:r>
            <a:r>
              <a:rPr lang="en-US" dirty="0" err="1"/>
              <a:t>city.state_id</a:t>
            </a:r>
            <a:r>
              <a:rPr lang="en-US" dirty="0"/>
              <a:t/>
            </a:r>
            <a:br>
              <a:rPr lang="en-US" dirty="0"/>
            </a:br>
            <a:r>
              <a:rPr lang="en-US" dirty="0" smtClean="0"/>
              <a:t>WHERE count(</a:t>
            </a:r>
            <a:r>
              <a:rPr lang="en-US" dirty="0" err="1" smtClean="0"/>
              <a:t>city_name</a:t>
            </a:r>
            <a:r>
              <a:rPr lang="en-US" dirty="0" smtClean="0"/>
              <a:t>) &gt; 2</a:t>
            </a:r>
            <a:br>
              <a:rPr lang="en-US" dirty="0" smtClean="0"/>
            </a:br>
            <a:r>
              <a:rPr lang="en-US" dirty="0" smtClean="0"/>
              <a:t>GROUP </a:t>
            </a:r>
            <a:r>
              <a:rPr lang="en-US" dirty="0"/>
              <a:t>by </a:t>
            </a:r>
            <a:r>
              <a:rPr lang="en-US" dirty="0" err="1" smtClean="0"/>
              <a:t>state_name</a:t>
            </a:r>
            <a:endParaRPr lang="en-US" dirty="0" smtClean="0"/>
          </a:p>
          <a:p>
            <a:pPr marL="228600" lvl="1">
              <a:spcBef>
                <a:spcPts val="1000"/>
              </a:spcBef>
            </a:pPr>
            <a:r>
              <a:rPr lang="en-US" dirty="0" smtClean="0"/>
              <a:t>Above query wont work, where clause works on the table / view data to filter the data. You will get a syntax error (aggregate functions cannot be used in where clause). The reason is the aggregate functions happens after we apply the where clause.</a:t>
            </a:r>
          </a:p>
          <a:p>
            <a:pPr marL="228600" lvl="1">
              <a:spcBef>
                <a:spcPts val="1000"/>
              </a:spcBef>
            </a:pPr>
            <a:r>
              <a:rPr lang="en-US" dirty="0" smtClean="0"/>
              <a:t>Tip: Don’t use Having clause with out using GROUP by clause.</a:t>
            </a:r>
          </a:p>
        </p:txBody>
      </p:sp>
    </p:spTree>
    <p:extLst>
      <p:ext uri="{BB962C8B-B14F-4D97-AF65-F5344CB8AC3E}">
        <p14:creationId xmlns:p14="http://schemas.microsoft.com/office/powerpoint/2010/main" val="12250884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0"/>
            <a:ext cx="11303367" cy="816904"/>
          </a:xfrm>
        </p:spPr>
        <p:txBody>
          <a:bodyPr/>
          <a:lstStyle/>
          <a:p>
            <a:r>
              <a:rPr lang="en-US" dirty="0" smtClean="0"/>
              <a:t>Co-related Sub Query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In few scenarios we have to use correlated sub queries. In the following example, you have to show the expensive (price) product in each category. </a:t>
            </a:r>
            <a:endParaRPr lang="en-US" dirty="0"/>
          </a:p>
          <a:p>
            <a:r>
              <a:rPr lang="en-US" dirty="0" smtClean="0"/>
              <a:t>You feel like, you can solve this with sub query, but scenarios in the data sets will give wrong results. So, we have to implement correlated sub queries when sub queries does not give the results we expect.</a:t>
            </a:r>
          </a:p>
          <a:p>
            <a:r>
              <a:rPr lang="en-US" dirty="0" smtClean="0"/>
              <a:t>Select </a:t>
            </a:r>
            <a:r>
              <a:rPr lang="en-US" dirty="0" err="1" smtClean="0"/>
              <a:t>prod_cat</a:t>
            </a:r>
            <a:r>
              <a:rPr lang="en-US" dirty="0" smtClean="0"/>
              <a:t>, </a:t>
            </a:r>
            <a:r>
              <a:rPr lang="en-US" dirty="0" err="1" smtClean="0"/>
              <a:t>prod_name,price</a:t>
            </a:r>
            <a:r>
              <a:rPr lang="en-US" dirty="0" smtClean="0"/>
              <a:t/>
            </a:r>
            <a:br>
              <a:rPr lang="en-US" dirty="0" smtClean="0"/>
            </a:br>
            <a:r>
              <a:rPr lang="en-US" dirty="0" smtClean="0"/>
              <a:t>from product p1</a:t>
            </a:r>
            <a:br>
              <a:rPr lang="en-US" dirty="0" smtClean="0"/>
            </a:br>
            <a:r>
              <a:rPr lang="en-US" dirty="0" smtClean="0"/>
              <a:t>where price = (select max(price) from product p2</a:t>
            </a:r>
            <a:br>
              <a:rPr lang="en-US" dirty="0" smtClean="0"/>
            </a:br>
            <a:r>
              <a:rPr lang="en-US" dirty="0" smtClean="0"/>
              <a:t>                             where p2.prod_cat = p1.prod_cat)</a:t>
            </a:r>
          </a:p>
          <a:p>
            <a:r>
              <a:rPr lang="en-US" dirty="0" smtClean="0"/>
              <a:t>Watch the query, in this case inner query wont execute until outer query supplies the value. Both the queries are dependent on each other to complete their respective tasks. This is the reason its called as correlated sub queries.</a:t>
            </a:r>
          </a:p>
          <a:p>
            <a:r>
              <a:rPr lang="en-US" dirty="0" smtClean="0"/>
              <a:t>Outer query executes first, for every record in the outer query, inner query executes and provide the related value which decides the result set.</a:t>
            </a:r>
          </a:p>
          <a:p>
            <a:r>
              <a:rPr lang="en-US" dirty="0" smtClean="0"/>
              <a:t>You should also analyze the following query where we are identifying cities where we don’t have customers</a:t>
            </a:r>
          </a:p>
          <a:p>
            <a:r>
              <a:rPr lang="en-US" dirty="0" smtClean="0"/>
              <a:t>Select </a:t>
            </a:r>
            <a:r>
              <a:rPr lang="en-US" dirty="0" err="1" smtClean="0"/>
              <a:t>city_name</a:t>
            </a:r>
            <a:r>
              <a:rPr lang="en-US" dirty="0" smtClean="0"/>
              <a:t> </a:t>
            </a:r>
            <a:br>
              <a:rPr lang="en-US" dirty="0" smtClean="0"/>
            </a:br>
            <a:r>
              <a:rPr lang="en-US" dirty="0" smtClean="0"/>
              <a:t>from city </a:t>
            </a:r>
            <a:br>
              <a:rPr lang="en-US" dirty="0" smtClean="0"/>
            </a:br>
            <a:r>
              <a:rPr lang="en-US" dirty="0" smtClean="0"/>
              <a:t>where not exists (select </a:t>
            </a:r>
            <a:r>
              <a:rPr lang="en-US" dirty="0" err="1" smtClean="0"/>
              <a:t>city_id</a:t>
            </a:r>
            <a:r>
              <a:rPr lang="en-US" dirty="0" smtClean="0"/>
              <a:t> from customer where </a:t>
            </a:r>
            <a:r>
              <a:rPr lang="en-US" dirty="0" err="1" smtClean="0"/>
              <a:t>customer.city_id</a:t>
            </a:r>
            <a:r>
              <a:rPr lang="en-US" dirty="0" smtClean="0"/>
              <a:t> = </a:t>
            </a:r>
            <a:r>
              <a:rPr lang="en-US" dirty="0" err="1" smtClean="0"/>
              <a:t>city.city_id</a:t>
            </a:r>
            <a:r>
              <a:rPr lang="en-US" dirty="0" smtClean="0"/>
              <a:t>)</a:t>
            </a:r>
          </a:p>
          <a:p>
            <a:r>
              <a:rPr lang="en-US" dirty="0" smtClean="0"/>
              <a:t>The above query can be solved it by using sub query as well. So, my recommendation is, when you are not getting the desired result by using sub query, look towards co-related subquery to get the desired result.</a:t>
            </a:r>
            <a:endParaRPr lang="en-US" dirty="0"/>
          </a:p>
        </p:txBody>
      </p:sp>
    </p:spTree>
    <p:extLst>
      <p:ext uri="{BB962C8B-B14F-4D97-AF65-F5344CB8AC3E}">
        <p14:creationId xmlns:p14="http://schemas.microsoft.com/office/powerpoint/2010/main" val="11394560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0"/>
            <a:ext cx="11303367" cy="816904"/>
          </a:xfrm>
        </p:spPr>
        <p:txBody>
          <a:bodyPr/>
          <a:lstStyle/>
          <a:p>
            <a:r>
              <a:rPr lang="en-US" dirty="0" smtClean="0"/>
              <a:t>Set Operators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we are dealing two different result sets, we tend to use set operators.</a:t>
            </a:r>
          </a:p>
          <a:p>
            <a:r>
              <a:rPr lang="en-US" dirty="0" smtClean="0"/>
              <a:t>Consider an example of lead table and customer table. Lead table is created to get the leads from various partners, so that call center folks can call them to offer products we have. For example in </a:t>
            </a:r>
            <a:r>
              <a:rPr lang="en-US" dirty="0" err="1" smtClean="0"/>
              <a:t>india</a:t>
            </a:r>
            <a:r>
              <a:rPr lang="en-US" dirty="0"/>
              <a:t> </a:t>
            </a:r>
            <a:r>
              <a:rPr lang="en-US" dirty="0" smtClean="0"/>
              <a:t>Airtel, </a:t>
            </a:r>
            <a:r>
              <a:rPr lang="en-US" dirty="0" err="1" smtClean="0"/>
              <a:t>Jio</a:t>
            </a:r>
            <a:r>
              <a:rPr lang="en-US" dirty="0" smtClean="0"/>
              <a:t>, </a:t>
            </a:r>
            <a:r>
              <a:rPr lang="en-US" dirty="0" err="1" smtClean="0"/>
              <a:t>icici</a:t>
            </a:r>
            <a:r>
              <a:rPr lang="en-US" dirty="0" smtClean="0"/>
              <a:t> bank gets lead from different partners to sell their services.</a:t>
            </a:r>
          </a:p>
          <a:p>
            <a:r>
              <a:rPr lang="en-US" dirty="0" smtClean="0"/>
              <a:t>These organizations already have a customer table with in the organization. Some times, the leads what we got are already customers of these organizations. In this stage, we have two data sets which has similar data. </a:t>
            </a:r>
            <a:endParaRPr lang="en-US" dirty="0"/>
          </a:p>
          <a:p>
            <a:r>
              <a:rPr lang="en-US" dirty="0" smtClean="0"/>
              <a:t>Process can ask us to identify the common records between the lead and customer table, so that we can use these records for upsell. </a:t>
            </a:r>
            <a:r>
              <a:rPr lang="en-US" dirty="0" err="1" smtClean="0"/>
              <a:t>Idenfity</a:t>
            </a:r>
            <a:r>
              <a:rPr lang="en-US" dirty="0" smtClean="0"/>
              <a:t> the leads which are not in customer table so that we can offer new upcoming promotions so that they can become customers.</a:t>
            </a:r>
          </a:p>
          <a:p>
            <a:r>
              <a:rPr lang="en-US" dirty="0" smtClean="0"/>
              <a:t>Lead (</a:t>
            </a:r>
            <a:r>
              <a:rPr lang="en-US" dirty="0" err="1" smtClean="0"/>
              <a:t>lead_f_name</a:t>
            </a:r>
            <a:r>
              <a:rPr lang="en-US" dirty="0" smtClean="0"/>
              <a:t>, </a:t>
            </a:r>
            <a:r>
              <a:rPr lang="en-US" dirty="0" err="1" smtClean="0"/>
              <a:t>lead_l_name</a:t>
            </a:r>
            <a:r>
              <a:rPr lang="en-US" dirty="0" smtClean="0"/>
              <a:t>, phone, email, city)</a:t>
            </a:r>
            <a:br>
              <a:rPr lang="en-US" dirty="0" smtClean="0"/>
            </a:br>
            <a:r>
              <a:rPr lang="en-US" dirty="0" smtClean="0"/>
              <a:t>customer (</a:t>
            </a:r>
            <a:r>
              <a:rPr lang="en-US" dirty="0" err="1" smtClean="0"/>
              <a:t>cust_id</a:t>
            </a:r>
            <a:r>
              <a:rPr lang="en-US" dirty="0" smtClean="0"/>
              <a:t>, </a:t>
            </a:r>
            <a:r>
              <a:rPr lang="en-US" dirty="0" err="1" smtClean="0"/>
              <a:t>cust_f_name</a:t>
            </a:r>
            <a:r>
              <a:rPr lang="en-US" dirty="0" smtClean="0"/>
              <a:t>, </a:t>
            </a:r>
            <a:r>
              <a:rPr lang="en-US" dirty="0" err="1" smtClean="0"/>
              <a:t>c_l_name</a:t>
            </a:r>
            <a:r>
              <a:rPr lang="en-US" dirty="0" smtClean="0"/>
              <a:t>, phone, email, city, </a:t>
            </a:r>
            <a:r>
              <a:rPr lang="en-US" dirty="0" err="1" smtClean="0"/>
              <a:t>cust_dob</a:t>
            </a:r>
            <a:r>
              <a:rPr lang="en-US" dirty="0" smtClean="0"/>
              <a:t>…)</a:t>
            </a:r>
          </a:p>
          <a:p>
            <a:r>
              <a:rPr lang="en-US" dirty="0" smtClean="0"/>
              <a:t>In the above case we have to identify the common records.</a:t>
            </a:r>
          </a:p>
          <a:p>
            <a:r>
              <a:rPr lang="en-US" dirty="0" smtClean="0"/>
              <a:t>Set operators are union, union all, intersect and minus. In </a:t>
            </a:r>
            <a:r>
              <a:rPr lang="en-US" dirty="0" err="1" smtClean="0"/>
              <a:t>mysql</a:t>
            </a:r>
            <a:r>
              <a:rPr lang="en-US" dirty="0" smtClean="0"/>
              <a:t> union and union all are supported. </a:t>
            </a:r>
          </a:p>
          <a:p>
            <a:endParaRPr lang="en-US" dirty="0"/>
          </a:p>
        </p:txBody>
      </p:sp>
    </p:spTree>
    <p:extLst>
      <p:ext uri="{BB962C8B-B14F-4D97-AF65-F5344CB8AC3E}">
        <p14:creationId xmlns:p14="http://schemas.microsoft.com/office/powerpoint/2010/main" val="11736359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0"/>
            <a:ext cx="11303367" cy="816904"/>
          </a:xfrm>
        </p:spPr>
        <p:txBody>
          <a:bodyPr/>
          <a:lstStyle/>
          <a:p>
            <a:r>
              <a:rPr lang="en-US" dirty="0" smtClean="0"/>
              <a:t>Derived Table / Inline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While solving few scenarios, we typically tend to see the intermediate results and consider them as a table. </a:t>
            </a:r>
            <a:endParaRPr lang="en-US" dirty="0"/>
          </a:p>
          <a:p>
            <a:r>
              <a:rPr lang="en-US" dirty="0" smtClean="0"/>
              <a:t>How we have derived column (calculation of profit), considering a result set of a query as a table is called Derived table.</a:t>
            </a:r>
          </a:p>
          <a:p>
            <a:r>
              <a:rPr lang="en-US" dirty="0" smtClean="0"/>
              <a:t>Select city, </a:t>
            </a:r>
            <a:r>
              <a:rPr lang="en-US" dirty="0" err="1" smtClean="0"/>
              <a:t>NoOfCustomers</a:t>
            </a:r>
            <a:r>
              <a:rPr lang="en-US" dirty="0" smtClean="0"/>
              <a:t> from </a:t>
            </a:r>
            <a:r>
              <a:rPr lang="en-US" dirty="0"/>
              <a:t/>
            </a:r>
            <a:br>
              <a:rPr lang="en-US" dirty="0"/>
            </a:br>
            <a:r>
              <a:rPr lang="en-US" dirty="0" smtClean="0"/>
              <a:t>	(</a:t>
            </a:r>
            <a:r>
              <a:rPr lang="en-US" dirty="0" smtClean="0">
                <a:solidFill>
                  <a:schemeClr val="tx2">
                    <a:lumMod val="60000"/>
                    <a:lumOff val="40000"/>
                  </a:schemeClr>
                </a:solidFill>
              </a:rPr>
              <a:t>Select city, count(</a:t>
            </a:r>
            <a:r>
              <a:rPr lang="en-US" dirty="0" err="1" smtClean="0">
                <a:solidFill>
                  <a:schemeClr val="tx2">
                    <a:lumMod val="60000"/>
                    <a:lumOff val="40000"/>
                  </a:schemeClr>
                </a:solidFill>
              </a:rPr>
              <a:t>cust_id</a:t>
            </a:r>
            <a:r>
              <a:rPr lang="en-US" dirty="0" smtClean="0">
                <a:solidFill>
                  <a:schemeClr val="tx2">
                    <a:lumMod val="60000"/>
                    <a:lumOff val="40000"/>
                  </a:schemeClr>
                </a:solidFill>
              </a:rPr>
              <a:t>) as </a:t>
            </a:r>
            <a:r>
              <a:rPr lang="en-US" dirty="0" err="1" smtClean="0">
                <a:solidFill>
                  <a:schemeClr val="tx2">
                    <a:lumMod val="60000"/>
                    <a:lumOff val="40000"/>
                  </a:schemeClr>
                </a:solidFill>
              </a:rPr>
              <a:t>NoOfCustomers</a:t>
            </a:r>
            <a:r>
              <a:rPr lang="en-US" dirty="0" smtClean="0">
                <a:solidFill>
                  <a:schemeClr val="tx2">
                    <a:lumMod val="60000"/>
                    <a:lumOff val="40000"/>
                  </a:schemeClr>
                </a:solidFill>
              </a:rPr>
              <a:t/>
            </a:r>
            <a:br>
              <a:rPr lang="en-US" dirty="0" smtClean="0">
                <a:solidFill>
                  <a:schemeClr val="tx2">
                    <a:lumMod val="60000"/>
                    <a:lumOff val="40000"/>
                  </a:schemeClr>
                </a:solidFill>
              </a:rPr>
            </a:br>
            <a:r>
              <a:rPr lang="en-US" dirty="0" smtClean="0">
                <a:solidFill>
                  <a:schemeClr val="tx2">
                    <a:lumMod val="60000"/>
                    <a:lumOff val="40000"/>
                  </a:schemeClr>
                </a:solidFill>
              </a:rPr>
              <a:t>	from city inner join customer</a:t>
            </a:r>
            <a:r>
              <a:rPr lang="en-US" dirty="0">
                <a:solidFill>
                  <a:schemeClr val="tx2">
                    <a:lumMod val="60000"/>
                    <a:lumOff val="40000"/>
                  </a:schemeClr>
                </a:solidFill>
              </a:rPr>
              <a:t/>
            </a:r>
            <a:br>
              <a:rPr lang="en-US" dirty="0">
                <a:solidFill>
                  <a:schemeClr val="tx2">
                    <a:lumMod val="60000"/>
                    <a:lumOff val="40000"/>
                  </a:schemeClr>
                </a:solidFill>
              </a:rPr>
            </a:br>
            <a:r>
              <a:rPr lang="en-US" dirty="0" smtClean="0">
                <a:solidFill>
                  <a:schemeClr val="tx2">
                    <a:lumMod val="60000"/>
                    <a:lumOff val="40000"/>
                  </a:schemeClr>
                </a:solidFill>
              </a:rPr>
              <a:t>	on </a:t>
            </a:r>
            <a:r>
              <a:rPr lang="en-US" dirty="0" err="1" smtClean="0">
                <a:solidFill>
                  <a:schemeClr val="tx2">
                    <a:lumMod val="60000"/>
                    <a:lumOff val="40000"/>
                  </a:schemeClr>
                </a:solidFill>
              </a:rPr>
              <a:t>city.city_id</a:t>
            </a:r>
            <a:r>
              <a:rPr lang="en-US" dirty="0" smtClean="0">
                <a:solidFill>
                  <a:schemeClr val="tx2">
                    <a:lumMod val="60000"/>
                    <a:lumOff val="40000"/>
                  </a:schemeClr>
                </a:solidFill>
              </a:rPr>
              <a:t> = </a:t>
            </a:r>
            <a:r>
              <a:rPr lang="en-US" dirty="0" err="1" smtClean="0">
                <a:solidFill>
                  <a:schemeClr val="tx2">
                    <a:lumMod val="60000"/>
                    <a:lumOff val="40000"/>
                  </a:schemeClr>
                </a:solidFill>
              </a:rPr>
              <a:t>customer.city_id</a:t>
            </a:r>
            <a:r>
              <a:rPr lang="en-US" dirty="0" smtClean="0">
                <a:solidFill>
                  <a:schemeClr val="tx2">
                    <a:lumMod val="60000"/>
                    <a:lumOff val="40000"/>
                  </a:schemeClr>
                </a:solidFill>
              </a:rPr>
              <a:t/>
            </a:r>
            <a:br>
              <a:rPr lang="en-US" dirty="0" smtClean="0">
                <a:solidFill>
                  <a:schemeClr val="tx2">
                    <a:lumMod val="60000"/>
                    <a:lumOff val="40000"/>
                  </a:schemeClr>
                </a:solidFill>
              </a:rPr>
            </a:br>
            <a:r>
              <a:rPr lang="en-US" dirty="0" smtClean="0">
                <a:solidFill>
                  <a:schemeClr val="tx2">
                    <a:lumMod val="60000"/>
                    <a:lumOff val="40000"/>
                  </a:schemeClr>
                </a:solidFill>
              </a:rPr>
              <a:t>	group by city</a:t>
            </a:r>
            <a:r>
              <a:rPr lang="en-US" dirty="0" smtClean="0"/>
              <a:t>) </a:t>
            </a:r>
            <a:r>
              <a:rPr lang="en-US" b="1" dirty="0" err="1" smtClean="0"/>
              <a:t>city_customer_count</a:t>
            </a:r>
            <a:r>
              <a:rPr lang="en-US" b="1" dirty="0" smtClean="0"/>
              <a:t/>
            </a:r>
            <a:br>
              <a:rPr lang="en-US" b="1" dirty="0" smtClean="0"/>
            </a:br>
            <a:r>
              <a:rPr lang="en-US" dirty="0" smtClean="0"/>
              <a:t>where </a:t>
            </a:r>
            <a:r>
              <a:rPr lang="en-US" dirty="0" err="1" smtClean="0"/>
              <a:t>NoOfCustomers</a:t>
            </a:r>
            <a:r>
              <a:rPr lang="en-US" dirty="0" smtClean="0"/>
              <a:t> &gt; 50</a:t>
            </a:r>
          </a:p>
          <a:p>
            <a:r>
              <a:rPr lang="en-US" dirty="0" smtClean="0"/>
              <a:t>Analyze the above query and see what is the result and the approach we took.</a:t>
            </a:r>
          </a:p>
          <a:p>
            <a:r>
              <a:rPr lang="en-US" dirty="0" smtClean="0"/>
              <a:t>Here we call </a:t>
            </a:r>
            <a:r>
              <a:rPr lang="en-US" dirty="0" err="1" smtClean="0">
                <a:solidFill>
                  <a:schemeClr val="tx2">
                    <a:lumMod val="60000"/>
                    <a:lumOff val="40000"/>
                  </a:schemeClr>
                </a:solidFill>
              </a:rPr>
              <a:t>city_customer_count</a:t>
            </a:r>
            <a:r>
              <a:rPr lang="en-US" dirty="0" smtClean="0">
                <a:solidFill>
                  <a:schemeClr val="tx2">
                    <a:lumMod val="60000"/>
                    <a:lumOff val="40000"/>
                  </a:schemeClr>
                </a:solidFill>
              </a:rPr>
              <a:t> </a:t>
            </a:r>
            <a:r>
              <a:rPr lang="en-US" dirty="0" smtClean="0"/>
              <a:t>as the derived table.</a:t>
            </a:r>
          </a:p>
          <a:p>
            <a:r>
              <a:rPr lang="en-US" dirty="0" smtClean="0"/>
              <a:t>Considering the result as a table in the Select is called as derived table.</a:t>
            </a:r>
          </a:p>
        </p:txBody>
      </p:sp>
    </p:spTree>
    <p:extLst>
      <p:ext uri="{BB962C8B-B14F-4D97-AF65-F5344CB8AC3E}">
        <p14:creationId xmlns:p14="http://schemas.microsoft.com/office/powerpoint/2010/main" val="38948845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4325"/>
            <a:ext cx="11303367" cy="816904"/>
          </a:xfrm>
        </p:spPr>
        <p:txBody>
          <a:bodyPr/>
          <a:lstStyle/>
          <a:p>
            <a:r>
              <a:rPr lang="en-IN" dirty="0" smtClean="0"/>
              <a:t>Dealing with Null values</a:t>
            </a:r>
            <a:endParaRPr lang="en-IN" dirty="0"/>
          </a:p>
        </p:txBody>
      </p:sp>
      <p:sp>
        <p:nvSpPr>
          <p:cNvPr id="3" name="Content Placeholder 2"/>
          <p:cNvSpPr>
            <a:spLocks noGrp="1"/>
          </p:cNvSpPr>
          <p:nvPr>
            <p:ph idx="1"/>
          </p:nvPr>
        </p:nvSpPr>
        <p:spPr/>
        <p:txBody>
          <a:bodyPr/>
          <a:lstStyle/>
          <a:p>
            <a:r>
              <a:rPr lang="en-US" dirty="0" smtClean="0"/>
              <a:t>NULL cannot be compared with any SQL operator like = , &lt;&gt;, IN, NOT IN </a:t>
            </a:r>
            <a:r>
              <a:rPr lang="en-US" dirty="0" err="1" smtClean="0"/>
              <a:t>etc</a:t>
            </a:r>
            <a:endParaRPr lang="en-US" dirty="0" smtClean="0"/>
          </a:p>
          <a:p>
            <a:r>
              <a:rPr lang="en-US" dirty="0" smtClean="0"/>
              <a:t>You can include IS NULL or IS NOT NULL while you are checking the value.</a:t>
            </a:r>
          </a:p>
          <a:p>
            <a:r>
              <a:rPr lang="en-US" dirty="0" smtClean="0"/>
              <a:t>select </a:t>
            </a:r>
            <a:r>
              <a:rPr lang="en-US" dirty="0"/>
              <a:t>distinct </a:t>
            </a:r>
            <a:r>
              <a:rPr lang="en-US" dirty="0" err="1"/>
              <a:t>dept_name</a:t>
            </a:r>
            <a:r>
              <a:rPr lang="en-US" dirty="0"/>
              <a:t>, </a:t>
            </a:r>
            <a:r>
              <a:rPr lang="en-US" dirty="0" smtClean="0"/>
              <a:t/>
            </a:r>
            <a:br>
              <a:rPr lang="en-US" dirty="0" smtClean="0"/>
            </a:br>
            <a:r>
              <a:rPr lang="en-US" dirty="0" smtClean="0"/>
              <a:t>if </a:t>
            </a:r>
            <a:r>
              <a:rPr lang="en-US" dirty="0"/>
              <a:t>(</a:t>
            </a:r>
            <a:r>
              <a:rPr lang="en-US" b="1" dirty="0" err="1"/>
              <a:t>emp_name</a:t>
            </a:r>
            <a:r>
              <a:rPr lang="en-US" b="1" dirty="0"/>
              <a:t> is null</a:t>
            </a:r>
            <a:r>
              <a:rPr lang="en-US" dirty="0"/>
              <a:t>, 'no </a:t>
            </a:r>
            <a:r>
              <a:rPr lang="en-US" dirty="0" err="1"/>
              <a:t>employee','employee</a:t>
            </a:r>
            <a:r>
              <a:rPr lang="en-US" dirty="0"/>
              <a:t>') </a:t>
            </a:r>
            <a:r>
              <a:rPr lang="en-US" dirty="0" smtClean="0"/>
              <a:t>status</a:t>
            </a:r>
            <a:br>
              <a:rPr lang="en-US" dirty="0" smtClean="0"/>
            </a:br>
            <a:r>
              <a:rPr lang="en-US" dirty="0" smtClean="0"/>
              <a:t>from </a:t>
            </a:r>
            <a:r>
              <a:rPr lang="en-US" dirty="0"/>
              <a:t>department left join </a:t>
            </a:r>
            <a:r>
              <a:rPr lang="en-US" dirty="0" err="1"/>
              <a:t>emp</a:t>
            </a:r>
            <a:r>
              <a:rPr lang="en-US" dirty="0"/>
              <a:t> </a:t>
            </a:r>
            <a:r>
              <a:rPr lang="en-US" dirty="0" smtClean="0"/>
              <a:t/>
            </a:r>
            <a:br>
              <a:rPr lang="en-US" dirty="0" smtClean="0"/>
            </a:br>
            <a:r>
              <a:rPr lang="en-US" dirty="0" smtClean="0"/>
              <a:t>on     </a:t>
            </a:r>
            <a:r>
              <a:rPr lang="en-US" dirty="0" err="1"/>
              <a:t>department.dept_id</a:t>
            </a:r>
            <a:r>
              <a:rPr lang="en-US" dirty="0"/>
              <a:t> = </a:t>
            </a:r>
            <a:r>
              <a:rPr lang="en-US" dirty="0" err="1" smtClean="0"/>
              <a:t>emp.dept_id</a:t>
            </a:r>
            <a:endParaRPr lang="en-US" dirty="0" smtClean="0"/>
          </a:p>
          <a:p>
            <a:r>
              <a:rPr lang="en-US" dirty="0" smtClean="0"/>
              <a:t>In the following example, if </a:t>
            </a:r>
            <a:r>
              <a:rPr lang="en-US" dirty="0" err="1" smtClean="0"/>
              <a:t>emp_name</a:t>
            </a:r>
            <a:r>
              <a:rPr lang="en-US" dirty="0" smtClean="0"/>
              <a:t> is null then it displays no employee.</a:t>
            </a:r>
          </a:p>
          <a:p>
            <a:r>
              <a:rPr lang="en-US" dirty="0" smtClean="0"/>
              <a:t>Select </a:t>
            </a:r>
            <a:r>
              <a:rPr lang="en-US" dirty="0" err="1" smtClean="0"/>
              <a:t>dept_name</a:t>
            </a:r>
            <a:r>
              <a:rPr lang="en-US" dirty="0"/>
              <a:t>, </a:t>
            </a:r>
            <a:r>
              <a:rPr lang="en-US" b="1" dirty="0" err="1"/>
              <a:t>ifnull</a:t>
            </a:r>
            <a:r>
              <a:rPr lang="en-US" b="1" dirty="0"/>
              <a:t>(</a:t>
            </a:r>
            <a:r>
              <a:rPr lang="en-US" b="1" dirty="0" err="1"/>
              <a:t>emp_name,'no</a:t>
            </a:r>
            <a:r>
              <a:rPr lang="en-US" b="1" dirty="0"/>
              <a:t> employee')</a:t>
            </a:r>
            <a:r>
              <a:rPr lang="en-US" dirty="0" smtClean="0"/>
              <a:t/>
            </a:r>
            <a:br>
              <a:rPr lang="en-US" dirty="0" smtClean="0"/>
            </a:br>
            <a:r>
              <a:rPr lang="en-US" dirty="0" smtClean="0"/>
              <a:t>from department left join </a:t>
            </a:r>
            <a:r>
              <a:rPr lang="en-US" dirty="0" err="1" smtClean="0"/>
              <a:t>emp</a:t>
            </a:r>
            <a:r>
              <a:rPr lang="en-US" dirty="0" smtClean="0"/>
              <a:t/>
            </a:r>
            <a:br>
              <a:rPr lang="en-US" dirty="0" smtClean="0"/>
            </a:br>
            <a:r>
              <a:rPr lang="en-US" dirty="0" smtClean="0"/>
              <a:t>on </a:t>
            </a:r>
            <a:r>
              <a:rPr lang="en-US" dirty="0" err="1" smtClean="0"/>
              <a:t>department.dept_id</a:t>
            </a:r>
            <a:r>
              <a:rPr lang="en-US" dirty="0" smtClean="0"/>
              <a:t> = </a:t>
            </a:r>
            <a:r>
              <a:rPr lang="en-US" dirty="0" err="1" smtClean="0"/>
              <a:t>emp.dept_id</a:t>
            </a:r>
            <a:endParaRPr lang="en-IN" dirty="0"/>
          </a:p>
        </p:txBody>
      </p:sp>
    </p:spTree>
    <p:extLst>
      <p:ext uri="{BB962C8B-B14F-4D97-AF65-F5344CB8AC3E}">
        <p14:creationId xmlns:p14="http://schemas.microsoft.com/office/powerpoint/2010/main" val="9252309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23384"/>
            <a:ext cx="11303367" cy="816904"/>
          </a:xfrm>
        </p:spPr>
        <p:txBody>
          <a:bodyPr/>
          <a:lstStyle/>
          <a:p>
            <a:r>
              <a:rPr lang="en-US" dirty="0" smtClean="0"/>
              <a:t>Analytical Queries</a:t>
            </a:r>
            <a:endParaRPr lang="en-US" dirty="0"/>
          </a:p>
        </p:txBody>
      </p:sp>
      <p:pic>
        <p:nvPicPr>
          <p:cNvPr id="4" name="Picture 3"/>
          <p:cNvPicPr>
            <a:picLocks noChangeAspect="1"/>
          </p:cNvPicPr>
          <p:nvPr/>
        </p:nvPicPr>
        <p:blipFill>
          <a:blip r:embed="rId2"/>
          <a:stretch>
            <a:fillRect/>
          </a:stretch>
        </p:blipFill>
        <p:spPr>
          <a:xfrm>
            <a:off x="1543737" y="1814735"/>
            <a:ext cx="8933763" cy="3824332"/>
          </a:xfrm>
          <a:prstGeom prst="rect">
            <a:avLst/>
          </a:prstGeom>
        </p:spPr>
      </p:pic>
      <p:sp>
        <p:nvSpPr>
          <p:cNvPr id="5" name="Rectangle 4"/>
          <p:cNvSpPr/>
          <p:nvPr/>
        </p:nvSpPr>
        <p:spPr>
          <a:xfrm>
            <a:off x="733425" y="5690711"/>
            <a:ext cx="10744200" cy="923330"/>
          </a:xfrm>
          <a:prstGeom prst="rect">
            <a:avLst/>
          </a:prstGeom>
        </p:spPr>
        <p:txBody>
          <a:bodyPr wrap="square">
            <a:spAutoFit/>
          </a:bodyPr>
          <a:lstStyle/>
          <a:p>
            <a:r>
              <a:rPr lang="en-US" dirty="0" smtClean="0"/>
              <a:t>Please do analyze the output required and think about what has to happen to get the desired result.</a:t>
            </a:r>
          </a:p>
          <a:p>
            <a:r>
              <a:rPr lang="en-US" dirty="0" smtClean="0"/>
              <a:t>Tip: Summation of city population happens within each state</a:t>
            </a:r>
          </a:p>
          <a:p>
            <a:r>
              <a:rPr lang="en-US" dirty="0" smtClean="0"/>
              <a:t>Tip: Ranking of city based on the population with in the state.</a:t>
            </a:r>
            <a:endParaRPr lang="en-US" dirty="0"/>
          </a:p>
        </p:txBody>
      </p:sp>
    </p:spTree>
    <p:extLst>
      <p:ext uri="{BB962C8B-B14F-4D97-AF65-F5344CB8AC3E}">
        <p14:creationId xmlns:p14="http://schemas.microsoft.com/office/powerpoint/2010/main" val="7180111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2802"/>
            <a:ext cx="11641620" cy="816904"/>
          </a:xfrm>
        </p:spPr>
        <p:txBody>
          <a:bodyPr/>
          <a:lstStyle/>
          <a:p>
            <a:r>
              <a:rPr lang="en-US" dirty="0" smtClean="0"/>
              <a:t>Ranking function usage &amp; example of derived table</a:t>
            </a:r>
            <a:endParaRPr lang="en-US" dirty="0"/>
          </a:p>
        </p:txBody>
      </p:sp>
      <p:sp>
        <p:nvSpPr>
          <p:cNvPr id="3" name="Content Placeholder 2"/>
          <p:cNvSpPr>
            <a:spLocks noGrp="1"/>
          </p:cNvSpPr>
          <p:nvPr>
            <p:ph idx="1"/>
          </p:nvPr>
        </p:nvSpPr>
        <p:spPr/>
        <p:txBody>
          <a:bodyPr>
            <a:normAutofit fontScale="70000" lnSpcReduction="20000"/>
          </a:bodyPr>
          <a:lstStyle/>
          <a:p>
            <a:r>
              <a:rPr lang="en-US" dirty="0"/>
              <a:t>SELECT    	</a:t>
            </a:r>
            <a:r>
              <a:rPr lang="en-US" dirty="0" smtClean="0"/>
              <a:t/>
            </a:r>
            <a:br>
              <a:rPr lang="en-US" dirty="0" smtClean="0"/>
            </a:br>
            <a:r>
              <a:rPr lang="en-US" dirty="0" smtClean="0"/>
              <a:t>	</a:t>
            </a:r>
            <a:r>
              <a:rPr lang="en-US" dirty="0" err="1" smtClean="0"/>
              <a:t>city_name</a:t>
            </a:r>
            <a:r>
              <a:rPr lang="en-US" dirty="0"/>
              <a:t>, </a:t>
            </a:r>
            <a:r>
              <a:rPr lang="en-US" dirty="0" smtClean="0"/>
              <a:t>population,</a:t>
            </a:r>
            <a:br>
              <a:rPr lang="en-US" dirty="0" smtClean="0"/>
            </a:br>
            <a:r>
              <a:rPr lang="en-US" dirty="0" smtClean="0"/>
              <a:t>	RANK</a:t>
            </a:r>
            <a:r>
              <a:rPr lang="en-US" dirty="0"/>
              <a:t>() OVER (ORDER BY population </a:t>
            </a:r>
            <a:r>
              <a:rPr lang="en-US" dirty="0" err="1"/>
              <a:t>desc</a:t>
            </a:r>
            <a:r>
              <a:rPr lang="en-US" dirty="0"/>
              <a:t> </a:t>
            </a:r>
            <a:r>
              <a:rPr lang="en-US" dirty="0" smtClean="0"/>
              <a:t>) </a:t>
            </a:r>
            <a:r>
              <a:rPr lang="en-US" dirty="0" err="1" smtClean="0"/>
              <a:t>pop_rank</a:t>
            </a:r>
            <a:r>
              <a:rPr lang="en-US" dirty="0" smtClean="0"/>
              <a:t/>
            </a:r>
            <a:br>
              <a:rPr lang="en-US" dirty="0" smtClean="0"/>
            </a:br>
            <a:r>
              <a:rPr lang="en-US" dirty="0" smtClean="0"/>
              <a:t>	</a:t>
            </a:r>
            <a:r>
              <a:rPr lang="en-US" dirty="0" err="1" smtClean="0"/>
              <a:t>dense_rank</a:t>
            </a:r>
            <a:r>
              <a:rPr lang="en-US" dirty="0" smtClean="0"/>
              <a:t>() over (order by population </a:t>
            </a:r>
            <a:r>
              <a:rPr lang="en-US" dirty="0" err="1" smtClean="0"/>
              <a:t>desc</a:t>
            </a:r>
            <a:r>
              <a:rPr lang="en-US" dirty="0" smtClean="0"/>
              <a:t>) drank</a:t>
            </a:r>
            <a:br>
              <a:rPr lang="en-US" dirty="0" smtClean="0"/>
            </a:br>
            <a:r>
              <a:rPr lang="en-US" dirty="0" smtClean="0"/>
              <a:t>FROM  </a:t>
            </a:r>
            <a:r>
              <a:rPr lang="en-US" dirty="0"/>
              <a:t>	</a:t>
            </a:r>
            <a:r>
              <a:rPr lang="en-US" dirty="0" smtClean="0"/>
              <a:t/>
            </a:r>
            <a:br>
              <a:rPr lang="en-US" dirty="0" smtClean="0"/>
            </a:br>
            <a:r>
              <a:rPr lang="en-US" dirty="0" smtClean="0"/>
              <a:t>	city;</a:t>
            </a:r>
          </a:p>
          <a:p>
            <a:r>
              <a:rPr lang="en-US" dirty="0"/>
              <a:t>SELECT    	</a:t>
            </a:r>
            <a:r>
              <a:rPr lang="en-US" dirty="0" smtClean="0"/>
              <a:t/>
            </a:r>
            <a:br>
              <a:rPr lang="en-US" dirty="0" smtClean="0"/>
            </a:br>
            <a:r>
              <a:rPr lang="en-US" dirty="0" smtClean="0"/>
              <a:t>	</a:t>
            </a:r>
            <a:r>
              <a:rPr lang="en-US" dirty="0" err="1" smtClean="0"/>
              <a:t>state_name</a:t>
            </a:r>
            <a:r>
              <a:rPr lang="en-US" dirty="0"/>
              <a:t>, </a:t>
            </a:r>
            <a:r>
              <a:rPr lang="en-US" dirty="0" err="1"/>
              <a:t>city_name</a:t>
            </a:r>
            <a:r>
              <a:rPr lang="en-US" dirty="0" smtClean="0"/>
              <a:t>,	population</a:t>
            </a:r>
            <a:r>
              <a:rPr lang="en-US" dirty="0"/>
              <a:t>,	</a:t>
            </a:r>
            <a:r>
              <a:rPr lang="en-US" dirty="0" smtClean="0"/>
              <a:t/>
            </a:r>
            <a:br>
              <a:rPr lang="en-US" dirty="0" smtClean="0"/>
            </a:br>
            <a:r>
              <a:rPr lang="en-US" dirty="0" smtClean="0"/>
              <a:t>	RANK</a:t>
            </a:r>
            <a:r>
              <a:rPr lang="en-US" dirty="0"/>
              <a:t>() OVER (ORDER BY population </a:t>
            </a:r>
            <a:r>
              <a:rPr lang="en-US" dirty="0" err="1"/>
              <a:t>desc</a:t>
            </a:r>
            <a:r>
              <a:rPr lang="en-US" dirty="0"/>
              <a:t> ) </a:t>
            </a:r>
            <a:r>
              <a:rPr lang="en-US" dirty="0" err="1" smtClean="0"/>
              <a:t>pop_rank</a:t>
            </a:r>
            <a:r>
              <a:rPr lang="en-US" dirty="0" smtClean="0"/>
              <a:t/>
            </a:r>
            <a:br>
              <a:rPr lang="en-US" dirty="0" smtClean="0"/>
            </a:br>
            <a:r>
              <a:rPr lang="en-US" dirty="0" smtClean="0"/>
              <a:t>FROM  </a:t>
            </a:r>
            <a:r>
              <a:rPr lang="en-US" dirty="0"/>
              <a:t>	</a:t>
            </a:r>
            <a:r>
              <a:rPr lang="en-US" dirty="0" smtClean="0"/>
              <a:t/>
            </a:r>
            <a:br>
              <a:rPr lang="en-US" dirty="0" smtClean="0"/>
            </a:br>
            <a:r>
              <a:rPr lang="en-US" dirty="0" smtClean="0"/>
              <a:t>	city </a:t>
            </a:r>
            <a:r>
              <a:rPr lang="en-US" dirty="0"/>
              <a:t>inner join state on </a:t>
            </a:r>
            <a:r>
              <a:rPr lang="en-US" dirty="0" err="1"/>
              <a:t>city.state_id</a:t>
            </a:r>
            <a:r>
              <a:rPr lang="en-US" dirty="0"/>
              <a:t> = </a:t>
            </a:r>
            <a:r>
              <a:rPr lang="en-US" dirty="0" err="1" smtClean="0"/>
              <a:t>state.state_id</a:t>
            </a:r>
            <a:endParaRPr lang="en-US" dirty="0" smtClean="0"/>
          </a:p>
          <a:p>
            <a:r>
              <a:rPr lang="en-US" dirty="0"/>
              <a:t>select </a:t>
            </a:r>
            <a:r>
              <a:rPr lang="en-US" dirty="0" smtClean="0"/>
              <a:t/>
            </a:r>
            <a:br>
              <a:rPr lang="en-US" dirty="0" smtClean="0"/>
            </a:br>
            <a:r>
              <a:rPr lang="en-US" dirty="0" smtClean="0"/>
              <a:t>	</a:t>
            </a:r>
            <a:r>
              <a:rPr lang="en-US" dirty="0" err="1" smtClean="0"/>
              <a:t>state_name</a:t>
            </a:r>
            <a:r>
              <a:rPr lang="en-US" dirty="0"/>
              <a:t>, </a:t>
            </a:r>
            <a:r>
              <a:rPr lang="en-US" dirty="0" err="1"/>
              <a:t>city_name</a:t>
            </a:r>
            <a:r>
              <a:rPr lang="en-US" dirty="0"/>
              <a:t>, population, </a:t>
            </a:r>
            <a:r>
              <a:rPr lang="en-US" dirty="0" err="1"/>
              <a:t>pop_rank</a:t>
            </a:r>
            <a:r>
              <a:rPr lang="en-US" dirty="0"/>
              <a:t> </a:t>
            </a:r>
            <a:r>
              <a:rPr lang="en-US" dirty="0" smtClean="0"/>
              <a:t/>
            </a:r>
            <a:br>
              <a:rPr lang="en-US" dirty="0" smtClean="0"/>
            </a:br>
            <a:r>
              <a:rPr lang="en-US" dirty="0" smtClean="0"/>
              <a:t>from </a:t>
            </a:r>
            <a:br>
              <a:rPr lang="en-US" dirty="0" smtClean="0"/>
            </a:br>
            <a:r>
              <a:rPr lang="en-US" dirty="0" smtClean="0"/>
              <a:t>	(</a:t>
            </a:r>
            <a:r>
              <a:rPr lang="en-US" dirty="0">
                <a:solidFill>
                  <a:schemeClr val="accent1"/>
                </a:solidFill>
              </a:rPr>
              <a:t>SELECT    	</a:t>
            </a:r>
            <a:r>
              <a:rPr lang="en-US" dirty="0" smtClean="0">
                <a:solidFill>
                  <a:schemeClr val="accent1"/>
                </a:solidFill>
              </a:rPr>
              <a:t/>
            </a:r>
            <a:br>
              <a:rPr lang="en-US" dirty="0" smtClean="0">
                <a:solidFill>
                  <a:schemeClr val="accent1"/>
                </a:solidFill>
              </a:rPr>
            </a:br>
            <a:r>
              <a:rPr lang="en-US" dirty="0" smtClean="0">
                <a:solidFill>
                  <a:schemeClr val="accent1"/>
                </a:solidFill>
              </a:rPr>
              <a:t>		</a:t>
            </a:r>
            <a:r>
              <a:rPr lang="en-US" dirty="0" err="1" smtClean="0">
                <a:solidFill>
                  <a:schemeClr val="accent1"/>
                </a:solidFill>
              </a:rPr>
              <a:t>state_name</a:t>
            </a:r>
            <a:r>
              <a:rPr lang="en-US" dirty="0">
                <a:solidFill>
                  <a:schemeClr val="accent1"/>
                </a:solidFill>
              </a:rPr>
              <a:t>, </a:t>
            </a:r>
            <a:r>
              <a:rPr lang="en-US" dirty="0" err="1">
                <a:solidFill>
                  <a:schemeClr val="accent1"/>
                </a:solidFill>
              </a:rPr>
              <a:t>city_name</a:t>
            </a:r>
            <a:r>
              <a:rPr lang="en-US" dirty="0">
                <a:solidFill>
                  <a:schemeClr val="accent1"/>
                </a:solidFill>
              </a:rPr>
              <a:t>, </a:t>
            </a:r>
            <a:r>
              <a:rPr lang="en-US" dirty="0" smtClean="0">
                <a:solidFill>
                  <a:schemeClr val="accent1"/>
                </a:solidFill>
              </a:rPr>
              <a:t>population,</a:t>
            </a:r>
            <a:br>
              <a:rPr lang="en-US" dirty="0" smtClean="0">
                <a:solidFill>
                  <a:schemeClr val="accent1"/>
                </a:solidFill>
              </a:rPr>
            </a:br>
            <a:r>
              <a:rPr lang="en-US" dirty="0" smtClean="0">
                <a:solidFill>
                  <a:schemeClr val="accent1"/>
                </a:solidFill>
              </a:rPr>
              <a:t>	</a:t>
            </a:r>
            <a:r>
              <a:rPr lang="en-US" dirty="0">
                <a:solidFill>
                  <a:schemeClr val="accent1"/>
                </a:solidFill>
              </a:rPr>
              <a:t>	RANK() OVER (ORDER BY population </a:t>
            </a:r>
            <a:r>
              <a:rPr lang="en-US" dirty="0" err="1">
                <a:solidFill>
                  <a:schemeClr val="accent1"/>
                </a:solidFill>
              </a:rPr>
              <a:t>desc</a:t>
            </a:r>
            <a:r>
              <a:rPr lang="en-US" dirty="0">
                <a:solidFill>
                  <a:schemeClr val="accent1"/>
                </a:solidFill>
              </a:rPr>
              <a:t> ) </a:t>
            </a:r>
            <a:r>
              <a:rPr lang="en-US" dirty="0" err="1" smtClean="0">
                <a:solidFill>
                  <a:schemeClr val="accent1"/>
                </a:solidFill>
              </a:rPr>
              <a:t>pop_rank</a:t>
            </a:r>
            <a:r>
              <a:rPr lang="en-US" dirty="0" smtClean="0">
                <a:solidFill>
                  <a:schemeClr val="accent1"/>
                </a:solidFill>
              </a:rPr>
              <a:t/>
            </a:r>
            <a:br>
              <a:rPr lang="en-US" dirty="0" smtClean="0">
                <a:solidFill>
                  <a:schemeClr val="accent1"/>
                </a:solidFill>
              </a:rPr>
            </a:br>
            <a:r>
              <a:rPr lang="en-US" dirty="0" smtClean="0">
                <a:solidFill>
                  <a:schemeClr val="accent1"/>
                </a:solidFill>
              </a:rPr>
              <a:t>	FROM  </a:t>
            </a:r>
            <a:r>
              <a:rPr lang="en-US" dirty="0">
                <a:solidFill>
                  <a:schemeClr val="accent1"/>
                </a:solidFill>
              </a:rPr>
              <a:t>	</a:t>
            </a:r>
            <a:r>
              <a:rPr lang="en-US" dirty="0" smtClean="0">
                <a:solidFill>
                  <a:schemeClr val="accent1"/>
                </a:solidFill>
              </a:rPr>
              <a:t/>
            </a:r>
            <a:br>
              <a:rPr lang="en-US" dirty="0" smtClean="0">
                <a:solidFill>
                  <a:schemeClr val="accent1"/>
                </a:solidFill>
              </a:rPr>
            </a:br>
            <a:r>
              <a:rPr lang="en-US" dirty="0" smtClean="0">
                <a:solidFill>
                  <a:schemeClr val="accent1"/>
                </a:solidFill>
              </a:rPr>
              <a:t>		city </a:t>
            </a:r>
            <a:r>
              <a:rPr lang="en-US" dirty="0">
                <a:solidFill>
                  <a:schemeClr val="accent1"/>
                </a:solidFill>
              </a:rPr>
              <a:t>inner join state on </a:t>
            </a:r>
            <a:r>
              <a:rPr lang="en-US" dirty="0" err="1">
                <a:solidFill>
                  <a:schemeClr val="accent1"/>
                </a:solidFill>
              </a:rPr>
              <a:t>city.state_id</a:t>
            </a:r>
            <a:r>
              <a:rPr lang="en-US" dirty="0">
                <a:solidFill>
                  <a:schemeClr val="accent1"/>
                </a:solidFill>
              </a:rPr>
              <a:t> = </a:t>
            </a:r>
            <a:r>
              <a:rPr lang="en-US" dirty="0" err="1">
                <a:solidFill>
                  <a:schemeClr val="accent1"/>
                </a:solidFill>
              </a:rPr>
              <a:t>state.state_id</a:t>
            </a:r>
            <a:r>
              <a:rPr lang="en-US" dirty="0">
                <a:solidFill>
                  <a:schemeClr val="accent1"/>
                </a:solidFill>
              </a:rPr>
              <a:t> </a:t>
            </a:r>
            <a:r>
              <a:rPr lang="en-US" dirty="0"/>
              <a:t>) </a:t>
            </a:r>
            <a:r>
              <a:rPr lang="en-US" dirty="0" err="1" smtClean="0"/>
              <a:t>city_rank</a:t>
            </a:r>
            <a:r>
              <a:rPr lang="en-US" dirty="0" smtClean="0"/>
              <a:t/>
            </a:r>
            <a:br>
              <a:rPr lang="en-US" dirty="0" smtClean="0"/>
            </a:br>
            <a:r>
              <a:rPr lang="en-US" dirty="0" smtClean="0"/>
              <a:t>where </a:t>
            </a:r>
            <a:r>
              <a:rPr lang="en-US" dirty="0" err="1"/>
              <a:t>pop_rank</a:t>
            </a:r>
            <a:r>
              <a:rPr lang="en-US" dirty="0"/>
              <a:t> &lt;= 5</a:t>
            </a:r>
            <a:endParaRPr lang="en-US" dirty="0" smtClean="0"/>
          </a:p>
          <a:p>
            <a:endParaRPr lang="en-US" dirty="0"/>
          </a:p>
        </p:txBody>
      </p:sp>
    </p:spTree>
    <p:extLst>
      <p:ext uri="{BB962C8B-B14F-4D97-AF65-F5344CB8AC3E}">
        <p14:creationId xmlns:p14="http://schemas.microsoft.com/office/powerpoint/2010/main" val="868113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14147"/>
            <a:ext cx="11303367" cy="816904"/>
          </a:xfrm>
        </p:spPr>
        <p:txBody>
          <a:bodyPr/>
          <a:lstStyle/>
          <a:p>
            <a:r>
              <a:rPr lang="en-US" dirty="0" smtClean="0"/>
              <a:t>MYSQL Server</a:t>
            </a:r>
            <a:endParaRPr lang="en-US" dirty="0"/>
          </a:p>
        </p:txBody>
      </p:sp>
      <p:sp>
        <p:nvSpPr>
          <p:cNvPr id="3" name="Content Placeholder 2"/>
          <p:cNvSpPr>
            <a:spLocks noGrp="1"/>
          </p:cNvSpPr>
          <p:nvPr>
            <p:ph idx="1"/>
          </p:nvPr>
        </p:nvSpPr>
        <p:spPr/>
        <p:txBody>
          <a:bodyPr>
            <a:normAutofit fontScale="92500"/>
          </a:bodyPr>
          <a:lstStyle/>
          <a:p>
            <a:r>
              <a:rPr lang="en-US" dirty="0" smtClean="0"/>
              <a:t>On Premise</a:t>
            </a:r>
          </a:p>
          <a:p>
            <a:pPr lvl="1"/>
            <a:r>
              <a:rPr lang="en-US" dirty="0" smtClean="0"/>
              <a:t>You can install the MYSQL Server with in your office infrastructure</a:t>
            </a:r>
          </a:p>
          <a:p>
            <a:pPr lvl="1"/>
            <a:r>
              <a:rPr lang="en-US" dirty="0" smtClean="0"/>
              <a:t>Server Name</a:t>
            </a:r>
          </a:p>
          <a:p>
            <a:pPr lvl="1"/>
            <a:r>
              <a:rPr lang="en-US" dirty="0" smtClean="0"/>
              <a:t>Database Management</a:t>
            </a:r>
          </a:p>
          <a:p>
            <a:pPr lvl="1"/>
            <a:r>
              <a:rPr lang="en-US" dirty="0" smtClean="0"/>
              <a:t>User Management </a:t>
            </a:r>
          </a:p>
          <a:p>
            <a:pPr lvl="2"/>
            <a:r>
              <a:rPr lang="en-US" dirty="0" smtClean="0"/>
              <a:t>All the above H/W, S/W and configurations are done by DBA team.</a:t>
            </a:r>
          </a:p>
          <a:p>
            <a:r>
              <a:rPr lang="en-US" dirty="0" smtClean="0"/>
              <a:t>On Cloud</a:t>
            </a:r>
          </a:p>
          <a:p>
            <a:pPr lvl="1"/>
            <a:r>
              <a:rPr lang="en-US" dirty="0" smtClean="0"/>
              <a:t>Cloud providers provider MYSQL Database as a service.</a:t>
            </a:r>
          </a:p>
          <a:p>
            <a:pPr lvl="1"/>
            <a:r>
              <a:rPr lang="en-US" dirty="0" smtClean="0"/>
              <a:t>These cloud databases are managed by the service provider</a:t>
            </a:r>
          </a:p>
          <a:p>
            <a:pPr lvl="1"/>
            <a:r>
              <a:rPr lang="en-US" dirty="0" smtClean="0"/>
              <a:t>In AWS, we get the </a:t>
            </a:r>
            <a:r>
              <a:rPr lang="en-US" dirty="0" err="1" smtClean="0"/>
              <a:t>mysql</a:t>
            </a:r>
            <a:r>
              <a:rPr lang="en-US" dirty="0" smtClean="0"/>
              <a:t> as part of AWS RDS Service.</a:t>
            </a:r>
          </a:p>
          <a:p>
            <a:r>
              <a:rPr lang="en-US" dirty="0" smtClean="0"/>
              <a:t>We use the following end point to connect one of our MYSQL database in AWS</a:t>
            </a:r>
          </a:p>
          <a:p>
            <a:pPr lvl="1"/>
            <a:r>
              <a:rPr lang="en-US" dirty="0"/>
              <a:t>ibridge.ckyleyx0qknc.ap-south-1.rds.amazonaws.com</a:t>
            </a:r>
          </a:p>
        </p:txBody>
      </p:sp>
    </p:spTree>
    <p:extLst>
      <p:ext uri="{BB962C8B-B14F-4D97-AF65-F5344CB8AC3E}">
        <p14:creationId xmlns:p14="http://schemas.microsoft.com/office/powerpoint/2010/main" val="413062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675" y="79375"/>
            <a:ext cx="9247695" cy="687243"/>
          </a:xfrm>
        </p:spPr>
        <p:txBody>
          <a:bodyPr/>
          <a:lstStyle/>
          <a:p>
            <a:r>
              <a:rPr lang="en-US" dirty="0" smtClean="0"/>
              <a:t>Using Partitions and Over by clause</a:t>
            </a:r>
            <a:endParaRPr lang="en-US" dirty="0"/>
          </a:p>
        </p:txBody>
      </p:sp>
      <p:sp>
        <p:nvSpPr>
          <p:cNvPr id="3" name="Content Placeholder 2"/>
          <p:cNvSpPr>
            <a:spLocks noGrp="1"/>
          </p:cNvSpPr>
          <p:nvPr>
            <p:ph idx="1"/>
          </p:nvPr>
        </p:nvSpPr>
        <p:spPr/>
        <p:txBody>
          <a:bodyPr>
            <a:normAutofit fontScale="92500" lnSpcReduction="20000"/>
          </a:bodyPr>
          <a:lstStyle/>
          <a:p>
            <a:r>
              <a:rPr lang="en-US" dirty="0"/>
              <a:t>select </a:t>
            </a:r>
            <a:r>
              <a:rPr lang="en-US" dirty="0" smtClean="0"/>
              <a:t/>
            </a:r>
            <a:br>
              <a:rPr lang="en-US" dirty="0" smtClean="0"/>
            </a:br>
            <a:r>
              <a:rPr lang="en-US" dirty="0" smtClean="0"/>
              <a:t>	</a:t>
            </a:r>
            <a:r>
              <a:rPr lang="en-US" dirty="0" err="1" smtClean="0"/>
              <a:t>state_name</a:t>
            </a:r>
            <a:r>
              <a:rPr lang="en-US" dirty="0"/>
              <a:t>, </a:t>
            </a:r>
            <a:r>
              <a:rPr lang="en-US" dirty="0" err="1"/>
              <a:t>city_name</a:t>
            </a:r>
            <a:r>
              <a:rPr lang="en-US" dirty="0"/>
              <a:t>, population,       </a:t>
            </a:r>
            <a:r>
              <a:rPr lang="en-US" dirty="0" smtClean="0"/>
              <a:t/>
            </a:r>
            <a:br>
              <a:rPr lang="en-US" dirty="0" smtClean="0"/>
            </a:br>
            <a:r>
              <a:rPr lang="en-US" dirty="0" smtClean="0"/>
              <a:t>	sum(population</a:t>
            </a:r>
            <a:r>
              <a:rPr lang="en-US" dirty="0"/>
              <a:t>) over (partition by </a:t>
            </a:r>
            <a:r>
              <a:rPr lang="en-US" dirty="0" err="1"/>
              <a:t>state_name</a:t>
            </a:r>
            <a:r>
              <a:rPr lang="en-US" dirty="0"/>
              <a:t>) </a:t>
            </a:r>
            <a:r>
              <a:rPr lang="en-US" dirty="0" err="1" smtClean="0"/>
              <a:t>state_population</a:t>
            </a:r>
            <a:r>
              <a:rPr lang="en-US" dirty="0" smtClean="0"/>
              <a:t/>
            </a:r>
            <a:br>
              <a:rPr lang="en-US" dirty="0" smtClean="0"/>
            </a:br>
            <a:r>
              <a:rPr lang="en-US" dirty="0" smtClean="0"/>
              <a:t>from </a:t>
            </a:r>
            <a:br>
              <a:rPr lang="en-US" dirty="0" smtClean="0"/>
            </a:br>
            <a:r>
              <a:rPr lang="en-US" dirty="0" smtClean="0"/>
              <a:t>	city </a:t>
            </a:r>
            <a:r>
              <a:rPr lang="en-US" dirty="0"/>
              <a:t>inner join state </a:t>
            </a:r>
            <a:r>
              <a:rPr lang="en-US" dirty="0" smtClean="0"/>
              <a:t/>
            </a:r>
            <a:br>
              <a:rPr lang="en-US" dirty="0" smtClean="0"/>
            </a:br>
            <a:r>
              <a:rPr lang="en-US" dirty="0" smtClean="0"/>
              <a:t>on 	</a:t>
            </a:r>
            <a:r>
              <a:rPr lang="en-US" dirty="0" err="1" smtClean="0"/>
              <a:t>city.state_id</a:t>
            </a:r>
            <a:r>
              <a:rPr lang="en-US" dirty="0" smtClean="0"/>
              <a:t> </a:t>
            </a:r>
            <a:r>
              <a:rPr lang="en-US" dirty="0"/>
              <a:t>= </a:t>
            </a:r>
            <a:r>
              <a:rPr lang="en-US" dirty="0" err="1" smtClean="0"/>
              <a:t>state.state_id</a:t>
            </a:r>
            <a:endParaRPr lang="en-US" dirty="0" smtClean="0"/>
          </a:p>
          <a:p>
            <a:r>
              <a:rPr lang="en-US" dirty="0"/>
              <a:t>select </a:t>
            </a:r>
            <a:r>
              <a:rPr lang="en-US" dirty="0" smtClean="0"/>
              <a:t/>
            </a:r>
            <a:br>
              <a:rPr lang="en-US" dirty="0" smtClean="0"/>
            </a:br>
            <a:r>
              <a:rPr lang="en-US" dirty="0" smtClean="0"/>
              <a:t>	</a:t>
            </a:r>
            <a:r>
              <a:rPr lang="en-US" dirty="0" err="1" smtClean="0"/>
              <a:t>state_name</a:t>
            </a:r>
            <a:r>
              <a:rPr lang="en-US" dirty="0"/>
              <a:t>, </a:t>
            </a:r>
            <a:r>
              <a:rPr lang="en-US" dirty="0" err="1"/>
              <a:t>city_name</a:t>
            </a:r>
            <a:r>
              <a:rPr lang="en-US" dirty="0"/>
              <a:t>, population,       </a:t>
            </a:r>
            <a:r>
              <a:rPr lang="en-US" dirty="0" smtClean="0"/>
              <a:t/>
            </a:r>
            <a:br>
              <a:rPr lang="en-US" dirty="0" smtClean="0"/>
            </a:br>
            <a:r>
              <a:rPr lang="en-US" dirty="0" smtClean="0"/>
              <a:t>	</a:t>
            </a:r>
            <a:r>
              <a:rPr lang="en-US" dirty="0" smtClean="0">
                <a:solidFill>
                  <a:schemeClr val="accent1"/>
                </a:solidFill>
              </a:rPr>
              <a:t>sum(population</a:t>
            </a:r>
            <a:r>
              <a:rPr lang="en-US" dirty="0">
                <a:solidFill>
                  <a:schemeClr val="accent1"/>
                </a:solidFill>
              </a:rPr>
              <a:t>) over (partition by </a:t>
            </a:r>
            <a:r>
              <a:rPr lang="en-US" dirty="0" err="1">
                <a:solidFill>
                  <a:schemeClr val="accent1"/>
                </a:solidFill>
              </a:rPr>
              <a:t>state_name</a:t>
            </a:r>
            <a:r>
              <a:rPr lang="en-US" dirty="0">
                <a:solidFill>
                  <a:schemeClr val="accent1"/>
                </a:solidFill>
              </a:rPr>
              <a:t>) </a:t>
            </a:r>
            <a:r>
              <a:rPr lang="en-US" dirty="0" err="1">
                <a:solidFill>
                  <a:schemeClr val="accent1"/>
                </a:solidFill>
              </a:rPr>
              <a:t>state_population</a:t>
            </a:r>
            <a:r>
              <a:rPr lang="en-US" dirty="0"/>
              <a:t>,       </a:t>
            </a:r>
            <a:r>
              <a:rPr lang="en-US" dirty="0" smtClean="0"/>
              <a:t>	</a:t>
            </a:r>
            <a:r>
              <a:rPr lang="en-US" dirty="0" smtClean="0">
                <a:solidFill>
                  <a:schemeClr val="accent1"/>
                </a:solidFill>
              </a:rPr>
              <a:t>sum(population</a:t>
            </a:r>
            <a:r>
              <a:rPr lang="en-US" dirty="0">
                <a:solidFill>
                  <a:schemeClr val="accent1"/>
                </a:solidFill>
              </a:rPr>
              <a:t>) over ()</a:t>
            </a:r>
            <a:r>
              <a:rPr lang="en-US" dirty="0"/>
              <a:t> as </a:t>
            </a:r>
            <a:r>
              <a:rPr lang="en-US" dirty="0" err="1"/>
              <a:t>total_population</a:t>
            </a:r>
            <a:r>
              <a:rPr lang="en-US" dirty="0"/>
              <a:t>,   </a:t>
            </a:r>
            <a:r>
              <a:rPr lang="en-US" dirty="0" smtClean="0"/>
              <a:t/>
            </a:r>
            <a:br>
              <a:rPr lang="en-US" dirty="0" smtClean="0"/>
            </a:br>
            <a:r>
              <a:rPr lang="en-US" dirty="0" smtClean="0"/>
              <a:t>	</a:t>
            </a:r>
            <a:r>
              <a:rPr lang="en-US" dirty="0" smtClean="0">
                <a:solidFill>
                  <a:schemeClr val="accent1"/>
                </a:solidFill>
              </a:rPr>
              <a:t>rank() over (order by </a:t>
            </a:r>
            <a:r>
              <a:rPr lang="en-US" dirty="0" err="1" smtClean="0">
                <a:solidFill>
                  <a:schemeClr val="accent1"/>
                </a:solidFill>
              </a:rPr>
              <a:t>population_desc</a:t>
            </a:r>
            <a:r>
              <a:rPr lang="en-US" dirty="0" smtClean="0">
                <a:solidFill>
                  <a:schemeClr val="accent1"/>
                </a:solidFill>
              </a:rPr>
              <a:t>) </a:t>
            </a:r>
            <a:r>
              <a:rPr lang="en-US" dirty="0" err="1" smtClean="0"/>
              <a:t>overall_pop_rank</a:t>
            </a:r>
            <a:r>
              <a:rPr lang="en-US" dirty="0" smtClean="0"/>
              <a:t>,    </a:t>
            </a:r>
            <a:br>
              <a:rPr lang="en-US" dirty="0" smtClean="0"/>
            </a:br>
            <a:r>
              <a:rPr lang="en-US" dirty="0" smtClean="0"/>
              <a:t>	</a:t>
            </a:r>
            <a:r>
              <a:rPr lang="en-US" dirty="0" smtClean="0">
                <a:solidFill>
                  <a:schemeClr val="accent1"/>
                </a:solidFill>
              </a:rPr>
              <a:t>rank</a:t>
            </a:r>
            <a:r>
              <a:rPr lang="en-US" dirty="0">
                <a:solidFill>
                  <a:schemeClr val="accent1"/>
                </a:solidFill>
              </a:rPr>
              <a:t>() over (partition by </a:t>
            </a:r>
            <a:r>
              <a:rPr lang="en-US" dirty="0" err="1">
                <a:solidFill>
                  <a:schemeClr val="accent1"/>
                </a:solidFill>
              </a:rPr>
              <a:t>state_name</a:t>
            </a:r>
            <a:r>
              <a:rPr lang="en-US" dirty="0">
                <a:solidFill>
                  <a:schemeClr val="accent1"/>
                </a:solidFill>
              </a:rPr>
              <a:t> </a:t>
            </a:r>
            <a:r>
              <a:rPr lang="en-US" dirty="0">
                <a:solidFill>
                  <a:srgbClr val="FFC000"/>
                </a:solidFill>
              </a:rPr>
              <a:t>order by population </a:t>
            </a:r>
            <a:r>
              <a:rPr lang="en-US" dirty="0" err="1">
                <a:solidFill>
                  <a:srgbClr val="FFC000"/>
                </a:solidFill>
              </a:rPr>
              <a:t>desc</a:t>
            </a:r>
            <a:r>
              <a:rPr lang="en-US" dirty="0"/>
              <a:t>) </a:t>
            </a:r>
            <a:r>
              <a:rPr lang="en-US" dirty="0" err="1" smtClean="0"/>
              <a:t>city_rank</a:t>
            </a:r>
            <a:r>
              <a:rPr lang="en-US" dirty="0" smtClean="0"/>
              <a:t/>
            </a:r>
            <a:br>
              <a:rPr lang="en-US" dirty="0" smtClean="0"/>
            </a:br>
            <a:r>
              <a:rPr lang="en-US" dirty="0" smtClean="0"/>
              <a:t>from </a:t>
            </a:r>
            <a:br>
              <a:rPr lang="en-US" dirty="0" smtClean="0"/>
            </a:br>
            <a:r>
              <a:rPr lang="en-US" dirty="0" smtClean="0"/>
              <a:t>	city </a:t>
            </a:r>
            <a:r>
              <a:rPr lang="en-US" dirty="0"/>
              <a:t>inner join state </a:t>
            </a:r>
            <a:r>
              <a:rPr lang="en-US" dirty="0" smtClean="0"/>
              <a:t/>
            </a:r>
            <a:br>
              <a:rPr lang="en-US" dirty="0" smtClean="0"/>
            </a:br>
            <a:r>
              <a:rPr lang="en-US" dirty="0" smtClean="0"/>
              <a:t>   on </a:t>
            </a:r>
            <a:r>
              <a:rPr lang="en-US" dirty="0" err="1"/>
              <a:t>city.state_id</a:t>
            </a:r>
            <a:r>
              <a:rPr lang="en-US" dirty="0"/>
              <a:t> = </a:t>
            </a:r>
            <a:r>
              <a:rPr lang="en-US" dirty="0" err="1"/>
              <a:t>state.state_id</a:t>
            </a:r>
            <a:endParaRPr lang="en-US" dirty="0"/>
          </a:p>
        </p:txBody>
      </p:sp>
    </p:spTree>
    <p:extLst>
      <p:ext uri="{BB962C8B-B14F-4D97-AF65-F5344CB8AC3E}">
        <p14:creationId xmlns:p14="http://schemas.microsoft.com/office/powerpoint/2010/main" val="457430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6" y="-13568"/>
            <a:ext cx="11303367" cy="816904"/>
          </a:xfrm>
        </p:spPr>
        <p:txBody>
          <a:bodyPr/>
          <a:lstStyle/>
          <a:p>
            <a:r>
              <a:rPr lang="en-US" dirty="0" smtClean="0"/>
              <a:t>Derived Table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Deriving a column in our result set which does not exists in the table is called Derived column. In product table, you have cost and price as columns, we want profit as a column in the result, here we derive a column called profit based on price – cost formula.</a:t>
            </a:r>
          </a:p>
          <a:p>
            <a:r>
              <a:rPr lang="en-US" dirty="0" smtClean="0"/>
              <a:t>Considering a table based on the result set of a query is called as derived table. In the below query, temp is the derived table. The result set of the inner query is considered as table and write a query on top of that derived table is the typical usage of derived table.</a:t>
            </a:r>
          </a:p>
          <a:p>
            <a:r>
              <a:rPr lang="en-US" dirty="0" smtClean="0"/>
              <a:t>select </a:t>
            </a:r>
            <a:r>
              <a:rPr lang="en-US" dirty="0" err="1"/>
              <a:t>sal</a:t>
            </a:r>
            <a:r>
              <a:rPr lang="en-US" dirty="0"/>
              <a:t> from  </a:t>
            </a:r>
            <a:br>
              <a:rPr lang="en-US" dirty="0"/>
            </a:br>
            <a:r>
              <a:rPr lang="en-US" dirty="0"/>
              <a:t>	(SELECT    </a:t>
            </a:r>
            <a:r>
              <a:rPr lang="en-US" dirty="0" err="1"/>
              <a:t>sal</a:t>
            </a:r>
            <a:r>
              <a:rPr lang="en-US" dirty="0"/>
              <a:t>,    </a:t>
            </a:r>
            <a:br>
              <a:rPr lang="en-US" dirty="0"/>
            </a:br>
            <a:r>
              <a:rPr lang="en-US" dirty="0"/>
              <a:t>                            RANK() OVER (ORDER BY </a:t>
            </a:r>
            <a:r>
              <a:rPr lang="en-US" dirty="0" err="1"/>
              <a:t>sal</a:t>
            </a:r>
            <a:r>
              <a:rPr lang="en-US" dirty="0"/>
              <a:t> </a:t>
            </a:r>
            <a:r>
              <a:rPr lang="en-US" dirty="0" err="1"/>
              <a:t>desc</a:t>
            </a:r>
            <a:r>
              <a:rPr lang="en-US" dirty="0"/>
              <a:t> ) </a:t>
            </a:r>
            <a:r>
              <a:rPr lang="en-US" dirty="0" err="1"/>
              <a:t>sal_rank</a:t>
            </a:r>
            <a:r>
              <a:rPr lang="en-US" dirty="0"/>
              <a:t/>
            </a:r>
            <a:br>
              <a:rPr lang="en-US" dirty="0"/>
            </a:br>
            <a:r>
              <a:rPr lang="en-US" dirty="0"/>
              <a:t>           FROM    </a:t>
            </a:r>
            <a:br>
              <a:rPr lang="en-US" dirty="0"/>
            </a:br>
            <a:r>
              <a:rPr lang="en-US" dirty="0"/>
              <a:t>                             employee ) temp</a:t>
            </a:r>
            <a:br>
              <a:rPr lang="en-US" dirty="0"/>
            </a:br>
            <a:r>
              <a:rPr lang="en-US" dirty="0"/>
              <a:t>          where </a:t>
            </a:r>
            <a:r>
              <a:rPr lang="en-US" dirty="0" err="1"/>
              <a:t>sal_rank</a:t>
            </a:r>
            <a:r>
              <a:rPr lang="en-US" dirty="0"/>
              <a:t> &lt;= 3</a:t>
            </a:r>
          </a:p>
          <a:p>
            <a:r>
              <a:rPr lang="en-US" dirty="0"/>
              <a:t>select </a:t>
            </a:r>
            <a:r>
              <a:rPr lang="en-US" dirty="0" err="1"/>
              <a:t>sal</a:t>
            </a:r>
            <a:r>
              <a:rPr lang="en-US" dirty="0"/>
              <a:t> from  </a:t>
            </a:r>
            <a:br>
              <a:rPr lang="en-US" dirty="0"/>
            </a:br>
            <a:r>
              <a:rPr lang="en-US" dirty="0"/>
              <a:t>	(SELECT    </a:t>
            </a:r>
            <a:r>
              <a:rPr lang="en-US" dirty="0" err="1"/>
              <a:t>sal</a:t>
            </a:r>
            <a:r>
              <a:rPr lang="en-US" dirty="0"/>
              <a:t>,    </a:t>
            </a:r>
            <a:br>
              <a:rPr lang="en-US" dirty="0"/>
            </a:br>
            <a:r>
              <a:rPr lang="en-US" dirty="0"/>
              <a:t>                            </a:t>
            </a:r>
            <a:r>
              <a:rPr lang="en-US" dirty="0" smtClean="0"/>
              <a:t>DENSE_RANK() </a:t>
            </a:r>
            <a:r>
              <a:rPr lang="en-US" dirty="0"/>
              <a:t>OVER (ORDER BY </a:t>
            </a:r>
            <a:r>
              <a:rPr lang="en-US" dirty="0" err="1"/>
              <a:t>sal</a:t>
            </a:r>
            <a:r>
              <a:rPr lang="en-US" dirty="0"/>
              <a:t> </a:t>
            </a:r>
            <a:r>
              <a:rPr lang="en-US" dirty="0" err="1"/>
              <a:t>desc</a:t>
            </a:r>
            <a:r>
              <a:rPr lang="en-US" dirty="0"/>
              <a:t> ) </a:t>
            </a:r>
            <a:r>
              <a:rPr lang="en-US" dirty="0" err="1"/>
              <a:t>sal_rank</a:t>
            </a:r>
            <a:r>
              <a:rPr lang="en-US" dirty="0"/>
              <a:t/>
            </a:r>
            <a:br>
              <a:rPr lang="en-US" dirty="0"/>
            </a:br>
            <a:r>
              <a:rPr lang="en-US" dirty="0"/>
              <a:t>           FROM    </a:t>
            </a:r>
            <a:br>
              <a:rPr lang="en-US" dirty="0"/>
            </a:br>
            <a:r>
              <a:rPr lang="en-US" dirty="0"/>
              <a:t>                             employee ) temp</a:t>
            </a:r>
            <a:br>
              <a:rPr lang="en-US" dirty="0"/>
            </a:br>
            <a:r>
              <a:rPr lang="en-US" dirty="0"/>
              <a:t>          where </a:t>
            </a:r>
            <a:r>
              <a:rPr lang="en-US" dirty="0" err="1"/>
              <a:t>sal_rank</a:t>
            </a:r>
            <a:r>
              <a:rPr lang="en-US" dirty="0"/>
              <a:t> &lt;= 3</a:t>
            </a:r>
          </a:p>
          <a:p>
            <a:endParaRPr lang="en-US" dirty="0"/>
          </a:p>
        </p:txBody>
      </p:sp>
    </p:spTree>
    <p:extLst>
      <p:ext uri="{BB962C8B-B14F-4D97-AF65-F5344CB8AC3E}">
        <p14:creationId xmlns:p14="http://schemas.microsoft.com/office/powerpoint/2010/main" val="31249400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6" y="4913"/>
            <a:ext cx="11303367" cy="816904"/>
          </a:xfrm>
        </p:spPr>
        <p:txBody>
          <a:bodyPr/>
          <a:lstStyle/>
          <a:p>
            <a:r>
              <a:rPr lang="en-US" dirty="0" smtClean="0"/>
              <a:t>Case Statement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select </a:t>
            </a:r>
            <a:br>
              <a:rPr lang="en-US" dirty="0"/>
            </a:br>
            <a:r>
              <a:rPr lang="en-US" dirty="0" smtClean="0"/>
              <a:t>	case </a:t>
            </a:r>
            <a:r>
              <a:rPr lang="en-US" dirty="0"/>
              <a:t>when </a:t>
            </a:r>
            <a:r>
              <a:rPr lang="en-US" dirty="0" smtClean="0"/>
              <a:t/>
            </a:r>
            <a:br>
              <a:rPr lang="en-US" dirty="0" smtClean="0"/>
            </a:br>
            <a:r>
              <a:rPr lang="en-US" dirty="0" smtClean="0"/>
              <a:t>		</a:t>
            </a:r>
            <a:r>
              <a:rPr lang="en-US" dirty="0" err="1" smtClean="0"/>
              <a:t>date_format</a:t>
            </a:r>
            <a:r>
              <a:rPr lang="en-US" dirty="0" smtClean="0"/>
              <a:t>(</a:t>
            </a:r>
            <a:r>
              <a:rPr lang="en-US" dirty="0" err="1" smtClean="0"/>
              <a:t>sysdate</a:t>
            </a:r>
            <a:r>
              <a:rPr lang="en-US" dirty="0"/>
              <a:t>(),'%W') </a:t>
            </a:r>
            <a:r>
              <a:rPr lang="en-US" dirty="0" smtClean="0"/>
              <a:t>in( ‘Saturday‘, ‘Sunday’) </a:t>
            </a:r>
            <a:r>
              <a:rPr lang="en-US" dirty="0"/>
              <a:t>then            </a:t>
            </a:r>
            <a:r>
              <a:rPr lang="en-US" dirty="0" smtClean="0"/>
              <a:t>				‘Weekend'</a:t>
            </a:r>
            <a:r>
              <a:rPr lang="en-US" dirty="0"/>
              <a:t>		</a:t>
            </a:r>
            <a:br>
              <a:rPr lang="en-US" dirty="0"/>
            </a:br>
            <a:r>
              <a:rPr lang="en-US" dirty="0" smtClean="0"/>
              <a:t>		else    </a:t>
            </a:r>
            <a:br>
              <a:rPr lang="en-US" dirty="0" smtClean="0"/>
            </a:br>
            <a:r>
              <a:rPr lang="en-US" dirty="0" smtClean="0"/>
              <a:t>			‘Working Day'</a:t>
            </a:r>
            <a:r>
              <a:rPr lang="en-US" dirty="0"/>
              <a:t>		</a:t>
            </a:r>
            <a:r>
              <a:rPr lang="en-US" dirty="0" smtClean="0"/>
              <a:t/>
            </a:r>
            <a:br>
              <a:rPr lang="en-US" dirty="0" smtClean="0"/>
            </a:br>
            <a:r>
              <a:rPr lang="en-US" dirty="0" smtClean="0"/>
              <a:t>	end as </a:t>
            </a:r>
            <a:r>
              <a:rPr lang="en-US" dirty="0" err="1" smtClean="0"/>
              <a:t>WorkDay</a:t>
            </a:r>
            <a:endParaRPr lang="en-US" dirty="0" smtClean="0"/>
          </a:p>
          <a:p>
            <a:r>
              <a:rPr lang="en-US" dirty="0" smtClean="0"/>
              <a:t>Select </a:t>
            </a:r>
            <a:r>
              <a:rPr lang="en-US" dirty="0" err="1" smtClean="0"/>
              <a:t>customer_name</a:t>
            </a:r>
            <a:r>
              <a:rPr lang="en-US" dirty="0" smtClean="0"/>
              <a:t>, </a:t>
            </a:r>
            <a:r>
              <a:rPr lang="en-US" dirty="0" err="1" smtClean="0"/>
              <a:t>customer_city</a:t>
            </a:r>
            <a:r>
              <a:rPr lang="en-US" dirty="0" smtClean="0"/>
              <a:t>, </a:t>
            </a:r>
            <a:br>
              <a:rPr lang="en-US" dirty="0" smtClean="0"/>
            </a:br>
            <a:r>
              <a:rPr lang="en-US" dirty="0" smtClean="0"/>
              <a:t>	case when upper(gender) = ‘M’ then</a:t>
            </a:r>
            <a:br>
              <a:rPr lang="en-US" dirty="0" smtClean="0"/>
            </a:br>
            <a:r>
              <a:rPr lang="en-US" dirty="0" smtClean="0"/>
              <a:t>		‘Male’</a:t>
            </a:r>
            <a:br>
              <a:rPr lang="en-US" dirty="0" smtClean="0"/>
            </a:br>
            <a:r>
              <a:rPr lang="en-US" dirty="0" smtClean="0"/>
              <a:t>	case when upper(gender) = ‘F’ then</a:t>
            </a:r>
            <a:br>
              <a:rPr lang="en-US" dirty="0" smtClean="0"/>
            </a:br>
            <a:r>
              <a:rPr lang="en-US" dirty="0" smtClean="0"/>
              <a:t>		‘Female’</a:t>
            </a:r>
            <a:br>
              <a:rPr lang="en-US" dirty="0" smtClean="0"/>
            </a:br>
            <a:r>
              <a:rPr lang="en-US" dirty="0" smtClean="0"/>
              <a:t>	end as Gender</a:t>
            </a:r>
            <a:br>
              <a:rPr lang="en-US" dirty="0" smtClean="0"/>
            </a:br>
            <a:r>
              <a:rPr lang="en-US" dirty="0" smtClean="0"/>
              <a:t>from customer</a:t>
            </a:r>
          </a:p>
          <a:p>
            <a:endParaRPr lang="en-US" dirty="0"/>
          </a:p>
        </p:txBody>
      </p:sp>
    </p:spTree>
    <p:extLst>
      <p:ext uri="{BB962C8B-B14F-4D97-AF65-F5344CB8AC3E}">
        <p14:creationId xmlns:p14="http://schemas.microsoft.com/office/powerpoint/2010/main" val="33788341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1169"/>
            <a:ext cx="11303367" cy="816904"/>
          </a:xfrm>
        </p:spPr>
        <p:txBody>
          <a:bodyPr/>
          <a:lstStyle/>
          <a:p>
            <a:r>
              <a:rPr lang="en-IN" dirty="0" smtClean="0"/>
              <a:t>View</a:t>
            </a:r>
            <a:endParaRPr lang="en-IN" dirty="0"/>
          </a:p>
        </p:txBody>
      </p:sp>
      <p:sp>
        <p:nvSpPr>
          <p:cNvPr id="4" name="Rectangle 3"/>
          <p:cNvSpPr/>
          <p:nvPr/>
        </p:nvSpPr>
        <p:spPr>
          <a:xfrm>
            <a:off x="304705" y="877302"/>
            <a:ext cx="2386012" cy="3900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Customer</a:t>
            </a:r>
          </a:p>
          <a:p>
            <a:r>
              <a:rPr lang="en-IN" dirty="0" smtClean="0"/>
              <a:t>---------------------------</a:t>
            </a:r>
          </a:p>
          <a:p>
            <a:r>
              <a:rPr lang="en-IN" dirty="0" err="1" smtClean="0"/>
              <a:t>Cust_id</a:t>
            </a:r>
            <a:endParaRPr lang="en-IN" dirty="0" smtClean="0"/>
          </a:p>
          <a:p>
            <a:r>
              <a:rPr lang="en-IN" dirty="0" err="1" smtClean="0"/>
              <a:t>Cust_name</a:t>
            </a:r>
            <a:endParaRPr lang="en-IN" dirty="0" smtClean="0"/>
          </a:p>
          <a:p>
            <a:r>
              <a:rPr lang="en-IN" dirty="0" err="1" smtClean="0"/>
              <a:t>Cust_dob</a:t>
            </a:r>
            <a:endParaRPr lang="en-IN" dirty="0" smtClean="0"/>
          </a:p>
          <a:p>
            <a:r>
              <a:rPr lang="en-IN" dirty="0" err="1" smtClean="0"/>
              <a:t>Cust_gender</a:t>
            </a:r>
            <a:endParaRPr lang="en-IN" dirty="0" smtClean="0"/>
          </a:p>
          <a:p>
            <a:r>
              <a:rPr lang="en-IN" dirty="0" err="1" smtClean="0"/>
              <a:t>Cust_city</a:t>
            </a:r>
            <a:endParaRPr lang="en-IN" dirty="0" smtClean="0"/>
          </a:p>
          <a:p>
            <a:r>
              <a:rPr lang="en-IN" dirty="0" err="1" smtClean="0"/>
              <a:t>Cust_state</a:t>
            </a:r>
            <a:endParaRPr lang="en-IN" dirty="0" smtClean="0"/>
          </a:p>
          <a:p>
            <a:r>
              <a:rPr lang="en-IN" dirty="0" err="1" smtClean="0"/>
              <a:t>Cust_country</a:t>
            </a:r>
            <a:endParaRPr lang="en-IN" dirty="0" smtClean="0"/>
          </a:p>
          <a:p>
            <a:r>
              <a:rPr lang="en-IN" dirty="0" err="1" smtClean="0"/>
              <a:t>Cust_phone</a:t>
            </a:r>
            <a:endParaRPr lang="en-IN" dirty="0" smtClean="0"/>
          </a:p>
          <a:p>
            <a:r>
              <a:rPr lang="en-IN" dirty="0" err="1" smtClean="0"/>
              <a:t>Cust_email</a:t>
            </a:r>
            <a:endParaRPr lang="en-IN" dirty="0"/>
          </a:p>
        </p:txBody>
      </p:sp>
      <p:sp>
        <p:nvSpPr>
          <p:cNvPr id="5" name="TextBox 4"/>
          <p:cNvSpPr txBox="1"/>
          <p:nvPr/>
        </p:nvSpPr>
        <p:spPr>
          <a:xfrm>
            <a:off x="3038286" y="985833"/>
            <a:ext cx="8912157" cy="34163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dirty="0" smtClean="0"/>
              <a:t>Customer table consists of customers from India, SL and Bangladesh</a:t>
            </a:r>
          </a:p>
          <a:p>
            <a:endParaRPr lang="en-IN" dirty="0"/>
          </a:p>
          <a:p>
            <a:r>
              <a:rPr lang="en-IN" dirty="0" smtClean="0"/>
              <a:t>Business Users from India, SL and Bangladesh.</a:t>
            </a:r>
            <a:endParaRPr lang="en-IN" dirty="0"/>
          </a:p>
          <a:p>
            <a:r>
              <a:rPr lang="en-IN" dirty="0" smtClean="0"/>
              <a:t>RAM – INDIA</a:t>
            </a:r>
          </a:p>
          <a:p>
            <a:r>
              <a:rPr lang="en-IN" dirty="0" smtClean="0"/>
              <a:t>UMA – INDIA</a:t>
            </a:r>
          </a:p>
          <a:p>
            <a:r>
              <a:rPr lang="en-IN" dirty="0" smtClean="0"/>
              <a:t>KUMAR – SL</a:t>
            </a:r>
          </a:p>
          <a:p>
            <a:r>
              <a:rPr lang="en-IN" dirty="0" smtClean="0"/>
              <a:t>MARIAN – SL</a:t>
            </a:r>
          </a:p>
          <a:p>
            <a:r>
              <a:rPr lang="en-IN" dirty="0" smtClean="0"/>
              <a:t>BABU – Bangladesh</a:t>
            </a:r>
          </a:p>
          <a:p>
            <a:r>
              <a:rPr lang="en-IN" dirty="0" smtClean="0"/>
              <a:t>SURAJ – Bangladesh</a:t>
            </a:r>
          </a:p>
          <a:p>
            <a:endParaRPr lang="en-IN" dirty="0"/>
          </a:p>
          <a:p>
            <a:r>
              <a:rPr lang="en-IN" dirty="0" smtClean="0"/>
              <a:t>India users should get access to </a:t>
            </a:r>
            <a:r>
              <a:rPr lang="en-IN" dirty="0" err="1" smtClean="0"/>
              <a:t>india</a:t>
            </a:r>
            <a:r>
              <a:rPr lang="en-IN" dirty="0" smtClean="0"/>
              <a:t> customers, SL users should get access</a:t>
            </a:r>
            <a:br>
              <a:rPr lang="en-IN" dirty="0" smtClean="0"/>
            </a:br>
            <a:r>
              <a:rPr lang="en-IN" dirty="0" smtClean="0"/>
              <a:t>only to </a:t>
            </a:r>
            <a:r>
              <a:rPr lang="en-IN" dirty="0" err="1"/>
              <a:t>S</a:t>
            </a:r>
            <a:r>
              <a:rPr lang="en-IN" dirty="0" err="1" smtClean="0"/>
              <a:t>rilanka</a:t>
            </a:r>
            <a:r>
              <a:rPr lang="en-IN" dirty="0" smtClean="0"/>
              <a:t> customers, Bangladesh users should get the same access.</a:t>
            </a:r>
            <a:endParaRPr lang="en-IN" dirty="0"/>
          </a:p>
        </p:txBody>
      </p:sp>
      <p:sp>
        <p:nvSpPr>
          <p:cNvPr id="6" name="TextBox 5"/>
          <p:cNvSpPr txBox="1"/>
          <p:nvPr/>
        </p:nvSpPr>
        <p:spPr>
          <a:xfrm>
            <a:off x="304705" y="4893741"/>
            <a:ext cx="3195427" cy="1200329"/>
          </a:xfrm>
          <a:prstGeom prst="rect">
            <a:avLst/>
          </a:prstGeom>
          <a:noFill/>
        </p:spPr>
        <p:txBody>
          <a:bodyPr wrap="none" rtlCol="0">
            <a:spAutoFit/>
          </a:bodyPr>
          <a:lstStyle/>
          <a:p>
            <a:r>
              <a:rPr lang="en-IN" dirty="0" smtClean="0"/>
              <a:t>1250 customers</a:t>
            </a:r>
          </a:p>
          <a:p>
            <a:r>
              <a:rPr lang="en-IN" dirty="0" smtClean="0"/>
              <a:t>750 customers from </a:t>
            </a:r>
            <a:r>
              <a:rPr lang="en-IN" dirty="0" err="1" smtClean="0"/>
              <a:t>india</a:t>
            </a:r>
            <a:endParaRPr lang="en-IN" dirty="0" smtClean="0"/>
          </a:p>
          <a:p>
            <a:r>
              <a:rPr lang="en-IN" dirty="0" smtClean="0"/>
              <a:t>200 customers from SL</a:t>
            </a:r>
          </a:p>
          <a:p>
            <a:r>
              <a:rPr lang="en-IN" dirty="0" smtClean="0"/>
              <a:t>300 customers from Bangladesh</a:t>
            </a:r>
            <a:endParaRPr lang="en-IN" dirty="0"/>
          </a:p>
        </p:txBody>
      </p:sp>
      <p:sp>
        <p:nvSpPr>
          <p:cNvPr id="7" name="TextBox 6"/>
          <p:cNvSpPr txBox="1"/>
          <p:nvPr/>
        </p:nvSpPr>
        <p:spPr>
          <a:xfrm>
            <a:off x="3500132" y="4536349"/>
            <a:ext cx="8062592" cy="1754326"/>
          </a:xfrm>
          <a:prstGeom prst="rect">
            <a:avLst/>
          </a:prstGeom>
          <a:noFill/>
        </p:spPr>
        <p:txBody>
          <a:bodyPr wrap="none" rtlCol="0">
            <a:spAutoFit/>
          </a:bodyPr>
          <a:lstStyle/>
          <a:p>
            <a:r>
              <a:rPr lang="en-IN" dirty="0" smtClean="0"/>
              <a:t>View – </a:t>
            </a:r>
            <a:r>
              <a:rPr lang="en-IN" b="1" dirty="0" smtClean="0"/>
              <a:t>virtual table (does not take physical space)</a:t>
            </a:r>
          </a:p>
          <a:p>
            <a:r>
              <a:rPr lang="en-IN" dirty="0" smtClean="0"/>
              <a:t>Create view </a:t>
            </a:r>
            <a:r>
              <a:rPr lang="en-IN" dirty="0" err="1" smtClean="0"/>
              <a:t>ind_customers</a:t>
            </a:r>
            <a:r>
              <a:rPr lang="en-IN" dirty="0" smtClean="0"/>
              <a:t> as select * from customers where </a:t>
            </a:r>
            <a:r>
              <a:rPr lang="en-IN" dirty="0" err="1" smtClean="0"/>
              <a:t>cust_country</a:t>
            </a:r>
            <a:r>
              <a:rPr lang="en-IN" dirty="0" smtClean="0"/>
              <a:t> = ‘INDIA’</a:t>
            </a:r>
          </a:p>
          <a:p>
            <a:r>
              <a:rPr lang="en-IN" dirty="0" smtClean="0"/>
              <a:t>GRANT ALL ON </a:t>
            </a:r>
            <a:r>
              <a:rPr lang="en-IN" dirty="0" err="1" smtClean="0"/>
              <a:t>ind_customers</a:t>
            </a:r>
            <a:r>
              <a:rPr lang="en-IN" dirty="0" smtClean="0"/>
              <a:t> to RAM, UMA</a:t>
            </a:r>
            <a:endParaRPr lang="en-IN" dirty="0"/>
          </a:p>
          <a:p>
            <a:r>
              <a:rPr lang="en-IN" dirty="0" smtClean="0"/>
              <a:t>Select * From </a:t>
            </a:r>
            <a:r>
              <a:rPr lang="en-IN" dirty="0" err="1" smtClean="0"/>
              <a:t>ind_customers</a:t>
            </a:r>
            <a:r>
              <a:rPr lang="en-IN" dirty="0" smtClean="0"/>
              <a:t>;</a:t>
            </a:r>
          </a:p>
          <a:p>
            <a:r>
              <a:rPr lang="en-IN" dirty="0" smtClean="0"/>
              <a:t>Secure the data based on business rules</a:t>
            </a:r>
          </a:p>
          <a:p>
            <a:r>
              <a:rPr lang="en-IN" dirty="0" smtClean="0"/>
              <a:t>Insert into </a:t>
            </a:r>
            <a:r>
              <a:rPr lang="en-IN" dirty="0" err="1" smtClean="0"/>
              <a:t>ind_customers</a:t>
            </a:r>
            <a:r>
              <a:rPr lang="en-IN" dirty="0" smtClean="0"/>
              <a:t> values (…….)</a:t>
            </a:r>
            <a:endParaRPr lang="en-IN" dirty="0"/>
          </a:p>
        </p:txBody>
      </p:sp>
    </p:spTree>
    <p:extLst>
      <p:ext uri="{BB962C8B-B14F-4D97-AF65-F5344CB8AC3E}">
        <p14:creationId xmlns:p14="http://schemas.microsoft.com/office/powerpoint/2010/main" val="216209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 calcmode="lin" valueType="num">
                                      <p:cBhvr additive="base">
                                        <p:cTn id="3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 calcmode="lin" valueType="num">
                                      <p:cBhvr additive="base">
                                        <p:cTn id="4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 calcmode="lin" valueType="num">
                                      <p:cBhvr additive="base">
                                        <p:cTn id="4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7" end="7"/>
                                            </p:txEl>
                                          </p:spTgt>
                                        </p:tgtEl>
                                        <p:attrNameLst>
                                          <p:attrName>style.visibility</p:attrName>
                                        </p:attrNameLst>
                                      </p:cBhvr>
                                      <p:to>
                                        <p:strVal val="visible"/>
                                      </p:to>
                                    </p:set>
                                    <p:anim calcmode="lin" valueType="num">
                                      <p:cBhvr additive="base">
                                        <p:cTn id="5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0" end="0"/>
                                            </p:txEl>
                                          </p:spTgt>
                                        </p:tgtEl>
                                        <p:attrNameLst>
                                          <p:attrName>style.visibility</p:attrName>
                                        </p:attrNameLst>
                                      </p:cBhvr>
                                      <p:to>
                                        <p:strVal val="visible"/>
                                      </p:to>
                                    </p:set>
                                    <p:anim calcmode="lin" valueType="num">
                                      <p:cBhvr additive="base">
                                        <p:cTn id="6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1" end="1"/>
                                            </p:txEl>
                                          </p:spTgt>
                                        </p:tgtEl>
                                        <p:attrNameLst>
                                          <p:attrName>style.visibility</p:attrName>
                                        </p:attrNameLst>
                                      </p:cBhvr>
                                      <p:to>
                                        <p:strVal val="visible"/>
                                      </p:to>
                                    </p:set>
                                    <p:anim calcmode="lin" valueType="num">
                                      <p:cBhvr additive="base">
                                        <p:cTn id="7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
                                            <p:txEl>
                                              <p:pRg st="2" end="2"/>
                                            </p:txEl>
                                          </p:spTgt>
                                        </p:tgtEl>
                                        <p:attrNameLst>
                                          <p:attrName>style.visibility</p:attrName>
                                        </p:attrNameLst>
                                      </p:cBhvr>
                                      <p:to>
                                        <p:strVal val="visible"/>
                                      </p:to>
                                    </p:set>
                                    <p:anim calcmode="lin" valueType="num">
                                      <p:cBhvr additive="base">
                                        <p:cTn id="7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7">
                                            <p:txEl>
                                              <p:pRg st="3" end="3"/>
                                            </p:txEl>
                                          </p:spTgt>
                                        </p:tgtEl>
                                        <p:attrNameLst>
                                          <p:attrName>style.visibility</p:attrName>
                                        </p:attrNameLst>
                                      </p:cBhvr>
                                      <p:to>
                                        <p:strVal val="visible"/>
                                      </p:to>
                                    </p:set>
                                    <p:anim calcmode="lin" valueType="num">
                                      <p:cBhvr additive="base">
                                        <p:cTn id="8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7">
                                            <p:txEl>
                                              <p:pRg st="4" end="4"/>
                                            </p:txEl>
                                          </p:spTgt>
                                        </p:tgtEl>
                                        <p:attrNameLst>
                                          <p:attrName>style.visibility</p:attrName>
                                        </p:attrNameLst>
                                      </p:cBhvr>
                                      <p:to>
                                        <p:strVal val="visible"/>
                                      </p:to>
                                    </p:set>
                                    <p:anim calcmode="lin" valueType="num">
                                      <p:cBhvr additive="base">
                                        <p:cTn id="9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7">
                                            <p:txEl>
                                              <p:pRg st="5" end="5"/>
                                            </p:txEl>
                                          </p:spTgt>
                                        </p:tgtEl>
                                        <p:attrNameLst>
                                          <p:attrName>style.visibility</p:attrName>
                                        </p:attrNameLst>
                                      </p:cBhvr>
                                      <p:to>
                                        <p:strVal val="visible"/>
                                      </p:to>
                                    </p:set>
                                    <p:anim calcmode="lin" valueType="num">
                                      <p:cBhvr additive="base">
                                        <p:cTn id="9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
                                        </p:tgtEl>
                                        <p:attrNameLst>
                                          <p:attrName>style.visibility</p:attrName>
                                        </p:attrNameLst>
                                      </p:cBhvr>
                                      <p:to>
                                        <p:strVal val="visible"/>
                                      </p:to>
                                    </p:set>
                                    <p:anim calcmode="lin" valueType="num">
                                      <p:cBhvr additive="base">
                                        <p:cTn id="103" dur="500" fill="hold"/>
                                        <p:tgtEl>
                                          <p:spTgt spid="2"/>
                                        </p:tgtEl>
                                        <p:attrNameLst>
                                          <p:attrName>ppt_x</p:attrName>
                                        </p:attrNameLst>
                                      </p:cBhvr>
                                      <p:tavLst>
                                        <p:tav tm="0">
                                          <p:val>
                                            <p:strVal val="#ppt_x"/>
                                          </p:val>
                                        </p:tav>
                                        <p:tav tm="100000">
                                          <p:val>
                                            <p:strVal val="#ppt_x"/>
                                          </p:val>
                                        </p:tav>
                                      </p:tavLst>
                                    </p:anim>
                                    <p:anim calcmode="lin" valueType="num">
                                      <p:cBhvr additive="base">
                                        <p:cTn id="10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41858"/>
            <a:ext cx="11303367" cy="816904"/>
          </a:xfrm>
        </p:spPr>
        <p:txBody>
          <a:bodyPr/>
          <a:lstStyle/>
          <a:p>
            <a:r>
              <a:rPr lang="en-US" dirty="0" smtClean="0"/>
              <a:t>Connecting to MYSQL Server</a:t>
            </a:r>
            <a:endParaRPr lang="en-US" dirty="0"/>
          </a:p>
        </p:txBody>
      </p:sp>
      <p:sp>
        <p:nvSpPr>
          <p:cNvPr id="3" name="Content Placeholder 2"/>
          <p:cNvSpPr>
            <a:spLocks noGrp="1"/>
          </p:cNvSpPr>
          <p:nvPr>
            <p:ph idx="1"/>
          </p:nvPr>
        </p:nvSpPr>
        <p:spPr/>
        <p:txBody>
          <a:bodyPr/>
          <a:lstStyle/>
          <a:p>
            <a:r>
              <a:rPr lang="en-US" dirty="0" smtClean="0"/>
              <a:t>Install MYSQL client on your laptop.</a:t>
            </a:r>
          </a:p>
          <a:p>
            <a:r>
              <a:rPr lang="en-US" dirty="0" smtClean="0"/>
              <a:t>Install MYSQL workbench on your machine to connect to any server to which you have access.</a:t>
            </a:r>
          </a:p>
          <a:p>
            <a:r>
              <a:rPr lang="en-US" dirty="0" smtClean="0"/>
              <a:t>If you installed the local </a:t>
            </a:r>
            <a:r>
              <a:rPr lang="en-US" dirty="0" err="1" smtClean="0"/>
              <a:t>mysql</a:t>
            </a:r>
            <a:r>
              <a:rPr lang="en-US" dirty="0" smtClean="0"/>
              <a:t> server, then you can connect to localhost to get access to your database.</a:t>
            </a:r>
          </a:p>
          <a:p>
            <a:r>
              <a:rPr lang="en-US" dirty="0" smtClean="0"/>
              <a:t>You will get the server, user, password and to the database which you should connect from your team.</a:t>
            </a:r>
          </a:p>
          <a:p>
            <a:r>
              <a:rPr lang="en-US" dirty="0" smtClean="0"/>
              <a:t>Establish the connection to the MYSQL Server, if you face the issue, reach out to the system administrator.</a:t>
            </a:r>
          </a:p>
        </p:txBody>
      </p:sp>
    </p:spTree>
    <p:extLst>
      <p:ext uri="{BB962C8B-B14F-4D97-AF65-F5344CB8AC3E}">
        <p14:creationId xmlns:p14="http://schemas.microsoft.com/office/powerpoint/2010/main" val="1107565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53266"/>
            <a:ext cx="9247695" cy="632287"/>
          </a:xfrm>
        </p:spPr>
        <p:txBody>
          <a:bodyPr/>
          <a:lstStyle/>
          <a:p>
            <a:r>
              <a:rPr lang="en-US" dirty="0" smtClean="0"/>
              <a:t>SQL Layer</a:t>
            </a:r>
            <a:endParaRPr lang="en-US" dirty="0"/>
          </a:p>
        </p:txBody>
      </p:sp>
      <p:pic>
        <p:nvPicPr>
          <p:cNvPr id="1026" name="Picture 2" descr="SQL layer - MySQL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8239" y="1120778"/>
            <a:ext cx="5956985" cy="36944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42900" y="958854"/>
            <a:ext cx="5508239" cy="5078313"/>
          </a:xfrm>
          <a:prstGeom prst="rect">
            <a:avLst/>
          </a:prstGeom>
          <a:noFill/>
        </p:spPr>
        <p:txBody>
          <a:bodyPr wrap="none" rtlCol="0">
            <a:spAutoFit/>
          </a:bodyPr>
          <a:lstStyle/>
          <a:p>
            <a:r>
              <a:rPr lang="en-US" dirty="0" smtClean="0"/>
              <a:t>When we send an SQL from front end, after</a:t>
            </a:r>
            <a:br>
              <a:rPr lang="en-US" dirty="0" smtClean="0"/>
            </a:br>
            <a:r>
              <a:rPr lang="en-US" dirty="0" smtClean="0"/>
              <a:t>authentication, SQL engine does multiple activities.</a:t>
            </a:r>
          </a:p>
          <a:p>
            <a:endParaRPr lang="en-US" dirty="0" smtClean="0"/>
          </a:p>
          <a:p>
            <a:r>
              <a:rPr lang="en-US" b="1" dirty="0" smtClean="0"/>
              <a:t>Parser</a:t>
            </a:r>
            <a:r>
              <a:rPr lang="en-US" dirty="0" smtClean="0"/>
              <a:t> – Parses the query to make sure the database</a:t>
            </a:r>
            <a:br>
              <a:rPr lang="en-US" dirty="0" smtClean="0"/>
            </a:br>
            <a:r>
              <a:rPr lang="en-US" dirty="0" smtClean="0"/>
              <a:t>have the objects we refer to</a:t>
            </a:r>
          </a:p>
          <a:p>
            <a:r>
              <a:rPr lang="en-US" b="1" dirty="0" smtClean="0"/>
              <a:t>Authorization</a:t>
            </a:r>
            <a:r>
              <a:rPr lang="en-US" dirty="0" smtClean="0"/>
              <a:t> – security layer which make </a:t>
            </a:r>
            <a:r>
              <a:rPr lang="en-US" dirty="0" err="1" smtClean="0"/>
              <a:t>sure’s</a:t>
            </a:r>
            <a:r>
              <a:rPr lang="en-US" dirty="0" smtClean="0"/>
              <a:t> we</a:t>
            </a:r>
            <a:br>
              <a:rPr lang="en-US" dirty="0" smtClean="0"/>
            </a:br>
            <a:r>
              <a:rPr lang="en-US" dirty="0" smtClean="0"/>
              <a:t>have right access to the applicable operation</a:t>
            </a:r>
            <a:br>
              <a:rPr lang="en-US" dirty="0" smtClean="0"/>
            </a:br>
            <a:r>
              <a:rPr lang="en-US" b="1" dirty="0" smtClean="0"/>
              <a:t>Optimizer</a:t>
            </a:r>
            <a:r>
              <a:rPr lang="en-US" dirty="0" smtClean="0"/>
              <a:t> – analyzes the objects which we access</a:t>
            </a:r>
            <a:br>
              <a:rPr lang="en-US" dirty="0" smtClean="0"/>
            </a:br>
            <a:r>
              <a:rPr lang="en-US" dirty="0" smtClean="0"/>
              <a:t>and makes the system to choose the right indexes</a:t>
            </a:r>
            <a:br>
              <a:rPr lang="en-US" dirty="0" smtClean="0"/>
            </a:br>
            <a:r>
              <a:rPr lang="en-US" dirty="0" smtClean="0"/>
              <a:t>and execution plat to get the data faster.</a:t>
            </a:r>
            <a:br>
              <a:rPr lang="en-US" dirty="0" smtClean="0"/>
            </a:br>
            <a:r>
              <a:rPr lang="en-US" b="1" dirty="0" smtClean="0"/>
              <a:t>Query Logging </a:t>
            </a:r>
            <a:r>
              <a:rPr lang="en-US" dirty="0" smtClean="0"/>
              <a:t>– As per the ACID property, we need</a:t>
            </a:r>
            <a:br>
              <a:rPr lang="en-US" dirty="0" smtClean="0"/>
            </a:br>
            <a:r>
              <a:rPr lang="en-US" dirty="0" smtClean="0"/>
              <a:t>to make sure all the logs are in place to take care of</a:t>
            </a:r>
            <a:br>
              <a:rPr lang="en-US" dirty="0" smtClean="0"/>
            </a:br>
            <a:r>
              <a:rPr lang="en-US" dirty="0" smtClean="0"/>
              <a:t>any issues we face because of failures in networks and</a:t>
            </a:r>
            <a:br>
              <a:rPr lang="en-US" dirty="0" smtClean="0"/>
            </a:br>
            <a:r>
              <a:rPr lang="en-US" dirty="0" smtClean="0"/>
              <a:t>systems.</a:t>
            </a:r>
          </a:p>
          <a:p>
            <a:r>
              <a:rPr lang="en-US" b="1" dirty="0" smtClean="0"/>
              <a:t>Query cache </a:t>
            </a:r>
            <a:r>
              <a:rPr lang="en-US" dirty="0" smtClean="0"/>
              <a:t>– on certain repeated queries, storing the</a:t>
            </a:r>
            <a:br>
              <a:rPr lang="en-US" dirty="0" smtClean="0"/>
            </a:br>
            <a:r>
              <a:rPr lang="en-US" dirty="0" smtClean="0"/>
              <a:t>data in the processing area improves the performance.</a:t>
            </a:r>
            <a:endParaRPr lang="en-US" b="1" dirty="0" smtClean="0"/>
          </a:p>
          <a:p>
            <a:endParaRPr lang="en-US" dirty="0" smtClean="0"/>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689981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4325"/>
            <a:ext cx="11303367" cy="816904"/>
          </a:xfrm>
        </p:spPr>
        <p:txBody>
          <a:bodyPr/>
          <a:lstStyle/>
          <a:p>
            <a:r>
              <a:rPr lang="en-US" dirty="0" smtClean="0"/>
              <a:t>Disk Space in MYSQL</a:t>
            </a:r>
            <a:endParaRPr lang="en-US" dirty="0"/>
          </a:p>
        </p:txBody>
      </p:sp>
      <p:pic>
        <p:nvPicPr>
          <p:cNvPr id="3074" name="Picture 2" descr="How MySQL Uses Disk 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527" y="1263648"/>
            <a:ext cx="6036543" cy="49245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42900" y="1263648"/>
            <a:ext cx="5288627" cy="4801314"/>
          </a:xfrm>
          <a:prstGeom prst="rect">
            <a:avLst/>
          </a:prstGeom>
          <a:noFill/>
        </p:spPr>
        <p:txBody>
          <a:bodyPr wrap="none" rtlCol="0">
            <a:spAutoFit/>
          </a:bodyPr>
          <a:lstStyle/>
          <a:p>
            <a:r>
              <a:rPr lang="en-US" dirty="0" smtClean="0"/>
              <a:t>As a developer its important for you to understand</a:t>
            </a:r>
            <a:br>
              <a:rPr lang="en-US" dirty="0" smtClean="0"/>
            </a:br>
            <a:r>
              <a:rPr lang="en-US" dirty="0" smtClean="0"/>
              <a:t>what goes behind the scenes in the MYSQL storage.</a:t>
            </a:r>
          </a:p>
          <a:p>
            <a:endParaRPr lang="en-US" dirty="0" smtClean="0"/>
          </a:p>
          <a:p>
            <a:r>
              <a:rPr lang="en-US" dirty="0" smtClean="0"/>
              <a:t>All the data we push gets stored in different files.</a:t>
            </a:r>
          </a:p>
          <a:p>
            <a:endParaRPr lang="en-US" dirty="0"/>
          </a:p>
          <a:p>
            <a:r>
              <a:rPr lang="en-US" dirty="0" smtClean="0"/>
              <a:t>All the database files will be used to store the tables,</a:t>
            </a:r>
            <a:br>
              <a:rPr lang="en-US" dirty="0" smtClean="0"/>
            </a:br>
            <a:r>
              <a:rPr lang="en-US" dirty="0" smtClean="0"/>
              <a:t>indexes and records which we push to the database.</a:t>
            </a:r>
          </a:p>
          <a:p>
            <a:endParaRPr lang="en-US" dirty="0"/>
          </a:p>
          <a:p>
            <a:r>
              <a:rPr lang="en-US" dirty="0" smtClean="0"/>
              <a:t>Program log files make sure every activity is tracked</a:t>
            </a:r>
            <a:br>
              <a:rPr lang="en-US" dirty="0" smtClean="0"/>
            </a:br>
            <a:r>
              <a:rPr lang="en-US" dirty="0" smtClean="0"/>
              <a:t>as a proof of transaction (if questioned) or for </a:t>
            </a:r>
            <a:br>
              <a:rPr lang="en-US" dirty="0" smtClean="0"/>
            </a:br>
            <a:r>
              <a:rPr lang="en-US" dirty="0" smtClean="0"/>
              <a:t>recovery when some hardware or system software</a:t>
            </a:r>
            <a:br>
              <a:rPr lang="en-US" dirty="0" smtClean="0"/>
            </a:br>
            <a:r>
              <a:rPr lang="en-US" dirty="0" smtClean="0"/>
              <a:t>fails.</a:t>
            </a:r>
          </a:p>
          <a:p>
            <a:endParaRPr lang="en-US" dirty="0"/>
          </a:p>
          <a:p>
            <a:r>
              <a:rPr lang="en-US" dirty="0" smtClean="0"/>
              <a:t>Every activity is tracked in every application to make</a:t>
            </a:r>
            <a:br>
              <a:rPr lang="en-US" dirty="0" smtClean="0"/>
            </a:br>
            <a:r>
              <a:rPr lang="en-US" dirty="0" smtClean="0"/>
              <a:t>sure when failure happens, there is a </a:t>
            </a:r>
            <a:r>
              <a:rPr lang="en-US" dirty="0"/>
              <a:t> </a:t>
            </a:r>
            <a:r>
              <a:rPr lang="en-US" dirty="0" smtClean="0"/>
              <a:t>traceability to</a:t>
            </a:r>
            <a:br>
              <a:rPr lang="en-US" dirty="0" smtClean="0"/>
            </a:br>
            <a:r>
              <a:rPr lang="en-US" dirty="0" smtClean="0"/>
              <a:t>application developers and DBA’s </a:t>
            </a:r>
            <a:br>
              <a:rPr lang="en-US" dirty="0" smtClean="0"/>
            </a:br>
            <a:r>
              <a:rPr lang="en-US" dirty="0" smtClean="0"/>
              <a:t>(Database Administrators)</a:t>
            </a:r>
            <a:endParaRPr lang="en-US" dirty="0"/>
          </a:p>
        </p:txBody>
      </p:sp>
    </p:spTree>
    <p:extLst>
      <p:ext uri="{BB962C8B-B14F-4D97-AF65-F5344CB8AC3E}">
        <p14:creationId xmlns:p14="http://schemas.microsoft.com/office/powerpoint/2010/main" val="51177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4325"/>
            <a:ext cx="11303367" cy="816904"/>
          </a:xfrm>
        </p:spPr>
        <p:txBody>
          <a:bodyPr/>
          <a:lstStyle/>
          <a:p>
            <a:r>
              <a:rPr lang="en-US" dirty="0" smtClean="0"/>
              <a:t>Memory Related Resources</a:t>
            </a:r>
            <a:endParaRPr lang="en-US" dirty="0"/>
          </a:p>
        </p:txBody>
      </p:sp>
      <p:pic>
        <p:nvPicPr>
          <p:cNvPr id="4098" name="Picture 2" descr="Memory Structures - MySQL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105" y="1409700"/>
            <a:ext cx="6871515" cy="44955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9296" y="1104900"/>
            <a:ext cx="4848224" cy="5016758"/>
          </a:xfrm>
          <a:prstGeom prst="rect">
            <a:avLst/>
          </a:prstGeom>
          <a:noFill/>
        </p:spPr>
        <p:txBody>
          <a:bodyPr wrap="square" rtlCol="0">
            <a:spAutoFit/>
          </a:bodyPr>
          <a:lstStyle/>
          <a:p>
            <a:r>
              <a:rPr lang="en-US" sz="1600" dirty="0" smtClean="0"/>
              <a:t>While processing data sets to get the related</a:t>
            </a:r>
            <a:br>
              <a:rPr lang="en-US" sz="1600" dirty="0" smtClean="0"/>
            </a:br>
            <a:r>
              <a:rPr lang="en-US" sz="1600" dirty="0" smtClean="0"/>
              <a:t>data from different tables, RDBMS engine</a:t>
            </a:r>
            <a:br>
              <a:rPr lang="en-US" sz="1600" dirty="0" smtClean="0"/>
            </a:br>
            <a:r>
              <a:rPr lang="en-US" sz="1600" dirty="0" smtClean="0"/>
              <a:t>uses temp space in terms of RAM and files to accomplish the task.</a:t>
            </a:r>
          </a:p>
          <a:p>
            <a:endParaRPr lang="en-US" sz="1600" dirty="0"/>
          </a:p>
          <a:p>
            <a:r>
              <a:rPr lang="en-US" sz="1600" dirty="0" smtClean="0"/>
              <a:t>Understand what cache means in computing perspective to get clarity.</a:t>
            </a:r>
          </a:p>
          <a:p>
            <a:r>
              <a:rPr lang="en-US" sz="1600" b="1" dirty="0"/>
              <a:t>an auxiliary memory from which high-speed retrieval is </a:t>
            </a:r>
            <a:r>
              <a:rPr lang="en-US" sz="1600" b="1" dirty="0" smtClean="0"/>
              <a:t>possible. </a:t>
            </a:r>
          </a:p>
          <a:p>
            <a:r>
              <a:rPr lang="en-US" sz="1600" b="1" dirty="0" smtClean="0"/>
              <a:t>store </a:t>
            </a:r>
            <a:r>
              <a:rPr lang="en-US" sz="1600" b="1" dirty="0"/>
              <a:t>(data) in a </a:t>
            </a:r>
            <a:r>
              <a:rPr lang="en-US" sz="1600" b="1" dirty="0" smtClean="0"/>
              <a:t>cache. the </a:t>
            </a:r>
            <a:r>
              <a:rPr lang="en-US" sz="1600" b="1" dirty="0"/>
              <a:t>operating system tries to cache every disk </a:t>
            </a:r>
            <a:r>
              <a:rPr lang="en-US" sz="1600" b="1" dirty="0" smtClean="0"/>
              <a:t>operation</a:t>
            </a:r>
          </a:p>
          <a:p>
            <a:endParaRPr lang="en-US" sz="1600" b="1" dirty="0"/>
          </a:p>
          <a:p>
            <a:r>
              <a:rPr lang="en-US" sz="1600" dirty="0" smtClean="0"/>
              <a:t>Server allocates memory to serve individual users and shares certain operations.</a:t>
            </a:r>
          </a:p>
          <a:p>
            <a:endParaRPr lang="en-US" sz="1600" dirty="0"/>
          </a:p>
          <a:p>
            <a:r>
              <a:rPr lang="en-US" sz="1600" dirty="0" smtClean="0"/>
              <a:t>Connection / session is at every connection level. If we have 50 users accessing the data at the same time internally it manages so many sessions to maintain the isolation (remember acid property – isolation is one of principles)</a:t>
            </a:r>
          </a:p>
        </p:txBody>
      </p:sp>
    </p:spTree>
    <p:extLst>
      <p:ext uri="{BB962C8B-B14F-4D97-AF65-F5344CB8AC3E}">
        <p14:creationId xmlns:p14="http://schemas.microsoft.com/office/powerpoint/2010/main" val="2842322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27456</TotalTime>
  <Words>4058</Words>
  <Application>Microsoft Office PowerPoint</Application>
  <PresentationFormat>Widescreen</PresentationFormat>
  <Paragraphs>635</Paragraphs>
  <Slides>53</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53</vt:i4>
      </vt:variant>
    </vt:vector>
  </HeadingPairs>
  <TitlesOfParts>
    <vt:vector size="67" baseType="lpstr">
      <vt:lpstr>Adobe Gothic Std B</vt:lpstr>
      <vt:lpstr>Algerian</vt:lpstr>
      <vt:lpstr>Arial</vt:lpstr>
      <vt:lpstr>Calibri</vt:lpstr>
      <vt:lpstr>Calibri Light</vt:lpstr>
      <vt:lpstr>Courier New</vt:lpstr>
      <vt:lpstr>Lato</vt:lpstr>
      <vt:lpstr>Open Sans</vt:lpstr>
      <vt:lpstr>Source Sans Pro</vt:lpstr>
      <vt:lpstr>Wingdings</vt:lpstr>
      <vt:lpstr>Office Theme</vt:lpstr>
      <vt:lpstr>Custom Design</vt:lpstr>
      <vt:lpstr>1_Custom Design</vt:lpstr>
      <vt:lpstr>2_Custom Design</vt:lpstr>
      <vt:lpstr>PowerPoint Presentation</vt:lpstr>
      <vt:lpstr>MYSQL -- RDBMS</vt:lpstr>
      <vt:lpstr>Information Visualization</vt:lpstr>
      <vt:lpstr>MYSQL High Level View</vt:lpstr>
      <vt:lpstr>MYSQL Server</vt:lpstr>
      <vt:lpstr>Connecting to MYSQL Server</vt:lpstr>
      <vt:lpstr>SQL Layer</vt:lpstr>
      <vt:lpstr>Disk Space in MYSQL</vt:lpstr>
      <vt:lpstr>Memory Related Resources</vt:lpstr>
      <vt:lpstr>SQL Language</vt:lpstr>
      <vt:lpstr>Fundamentals to deal with data</vt:lpstr>
      <vt:lpstr>DATA Types</vt:lpstr>
      <vt:lpstr>Tables (Creation Example)</vt:lpstr>
      <vt:lpstr>Auto Increment for a PK</vt:lpstr>
      <vt:lpstr>Alter Table (Foreign Key handling)</vt:lpstr>
      <vt:lpstr>Data Manipulation Language (CRUD)</vt:lpstr>
      <vt:lpstr>Types of Queries</vt:lpstr>
      <vt:lpstr>Simple Query</vt:lpstr>
      <vt:lpstr>Simple Select</vt:lpstr>
      <vt:lpstr>Sub Query</vt:lpstr>
      <vt:lpstr>MySQL Functions</vt:lpstr>
      <vt:lpstr>String Functions</vt:lpstr>
      <vt:lpstr>String Functions</vt:lpstr>
      <vt:lpstr>PowerPoint Presentation</vt:lpstr>
      <vt:lpstr>Number Functions</vt:lpstr>
      <vt:lpstr>PowerPoint Presentation</vt:lpstr>
      <vt:lpstr>Number Functions</vt:lpstr>
      <vt:lpstr>Date and Time Functions</vt:lpstr>
      <vt:lpstr>PowerPoint Presentation</vt:lpstr>
      <vt:lpstr>PowerPoint Presentation</vt:lpstr>
      <vt:lpstr>PowerPoint Presentation</vt:lpstr>
      <vt:lpstr>Aggregate function</vt:lpstr>
      <vt:lpstr>Aggregate function</vt:lpstr>
      <vt:lpstr>Two table visualization to think about queries</vt:lpstr>
      <vt:lpstr>Two table visualization to think about queries</vt:lpstr>
      <vt:lpstr>Two table visualization to think about queries</vt:lpstr>
      <vt:lpstr>Two table visualization to think about queries</vt:lpstr>
      <vt:lpstr>JOINS</vt:lpstr>
      <vt:lpstr>JOINS</vt:lpstr>
      <vt:lpstr>Join Types</vt:lpstr>
      <vt:lpstr>Aggregated Queries</vt:lpstr>
      <vt:lpstr>Group by Query</vt:lpstr>
      <vt:lpstr>Group by &amp; Having Clause</vt:lpstr>
      <vt:lpstr>Co-related Sub Query</vt:lpstr>
      <vt:lpstr>Set Operators</vt:lpstr>
      <vt:lpstr>Derived Table / Inline View</vt:lpstr>
      <vt:lpstr>Dealing with Null values</vt:lpstr>
      <vt:lpstr>Analytical Queries</vt:lpstr>
      <vt:lpstr>Ranking function usage &amp; example of derived table</vt:lpstr>
      <vt:lpstr>Using Partitions and Over by clause</vt:lpstr>
      <vt:lpstr>Derived Table</vt:lpstr>
      <vt:lpstr>Case Statement</vt:lpstr>
      <vt:lpstr>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R</dc:creator>
  <cp:lastModifiedBy>Microsoft account</cp:lastModifiedBy>
  <cp:revision>168</cp:revision>
  <dcterms:created xsi:type="dcterms:W3CDTF">2021-02-22T16:41:02Z</dcterms:created>
  <dcterms:modified xsi:type="dcterms:W3CDTF">2023-07-20T02:00:53Z</dcterms:modified>
</cp:coreProperties>
</file>