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64" r:id="rId5"/>
    <p:sldId id="265" r:id="rId6"/>
    <p:sldId id="266" r:id="rId7"/>
    <p:sldId id="267" r:id="rId8"/>
    <p:sldId id="268" r:id="rId9"/>
    <p:sldId id="269" r:id="rId10"/>
    <p:sldId id="270" r:id="rId11"/>
    <p:sldId id="271" r:id="rId12"/>
    <p:sldId id="272" r:id="rId13"/>
    <p:sldId id="273"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53F31D-A831-41C5-AB55-00EFD334ADA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E5A9EE-6469-4D0B-A56C-D382463BD61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3F31D-A831-41C5-AB55-00EFD334ADA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E5A9EE-6469-4D0B-A56C-D382463BD61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3F31D-A831-41C5-AB55-00EFD334ADA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E5A9EE-6469-4D0B-A56C-D382463BD61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3F31D-A831-41C5-AB55-00EFD334ADA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E5A9EE-6469-4D0B-A56C-D382463BD61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53F31D-A831-41C5-AB55-00EFD334ADA1}"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E5A9EE-6469-4D0B-A56C-D382463BD61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53F31D-A831-41C5-AB55-00EFD334ADA1}"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E5A9EE-6469-4D0B-A56C-D382463BD61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53F31D-A831-41C5-AB55-00EFD334ADA1}"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E5A9EE-6469-4D0B-A56C-D382463BD61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53F31D-A831-41C5-AB55-00EFD334ADA1}" type="datetimeFigureOut">
              <a:rPr lang="en-IN" smtClean="0"/>
              <a:t>30-12-2021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E5A9EE-6469-4D0B-A56C-D382463BD61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3F31D-A831-41C5-AB55-00EFD334ADA1}" type="datetimeFigureOut">
              <a:rPr lang="en-IN" smtClean="0"/>
              <a:t>30-12-2021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E5A9EE-6469-4D0B-A56C-D382463BD61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3F31D-A831-41C5-AB55-00EFD334ADA1}"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E5A9EE-6469-4D0B-A56C-D382463BD61A}"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653F31D-A831-41C5-AB55-00EFD334ADA1}" type="datetimeFigureOut">
              <a:rPr lang="en-IN" smtClean="0"/>
              <a:t>30-12-2021</a:t>
            </a:fld>
            <a:endParaRPr lang="en-IN"/>
          </a:p>
        </p:txBody>
      </p:sp>
      <p:sp>
        <p:nvSpPr>
          <p:cNvPr id="9" name="Slide Number Placeholder 8"/>
          <p:cNvSpPr>
            <a:spLocks noGrp="1"/>
          </p:cNvSpPr>
          <p:nvPr>
            <p:ph type="sldNum" sz="quarter" idx="11"/>
          </p:nvPr>
        </p:nvSpPr>
        <p:spPr/>
        <p:txBody>
          <a:bodyPr/>
          <a:lstStyle/>
          <a:p>
            <a:fld id="{3FE5A9EE-6469-4D0B-A56C-D382463BD61A}"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FE5A9EE-6469-4D0B-A56C-D382463BD61A}"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653F31D-A831-41C5-AB55-00EFD334ADA1}" type="datetimeFigureOut">
              <a:rPr lang="en-IN" smtClean="0"/>
              <a:t>30-12-2021</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16632"/>
            <a:ext cx="7920880" cy="936104"/>
          </a:xfrm>
        </p:spPr>
        <p:txBody>
          <a:bodyPr/>
          <a:lstStyle/>
          <a:p>
            <a:pPr algn="ctr"/>
            <a:r>
              <a:rPr lang="en-IN" sz="4400" b="1" dirty="0" smtClean="0"/>
              <a:t>Brain Tumor Detection </a:t>
            </a:r>
            <a:endParaRPr lang="en-IN" sz="4400" b="1" dirty="0"/>
          </a:p>
        </p:txBody>
      </p:sp>
      <p:sp>
        <p:nvSpPr>
          <p:cNvPr id="3" name="Subtitle 2"/>
          <p:cNvSpPr>
            <a:spLocks noGrp="1"/>
          </p:cNvSpPr>
          <p:nvPr>
            <p:ph type="subTitle" idx="1"/>
          </p:nvPr>
        </p:nvSpPr>
        <p:spPr>
          <a:xfrm>
            <a:off x="539552" y="1916832"/>
            <a:ext cx="7920880" cy="4752528"/>
          </a:xfrm>
        </p:spPr>
        <p:txBody>
          <a:bodyPr/>
          <a:lstStyle/>
          <a:p>
            <a:pPr algn="ctr"/>
            <a:r>
              <a:rPr lang="en-IN" sz="2400" b="1" dirty="0" smtClean="0">
                <a:solidFill>
                  <a:schemeClr val="tx1">
                    <a:lumMod val="90000"/>
                    <a:lumOff val="10000"/>
                  </a:schemeClr>
                </a:solidFill>
                <a:latin typeface="+mj-lt"/>
              </a:rPr>
              <a:t>IMAGE PROCESSING</a:t>
            </a:r>
          </a:p>
          <a:p>
            <a:pPr algn="ctr"/>
            <a:r>
              <a:rPr lang="en-IN" sz="2400" b="1" dirty="0" smtClean="0">
                <a:solidFill>
                  <a:schemeClr val="tx1">
                    <a:lumMod val="90000"/>
                    <a:lumOff val="10000"/>
                  </a:schemeClr>
                </a:solidFill>
                <a:latin typeface="+mj-lt"/>
              </a:rPr>
              <a:t>CSE4019</a:t>
            </a:r>
          </a:p>
          <a:p>
            <a:pPr algn="ctr"/>
            <a:r>
              <a:rPr lang="en-IN" sz="2400" b="1" dirty="0" smtClean="0">
                <a:solidFill>
                  <a:schemeClr val="tx1">
                    <a:lumMod val="90000"/>
                    <a:lumOff val="10000"/>
                  </a:schemeClr>
                </a:solidFill>
                <a:latin typeface="+mj-lt"/>
              </a:rPr>
              <a:t>REVIEW</a:t>
            </a:r>
            <a:endParaRPr lang="en-IN" sz="2400" b="1" dirty="0" smtClean="0">
              <a:solidFill>
                <a:schemeClr val="tx1">
                  <a:lumMod val="90000"/>
                  <a:lumOff val="10000"/>
                </a:schemeClr>
              </a:solidFill>
              <a:latin typeface="+mj-lt"/>
            </a:endParaRPr>
          </a:p>
          <a:p>
            <a:endParaRPr lang="en-IN" dirty="0" smtClean="0">
              <a:solidFill>
                <a:schemeClr val="tx1">
                  <a:lumMod val="90000"/>
                  <a:lumOff val="10000"/>
                </a:schemeClr>
              </a:solidFill>
              <a:latin typeface="+mj-lt"/>
            </a:endParaRPr>
          </a:p>
          <a:p>
            <a:endParaRPr lang="en-IN" dirty="0">
              <a:solidFill>
                <a:schemeClr val="tx1">
                  <a:lumMod val="90000"/>
                  <a:lumOff val="10000"/>
                </a:schemeClr>
              </a:solidFill>
              <a:latin typeface="+mj-lt"/>
            </a:endParaRPr>
          </a:p>
          <a:p>
            <a:endParaRPr lang="en-IN" dirty="0" smtClean="0">
              <a:solidFill>
                <a:schemeClr val="tx1">
                  <a:lumMod val="90000"/>
                  <a:lumOff val="10000"/>
                </a:schemeClr>
              </a:solidFill>
              <a:latin typeface="+mj-lt"/>
            </a:endParaRPr>
          </a:p>
          <a:p>
            <a:endParaRPr lang="en-IN" b="1" dirty="0">
              <a:solidFill>
                <a:schemeClr val="tx1">
                  <a:lumMod val="90000"/>
                  <a:lumOff val="10000"/>
                </a:schemeClr>
              </a:solidFill>
              <a:latin typeface="+mj-lt"/>
            </a:endParaRPr>
          </a:p>
          <a:p>
            <a:r>
              <a:rPr lang="en-IN" b="1" dirty="0" smtClean="0">
                <a:solidFill>
                  <a:schemeClr val="tx1">
                    <a:lumMod val="90000"/>
                    <a:lumOff val="10000"/>
                  </a:schemeClr>
                </a:solidFill>
                <a:latin typeface="+mj-lt"/>
              </a:rPr>
              <a:t>Faculty                                                       Team Members</a:t>
            </a:r>
          </a:p>
          <a:p>
            <a:r>
              <a:rPr lang="en-IN" b="1" dirty="0" smtClean="0">
                <a:solidFill>
                  <a:schemeClr val="tx1">
                    <a:lumMod val="90000"/>
                    <a:lumOff val="10000"/>
                  </a:schemeClr>
                </a:solidFill>
                <a:latin typeface="+mj-lt"/>
              </a:rPr>
              <a:t>Geetha S                                                   1) Prakhar Rathore (19BCE1793)</a:t>
            </a:r>
          </a:p>
          <a:p>
            <a:r>
              <a:rPr lang="en-IN" b="1" dirty="0" smtClean="0">
                <a:solidFill>
                  <a:schemeClr val="tx1">
                    <a:lumMod val="90000"/>
                    <a:lumOff val="10000"/>
                  </a:schemeClr>
                </a:solidFill>
                <a:latin typeface="+mj-lt"/>
              </a:rPr>
              <a:t>(SCOPE)                                                    2) Mayank Dash (19BCE1663)</a:t>
            </a:r>
            <a:endParaRPr lang="en-IN" b="1" dirty="0">
              <a:solidFill>
                <a:schemeClr val="tx1">
                  <a:lumMod val="90000"/>
                  <a:lumOff val="10000"/>
                </a:schemeClr>
              </a:solidFill>
              <a:latin typeface="+mj-lt"/>
            </a:endParaRPr>
          </a:p>
        </p:txBody>
      </p:sp>
    </p:spTree>
    <p:extLst>
      <p:ext uri="{BB962C8B-B14F-4D97-AF65-F5344CB8AC3E}">
        <p14:creationId xmlns:p14="http://schemas.microsoft.com/office/powerpoint/2010/main" val="1850261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7020272" y="32066"/>
            <a:ext cx="1968604" cy="2160240"/>
          </a:xfrm>
          <a:prstGeom prst="rect">
            <a:avLst/>
          </a:prstGeom>
        </p:spPr>
      </p:pic>
      <p:pic>
        <p:nvPicPr>
          <p:cNvPr id="5" name="Picture 4"/>
          <p:cNvPicPr/>
          <p:nvPr/>
        </p:nvPicPr>
        <p:blipFill>
          <a:blip r:embed="rId3"/>
          <a:stretch>
            <a:fillRect/>
          </a:stretch>
        </p:blipFill>
        <p:spPr>
          <a:xfrm>
            <a:off x="467544" y="1700808"/>
            <a:ext cx="2016224" cy="1944216"/>
          </a:xfrm>
          <a:prstGeom prst="rect">
            <a:avLst/>
          </a:prstGeom>
        </p:spPr>
      </p:pic>
      <p:sp>
        <p:nvSpPr>
          <p:cNvPr id="6" name="Rectangle 5"/>
          <p:cNvSpPr/>
          <p:nvPr/>
        </p:nvSpPr>
        <p:spPr>
          <a:xfrm>
            <a:off x="539552" y="476672"/>
            <a:ext cx="6318448" cy="1200329"/>
          </a:xfrm>
          <a:prstGeom prst="rect">
            <a:avLst/>
          </a:prstGeom>
        </p:spPr>
        <p:txBody>
          <a:bodyPr wrap="square">
            <a:spAutoFit/>
          </a:bodyPr>
          <a:lstStyle/>
          <a:p>
            <a:r>
              <a:rPr lang="en-IN" dirty="0">
                <a:latin typeface="+mj-lt"/>
              </a:rPr>
              <a:t>Here we have performed thresholding on the gray scale converted image taking pixel value to 155 where maximum value is taken to 255. If more than 155 value is taken as 255 or else 0.</a:t>
            </a:r>
          </a:p>
        </p:txBody>
      </p:sp>
      <p:sp>
        <p:nvSpPr>
          <p:cNvPr id="7" name="Rectangle 6"/>
          <p:cNvSpPr/>
          <p:nvPr/>
        </p:nvSpPr>
        <p:spPr>
          <a:xfrm>
            <a:off x="2987824" y="2132856"/>
            <a:ext cx="5760640" cy="1477328"/>
          </a:xfrm>
          <a:prstGeom prst="rect">
            <a:avLst/>
          </a:prstGeom>
        </p:spPr>
        <p:txBody>
          <a:bodyPr wrap="square">
            <a:spAutoFit/>
          </a:bodyPr>
          <a:lstStyle/>
          <a:p>
            <a:r>
              <a:rPr lang="en-IN" dirty="0">
                <a:latin typeface="+mj-lt"/>
              </a:rPr>
              <a:t>Next step after conversion of the image into thresholding we need to perform image into inverse thresholding where value of white and black is changed but pixel value is taken as 155 and black region appears and vice versa from the previous image. Its reverse of thresholding.</a:t>
            </a:r>
          </a:p>
        </p:txBody>
      </p:sp>
      <p:pic>
        <p:nvPicPr>
          <p:cNvPr id="8" name="Picture 7"/>
          <p:cNvPicPr/>
          <p:nvPr/>
        </p:nvPicPr>
        <p:blipFill>
          <a:blip r:embed="rId4"/>
          <a:stretch>
            <a:fillRect/>
          </a:stretch>
        </p:blipFill>
        <p:spPr>
          <a:xfrm>
            <a:off x="6732240" y="4123442"/>
            <a:ext cx="2256586" cy="2230368"/>
          </a:xfrm>
          <a:prstGeom prst="rect">
            <a:avLst/>
          </a:prstGeom>
        </p:spPr>
      </p:pic>
      <p:sp>
        <p:nvSpPr>
          <p:cNvPr id="9" name="Rectangle 8"/>
          <p:cNvSpPr/>
          <p:nvPr/>
        </p:nvSpPr>
        <p:spPr>
          <a:xfrm>
            <a:off x="899592" y="4123442"/>
            <a:ext cx="5616624" cy="923330"/>
          </a:xfrm>
          <a:prstGeom prst="rect">
            <a:avLst/>
          </a:prstGeom>
        </p:spPr>
        <p:txBody>
          <a:bodyPr wrap="square">
            <a:spAutoFit/>
          </a:bodyPr>
          <a:lstStyle/>
          <a:p>
            <a:r>
              <a:rPr lang="en-IN" dirty="0">
                <a:latin typeface="+mj-lt"/>
              </a:rPr>
              <a:t>Here he have performed morphological operation on the image so the left out or unwanted parts in case of </a:t>
            </a:r>
            <a:r>
              <a:rPr lang="en-IN" dirty="0" smtClean="0">
                <a:latin typeface="+mj-lt"/>
              </a:rPr>
              <a:t>thresholding </a:t>
            </a:r>
            <a:r>
              <a:rPr lang="en-IN" dirty="0">
                <a:latin typeface="+mj-lt"/>
              </a:rPr>
              <a:t>could be removed here.</a:t>
            </a:r>
          </a:p>
        </p:txBody>
      </p:sp>
    </p:spTree>
    <p:extLst>
      <p:ext uri="{BB962C8B-B14F-4D97-AF65-F5344CB8AC3E}">
        <p14:creationId xmlns:p14="http://schemas.microsoft.com/office/powerpoint/2010/main" val="81984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6084168" y="260648"/>
            <a:ext cx="2754248" cy="2520280"/>
          </a:xfrm>
          <a:prstGeom prst="rect">
            <a:avLst/>
          </a:prstGeom>
        </p:spPr>
      </p:pic>
      <p:pic>
        <p:nvPicPr>
          <p:cNvPr id="5" name="Picture 4"/>
          <p:cNvPicPr/>
          <p:nvPr/>
        </p:nvPicPr>
        <p:blipFill>
          <a:blip r:embed="rId3"/>
          <a:stretch>
            <a:fillRect/>
          </a:stretch>
        </p:blipFill>
        <p:spPr>
          <a:xfrm>
            <a:off x="251520" y="3501008"/>
            <a:ext cx="2640965" cy="2663076"/>
          </a:xfrm>
          <a:prstGeom prst="rect">
            <a:avLst/>
          </a:prstGeom>
        </p:spPr>
      </p:pic>
      <p:sp>
        <p:nvSpPr>
          <p:cNvPr id="6" name="Rectangle 5"/>
          <p:cNvSpPr/>
          <p:nvPr/>
        </p:nvSpPr>
        <p:spPr>
          <a:xfrm>
            <a:off x="611560" y="404664"/>
            <a:ext cx="5328592" cy="1477328"/>
          </a:xfrm>
          <a:prstGeom prst="rect">
            <a:avLst/>
          </a:prstGeom>
        </p:spPr>
        <p:txBody>
          <a:bodyPr wrap="square">
            <a:spAutoFit/>
          </a:bodyPr>
          <a:lstStyle/>
          <a:p>
            <a:r>
              <a:rPr lang="en-IN" dirty="0">
                <a:latin typeface="+mj-lt"/>
              </a:rPr>
              <a:t>Here we can see the canny edge detectors performing and identifying the region with 2 different intensities it one of the edge detecting process. So we can see that 2 edges are highlighted which may represent the </a:t>
            </a:r>
            <a:r>
              <a:rPr lang="en-IN" dirty="0" smtClean="0">
                <a:latin typeface="+mj-lt"/>
              </a:rPr>
              <a:t>Tumor.</a:t>
            </a:r>
            <a:endParaRPr lang="en-IN" dirty="0">
              <a:latin typeface="+mj-lt"/>
            </a:endParaRPr>
          </a:p>
        </p:txBody>
      </p:sp>
      <p:sp>
        <p:nvSpPr>
          <p:cNvPr id="7" name="Rectangle 6"/>
          <p:cNvSpPr/>
          <p:nvPr/>
        </p:nvSpPr>
        <p:spPr>
          <a:xfrm>
            <a:off x="3203848" y="3861048"/>
            <a:ext cx="5184576" cy="2031325"/>
          </a:xfrm>
          <a:prstGeom prst="rect">
            <a:avLst/>
          </a:prstGeom>
        </p:spPr>
        <p:txBody>
          <a:bodyPr wrap="square">
            <a:spAutoFit/>
          </a:bodyPr>
          <a:lstStyle/>
          <a:p>
            <a:r>
              <a:rPr lang="en-IN" dirty="0">
                <a:latin typeface="+mj-lt"/>
              </a:rPr>
              <a:t>Here at end we use contours which highlights the edge from previous image and shows us the presence of </a:t>
            </a:r>
            <a:r>
              <a:rPr lang="en-IN" dirty="0" smtClean="0">
                <a:latin typeface="+mj-lt"/>
              </a:rPr>
              <a:t>Tumor </a:t>
            </a:r>
            <a:r>
              <a:rPr lang="en-IN" dirty="0">
                <a:latin typeface="+mj-lt"/>
              </a:rPr>
              <a:t>using a red highlighter which confirms presence of </a:t>
            </a:r>
            <a:r>
              <a:rPr lang="en-IN" dirty="0" smtClean="0">
                <a:latin typeface="+mj-lt"/>
              </a:rPr>
              <a:t>Tumor. </a:t>
            </a:r>
            <a:r>
              <a:rPr lang="en-IN" dirty="0">
                <a:latin typeface="+mj-lt"/>
              </a:rPr>
              <a:t>If there were no edge identified during edge canny detectors there will not have been any highlight or red mark showcasing </a:t>
            </a:r>
            <a:r>
              <a:rPr lang="en-IN" dirty="0" smtClean="0">
                <a:latin typeface="+mj-lt"/>
              </a:rPr>
              <a:t>Tumor. </a:t>
            </a:r>
            <a:endParaRPr lang="en-IN" dirty="0">
              <a:latin typeface="+mj-lt"/>
            </a:endParaRPr>
          </a:p>
        </p:txBody>
      </p:sp>
    </p:spTree>
    <p:extLst>
      <p:ext uri="{BB962C8B-B14F-4D97-AF65-F5344CB8AC3E}">
        <p14:creationId xmlns:p14="http://schemas.microsoft.com/office/powerpoint/2010/main" val="203707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7753672" cy="6212160"/>
          </a:xfrm>
        </p:spPr>
        <p:txBody>
          <a:bodyPr/>
          <a:lstStyle/>
          <a:p>
            <a:r>
              <a:rPr lang="en-IN" b="1" dirty="0">
                <a:latin typeface="+mj-lt"/>
              </a:rPr>
              <a:t>2</a:t>
            </a:r>
            <a:r>
              <a:rPr lang="en-IN" b="1" baseline="30000" dirty="0">
                <a:latin typeface="+mj-lt"/>
              </a:rPr>
              <a:t>ND</a:t>
            </a:r>
            <a:r>
              <a:rPr lang="en-IN" b="1" dirty="0">
                <a:latin typeface="+mj-lt"/>
              </a:rPr>
              <a:t> </a:t>
            </a:r>
            <a:r>
              <a:rPr lang="en-IN" b="1" dirty="0" smtClean="0">
                <a:latin typeface="+mj-lt"/>
              </a:rPr>
              <a:t>MODEL</a:t>
            </a:r>
            <a:endParaRPr lang="en-IN" b="1" dirty="0">
              <a:latin typeface="+mj-lt"/>
            </a:endParaRPr>
          </a:p>
          <a:p>
            <a:endParaRPr lang="en-IN" dirty="0"/>
          </a:p>
        </p:txBody>
      </p:sp>
      <p:pic>
        <p:nvPicPr>
          <p:cNvPr id="4" name="Picture 3"/>
          <p:cNvPicPr/>
          <p:nvPr/>
        </p:nvPicPr>
        <p:blipFill>
          <a:blip r:embed="rId2"/>
          <a:stretch>
            <a:fillRect/>
          </a:stretch>
        </p:blipFill>
        <p:spPr>
          <a:xfrm>
            <a:off x="6372200" y="116632"/>
            <a:ext cx="2640965" cy="1661795"/>
          </a:xfrm>
          <a:prstGeom prst="rect">
            <a:avLst/>
          </a:prstGeom>
        </p:spPr>
      </p:pic>
      <p:pic>
        <p:nvPicPr>
          <p:cNvPr id="5" name="Picture 4"/>
          <p:cNvPicPr/>
          <p:nvPr/>
        </p:nvPicPr>
        <p:blipFill>
          <a:blip r:embed="rId3"/>
          <a:stretch>
            <a:fillRect/>
          </a:stretch>
        </p:blipFill>
        <p:spPr>
          <a:xfrm>
            <a:off x="107504" y="1907096"/>
            <a:ext cx="2520280" cy="1551248"/>
          </a:xfrm>
          <a:prstGeom prst="rect">
            <a:avLst/>
          </a:prstGeom>
        </p:spPr>
      </p:pic>
      <p:pic>
        <p:nvPicPr>
          <p:cNvPr id="6" name="Picture 5"/>
          <p:cNvPicPr/>
          <p:nvPr/>
        </p:nvPicPr>
        <p:blipFill>
          <a:blip r:embed="rId4"/>
          <a:stretch>
            <a:fillRect/>
          </a:stretch>
        </p:blipFill>
        <p:spPr>
          <a:xfrm>
            <a:off x="6456602" y="3356992"/>
            <a:ext cx="2472160" cy="1224875"/>
          </a:xfrm>
          <a:prstGeom prst="rect">
            <a:avLst/>
          </a:prstGeom>
        </p:spPr>
      </p:pic>
      <p:pic>
        <p:nvPicPr>
          <p:cNvPr id="7" name="Picture 6"/>
          <p:cNvPicPr/>
          <p:nvPr/>
        </p:nvPicPr>
        <p:blipFill>
          <a:blip r:embed="rId5"/>
          <a:stretch>
            <a:fillRect/>
          </a:stretch>
        </p:blipFill>
        <p:spPr>
          <a:xfrm>
            <a:off x="323528" y="4797152"/>
            <a:ext cx="2640965" cy="1614805"/>
          </a:xfrm>
          <a:prstGeom prst="rect">
            <a:avLst/>
          </a:prstGeom>
        </p:spPr>
      </p:pic>
      <p:sp>
        <p:nvSpPr>
          <p:cNvPr id="8" name="Rectangle 7"/>
          <p:cNvSpPr/>
          <p:nvPr/>
        </p:nvSpPr>
        <p:spPr>
          <a:xfrm>
            <a:off x="323528" y="836712"/>
            <a:ext cx="6048672" cy="923330"/>
          </a:xfrm>
          <a:prstGeom prst="rect">
            <a:avLst/>
          </a:prstGeom>
        </p:spPr>
        <p:txBody>
          <a:bodyPr wrap="square">
            <a:spAutoFit/>
          </a:bodyPr>
          <a:lstStyle/>
          <a:p>
            <a:r>
              <a:rPr lang="en-IN" dirty="0">
                <a:latin typeface="+mj-lt"/>
              </a:rPr>
              <a:t>After performing featurisation on the image using keras layers such as convolution, flattening, densing etc. we get this.</a:t>
            </a:r>
          </a:p>
        </p:txBody>
      </p:sp>
      <p:sp>
        <p:nvSpPr>
          <p:cNvPr id="9" name="Rectangle 8"/>
          <p:cNvSpPr/>
          <p:nvPr/>
        </p:nvSpPr>
        <p:spPr>
          <a:xfrm>
            <a:off x="2843808" y="2060848"/>
            <a:ext cx="5040560" cy="1477328"/>
          </a:xfrm>
          <a:prstGeom prst="rect">
            <a:avLst/>
          </a:prstGeom>
        </p:spPr>
        <p:txBody>
          <a:bodyPr wrap="square">
            <a:spAutoFit/>
          </a:bodyPr>
          <a:lstStyle/>
          <a:p>
            <a:r>
              <a:rPr lang="en-IN" dirty="0">
                <a:latin typeface="+mj-lt"/>
              </a:rPr>
              <a:t>After applying RMSprop model to the data which has been subjected to different features such as convolution, flattening, batch normalization etc. we are optimizing it and epochs are shown for 75 training data.</a:t>
            </a:r>
          </a:p>
        </p:txBody>
      </p:sp>
      <p:sp>
        <p:nvSpPr>
          <p:cNvPr id="10" name="Rectangle 9"/>
          <p:cNvSpPr/>
          <p:nvPr/>
        </p:nvSpPr>
        <p:spPr>
          <a:xfrm>
            <a:off x="467544" y="3861048"/>
            <a:ext cx="5832648" cy="646331"/>
          </a:xfrm>
          <a:prstGeom prst="rect">
            <a:avLst/>
          </a:prstGeom>
        </p:spPr>
        <p:txBody>
          <a:bodyPr wrap="square">
            <a:spAutoFit/>
          </a:bodyPr>
          <a:lstStyle/>
          <a:p>
            <a:r>
              <a:rPr lang="en-IN" dirty="0">
                <a:latin typeface="+mj-lt"/>
              </a:rPr>
              <a:t>Train accuracy and validation accuracy of graphs for each epoch. It’s a gain graph for each epoch</a:t>
            </a:r>
            <a:endParaRPr lang="en-IN" dirty="0">
              <a:latin typeface="+mj-lt"/>
            </a:endParaRPr>
          </a:p>
        </p:txBody>
      </p:sp>
      <p:sp>
        <p:nvSpPr>
          <p:cNvPr id="11" name="Rectangle 10"/>
          <p:cNvSpPr/>
          <p:nvPr/>
        </p:nvSpPr>
        <p:spPr>
          <a:xfrm>
            <a:off x="3851920" y="5090992"/>
            <a:ext cx="4536504" cy="923330"/>
          </a:xfrm>
          <a:prstGeom prst="rect">
            <a:avLst/>
          </a:prstGeom>
        </p:spPr>
        <p:txBody>
          <a:bodyPr wrap="square">
            <a:spAutoFit/>
          </a:bodyPr>
          <a:lstStyle/>
          <a:p>
            <a:r>
              <a:rPr lang="en-IN" dirty="0">
                <a:latin typeface="+mj-lt"/>
              </a:rPr>
              <a:t>This graph represents a the figure for each train and valid loss for each epochs. It’s a loss graph for each epochs</a:t>
            </a:r>
            <a:endParaRPr lang="en-IN" dirty="0">
              <a:latin typeface="+mj-lt"/>
            </a:endParaRPr>
          </a:p>
        </p:txBody>
      </p:sp>
    </p:spTree>
    <p:extLst>
      <p:ext uri="{BB962C8B-B14F-4D97-AF65-F5344CB8AC3E}">
        <p14:creationId xmlns:p14="http://schemas.microsoft.com/office/powerpoint/2010/main" val="233852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932040" y="260648"/>
            <a:ext cx="4072433" cy="2755776"/>
          </a:xfrm>
          <a:prstGeom prst="rect">
            <a:avLst/>
          </a:prstGeom>
        </p:spPr>
      </p:pic>
      <p:sp>
        <p:nvSpPr>
          <p:cNvPr id="5" name="Rectangle 4"/>
          <p:cNvSpPr/>
          <p:nvPr/>
        </p:nvSpPr>
        <p:spPr>
          <a:xfrm>
            <a:off x="539552" y="548680"/>
            <a:ext cx="4032448" cy="1754326"/>
          </a:xfrm>
          <a:prstGeom prst="rect">
            <a:avLst/>
          </a:prstGeom>
        </p:spPr>
        <p:txBody>
          <a:bodyPr wrap="square">
            <a:spAutoFit/>
          </a:bodyPr>
          <a:lstStyle/>
          <a:p>
            <a:r>
              <a:rPr lang="en-IN" dirty="0">
                <a:latin typeface="+mj-lt"/>
              </a:rPr>
              <a:t>We have taken a image from yes folder in dataset and test the model or predict its accuracy we can see that it show 100% there is a </a:t>
            </a:r>
            <a:r>
              <a:rPr lang="en-IN" dirty="0" smtClean="0">
                <a:latin typeface="+mj-lt"/>
              </a:rPr>
              <a:t>Tumor </a:t>
            </a:r>
            <a:r>
              <a:rPr lang="en-IN" dirty="0">
                <a:latin typeface="+mj-lt"/>
              </a:rPr>
              <a:t>present in the MRI image. So this model predicts exactly correct for this image.</a:t>
            </a:r>
          </a:p>
        </p:txBody>
      </p:sp>
      <p:pic>
        <p:nvPicPr>
          <p:cNvPr id="6" name="Picture 5"/>
          <p:cNvPicPr/>
          <p:nvPr/>
        </p:nvPicPr>
        <p:blipFill>
          <a:blip r:embed="rId3"/>
          <a:stretch>
            <a:fillRect/>
          </a:stretch>
        </p:blipFill>
        <p:spPr>
          <a:xfrm>
            <a:off x="539552" y="3212976"/>
            <a:ext cx="3237230" cy="2278380"/>
          </a:xfrm>
          <a:prstGeom prst="rect">
            <a:avLst/>
          </a:prstGeom>
        </p:spPr>
      </p:pic>
      <p:sp>
        <p:nvSpPr>
          <p:cNvPr id="7" name="Rectangle 6"/>
          <p:cNvSpPr/>
          <p:nvPr/>
        </p:nvSpPr>
        <p:spPr>
          <a:xfrm>
            <a:off x="3707904" y="3645024"/>
            <a:ext cx="4824536" cy="1754326"/>
          </a:xfrm>
          <a:prstGeom prst="rect">
            <a:avLst/>
          </a:prstGeom>
        </p:spPr>
        <p:txBody>
          <a:bodyPr wrap="square">
            <a:spAutoFit/>
          </a:bodyPr>
          <a:lstStyle/>
          <a:p>
            <a:r>
              <a:rPr lang="en-IN" dirty="0">
                <a:latin typeface="+mj-lt"/>
              </a:rPr>
              <a:t>As we have taken a MRI image from No folder and try to predict its result, we can see that it predicts 100% there is no </a:t>
            </a:r>
            <a:r>
              <a:rPr lang="en-IN" dirty="0" smtClean="0">
                <a:latin typeface="+mj-lt"/>
              </a:rPr>
              <a:t>Tumor </a:t>
            </a:r>
            <a:r>
              <a:rPr lang="en-IN" dirty="0">
                <a:latin typeface="+mj-lt"/>
              </a:rPr>
              <a:t>in the MRI image, so we can see here this model clearly gives a correct result as we have tested for both yes and no.</a:t>
            </a:r>
            <a:endParaRPr lang="en-IN" dirty="0">
              <a:latin typeface="+mj-lt"/>
            </a:endParaRPr>
          </a:p>
        </p:txBody>
      </p:sp>
    </p:spTree>
    <p:extLst>
      <p:ext uri="{BB962C8B-B14F-4D97-AF65-F5344CB8AC3E}">
        <p14:creationId xmlns:p14="http://schemas.microsoft.com/office/powerpoint/2010/main" val="32908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CONCLUSION</a:t>
            </a:r>
            <a:endParaRPr lang="en-IN" sz="3600" b="1" dirty="0"/>
          </a:p>
        </p:txBody>
      </p:sp>
      <p:sp>
        <p:nvSpPr>
          <p:cNvPr id="3" name="Content Placeholder 2"/>
          <p:cNvSpPr>
            <a:spLocks noGrp="1"/>
          </p:cNvSpPr>
          <p:nvPr>
            <p:ph idx="1"/>
          </p:nvPr>
        </p:nvSpPr>
        <p:spPr/>
        <p:txBody>
          <a:bodyPr>
            <a:normAutofit/>
          </a:bodyPr>
          <a:lstStyle/>
          <a:p>
            <a:pPr marL="114300" indent="0">
              <a:buNone/>
            </a:pPr>
            <a:r>
              <a:rPr lang="en-US" sz="2000" dirty="0">
                <a:latin typeface="+mj-lt"/>
              </a:rPr>
              <a:t>As </a:t>
            </a:r>
            <a:r>
              <a:rPr lang="en-US" sz="2000" dirty="0" smtClean="0">
                <a:latin typeface="+mj-lt"/>
              </a:rPr>
              <a:t>we </a:t>
            </a:r>
            <a:r>
              <a:rPr lang="en-US" sz="2000" dirty="0">
                <a:latin typeface="+mj-lt"/>
              </a:rPr>
              <a:t>can see that we have implemented 2 models using openCV and ML model in both these model we can see that all the MRI images that we are taking for prediction or testing we are getting correct accurate results for mostly every image. This models are fast and remove human inclusion in it which makes chances of error very less and show an easy way for recognizing the tumor region as the first model directly highlights the region which has tumor and makes it easy for doctors to put in their views and operate on it and model only says whether the tumor is present or not in the given particular image and its results are quite accurate. In total these feature or computational feature removes human error and slowness from the process of detection and makes it a very good predictor which can help many people and patients around the world.</a:t>
            </a:r>
            <a:endParaRPr lang="en-IN" sz="2000" dirty="0">
              <a:latin typeface="+mj-lt"/>
            </a:endParaRPr>
          </a:p>
          <a:p>
            <a:pPr marL="114300" indent="0">
              <a:buNone/>
            </a:pPr>
            <a:endParaRPr lang="en-IN" dirty="0"/>
          </a:p>
        </p:txBody>
      </p:sp>
    </p:spTree>
    <p:extLst>
      <p:ext uri="{BB962C8B-B14F-4D97-AF65-F5344CB8AC3E}">
        <p14:creationId xmlns:p14="http://schemas.microsoft.com/office/powerpoint/2010/main" val="248750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t>ABSTRACT</a:t>
            </a:r>
            <a:endParaRPr lang="en-IN" sz="3600" dirty="0"/>
          </a:p>
        </p:txBody>
      </p:sp>
      <p:sp>
        <p:nvSpPr>
          <p:cNvPr id="3" name="Content Placeholder 2"/>
          <p:cNvSpPr>
            <a:spLocks noGrp="1"/>
          </p:cNvSpPr>
          <p:nvPr>
            <p:ph idx="1"/>
          </p:nvPr>
        </p:nvSpPr>
        <p:spPr/>
        <p:txBody>
          <a:bodyPr>
            <a:normAutofit/>
          </a:bodyPr>
          <a:lstStyle/>
          <a:p>
            <a:pPr marL="114300" indent="0">
              <a:buNone/>
            </a:pPr>
            <a:r>
              <a:rPr lang="en-US" sz="1800" dirty="0">
                <a:latin typeface="+mj-lt"/>
              </a:rPr>
              <a:t>Brain Tumor is one the most deadly disease whose detection and treatment is one of the toughest tasks. </a:t>
            </a:r>
            <a:r>
              <a:rPr lang="en-IN" sz="1800" dirty="0">
                <a:latin typeface="+mj-lt"/>
              </a:rPr>
              <a:t>At present, treatment of patients requires clinical pictures examination and is becoming a critical </a:t>
            </a:r>
            <a:r>
              <a:rPr lang="en-IN" sz="1800" dirty="0" smtClean="0">
                <a:latin typeface="+mj-lt"/>
              </a:rPr>
              <a:t>field. </a:t>
            </a:r>
            <a:r>
              <a:rPr lang="en-IN" sz="1800" dirty="0">
                <a:latin typeface="+mj-lt"/>
              </a:rPr>
              <a:t>Segmentation assessment is done by human, which can involve human errors in the result. So we have choose this topic because it is one of the most difficult and trending arena whose precision is the most important thing than any think else. So we implemented the detection using 2 ways the first one is the </a:t>
            </a:r>
            <a:r>
              <a:rPr lang="en-IN" sz="1800" dirty="0" err="1">
                <a:latin typeface="+mj-lt"/>
              </a:rPr>
              <a:t>openCV</a:t>
            </a:r>
            <a:r>
              <a:rPr lang="en-IN" sz="1800" dirty="0">
                <a:latin typeface="+mj-lt"/>
              </a:rPr>
              <a:t> method done using python. It takes MRI image as input and performs basic pre-processing. We have also implemented another process using or a way without using any big standard library and using convolution and integrated with machine leaning this predicts, the presence of the tumour region in the brain. This 2 method help us to detect the basic region where the tumour is present and highlights the region where the tumour is present. </a:t>
            </a:r>
            <a:endParaRPr lang="en-IN" sz="1800" dirty="0">
              <a:latin typeface="+mj-lt"/>
            </a:endParaRPr>
          </a:p>
        </p:txBody>
      </p:sp>
    </p:spTree>
    <p:extLst>
      <p:ext uri="{BB962C8B-B14F-4D97-AF65-F5344CB8AC3E}">
        <p14:creationId xmlns:p14="http://schemas.microsoft.com/office/powerpoint/2010/main" val="2390938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t>Problem Statement</a:t>
            </a:r>
            <a:endParaRPr lang="en-IN" sz="3600" b="1" dirty="0"/>
          </a:p>
        </p:txBody>
      </p:sp>
      <p:sp>
        <p:nvSpPr>
          <p:cNvPr id="3" name="Content Placeholder 2"/>
          <p:cNvSpPr>
            <a:spLocks noGrp="1"/>
          </p:cNvSpPr>
          <p:nvPr>
            <p:ph idx="1"/>
          </p:nvPr>
        </p:nvSpPr>
        <p:spPr>
          <a:xfrm>
            <a:off x="323528" y="1916832"/>
            <a:ext cx="7753672" cy="4483968"/>
          </a:xfrm>
        </p:spPr>
        <p:txBody>
          <a:bodyPr>
            <a:normAutofit/>
          </a:bodyPr>
          <a:lstStyle/>
          <a:p>
            <a:pPr marL="114300" indent="0">
              <a:buNone/>
            </a:pPr>
            <a:r>
              <a:rPr lang="en-IN" sz="1800" dirty="0">
                <a:latin typeface="+mj-lt"/>
              </a:rPr>
              <a:t>In today’s scenario, brain tumour is dangerous and harmful to the human being that leads to death. As the time progresses brain tumour’s complexity increases and if not taken care during early stages the person might die. As a result, early detection of tumours is most crucial to save and prolong the patient’s lifetime. For this reason an enhanced and early scans and identification is great deal in this case. MRI or Magnetic resonance imaging is one of the most common technique used to detect any abnormality in brain is present or not. </a:t>
            </a:r>
            <a:r>
              <a:rPr lang="en-IN" sz="1800" dirty="0" smtClean="0">
                <a:latin typeface="+mj-lt"/>
              </a:rPr>
              <a:t>For </a:t>
            </a:r>
            <a:r>
              <a:rPr lang="en-IN" sz="1800" dirty="0">
                <a:latin typeface="+mj-lt"/>
              </a:rPr>
              <a:t>this reasons and many other simple reasons which might lead to greater wrong we proposed 2 approaches were in the first one we use openCV using which we convert or pre-process our image using various technique such as thresholding, morphological transformation, Gaussian blurring, histogram equalization and various other process to find the particular region. In the second one we have integrated the code with particular </a:t>
            </a:r>
            <a:r>
              <a:rPr lang="en-IN" sz="1800" dirty="0" smtClean="0">
                <a:latin typeface="+mj-lt"/>
              </a:rPr>
              <a:t>AI </a:t>
            </a:r>
            <a:r>
              <a:rPr lang="en-IN" sz="1800" dirty="0">
                <a:latin typeface="+mj-lt"/>
              </a:rPr>
              <a:t>model so that we can see the result of presence of tumour or not using this model. </a:t>
            </a:r>
          </a:p>
          <a:p>
            <a:endParaRPr lang="en-IN" sz="1800" dirty="0">
              <a:latin typeface="+mj-lt"/>
            </a:endParaRPr>
          </a:p>
        </p:txBody>
      </p:sp>
    </p:spTree>
    <p:extLst>
      <p:ext uri="{BB962C8B-B14F-4D97-AF65-F5344CB8AC3E}">
        <p14:creationId xmlns:p14="http://schemas.microsoft.com/office/powerpoint/2010/main" val="8506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5240" cy="634082"/>
          </a:xfrm>
        </p:spPr>
        <p:txBody>
          <a:bodyPr/>
          <a:lstStyle/>
          <a:p>
            <a:pPr algn="ctr"/>
            <a:r>
              <a:rPr lang="en-IN" sz="3200" b="1" dirty="0"/>
              <a:t>  Literature Survey</a:t>
            </a:r>
            <a:endParaRPr lang="en-IN" sz="3200" b="1" dirty="0"/>
          </a:p>
        </p:txBody>
      </p:sp>
      <p:sp>
        <p:nvSpPr>
          <p:cNvPr id="3" name="Content Placeholder 2"/>
          <p:cNvSpPr>
            <a:spLocks noGrp="1"/>
          </p:cNvSpPr>
          <p:nvPr>
            <p:ph idx="1"/>
          </p:nvPr>
        </p:nvSpPr>
        <p:spPr>
          <a:xfrm>
            <a:off x="179512" y="1196752"/>
            <a:ext cx="8136904" cy="5256584"/>
          </a:xfrm>
        </p:spPr>
        <p:txBody>
          <a:bodyPr>
            <a:noAutofit/>
          </a:bodyPr>
          <a:lstStyle/>
          <a:p>
            <a:r>
              <a:rPr lang="en-US" sz="1800" dirty="0">
                <a:latin typeface="+mj-lt"/>
              </a:rPr>
              <a:t>Analyzing and processing of MRI brain tumor images are the most challenging and upcoming field. Magnetic resonance imaging (MRI) is an advanced medical imaging technique used to produce high-quality images of the parts contained in the human body and it is very important process for deciding the correct therapy. Many techniques have been proposed for classification of brain tumors in MR images such as fuzzy clustering means (FCM), support vector machine (</a:t>
            </a:r>
            <a:r>
              <a:rPr lang="en-US" sz="1800" dirty="0" smtClean="0">
                <a:latin typeface="+mj-lt"/>
              </a:rPr>
              <a:t>SVM) algorithm </a:t>
            </a:r>
            <a:r>
              <a:rPr lang="en-US" sz="1800" dirty="0">
                <a:latin typeface="+mj-lt"/>
              </a:rPr>
              <a:t>technique which are some of the popular techniques used for region-based segmentation and so to extract the important information from the medical imaging modalities</a:t>
            </a:r>
            <a:r>
              <a:rPr lang="en-US" sz="1800" dirty="0" smtClean="0">
                <a:latin typeface="+mj-lt"/>
              </a:rPr>
              <a:t>.</a:t>
            </a:r>
          </a:p>
          <a:p>
            <a:endParaRPr lang="en-IN" sz="1800" dirty="0">
              <a:latin typeface="+mj-lt"/>
            </a:endParaRPr>
          </a:p>
          <a:p>
            <a:r>
              <a:rPr lang="en-US" sz="1800" dirty="0">
                <a:latin typeface="+mj-lt"/>
              </a:rPr>
              <a:t>BWT and SVM techniques image analysis for MRI-based brain tumor detection and classification. In this method, accuracy of 95% was achieved using skull stripping which eliminated all non-brain tissues for the detection purpose. </a:t>
            </a:r>
            <a:r>
              <a:rPr lang="en-US" sz="1800" dirty="0" smtClean="0">
                <a:latin typeface="+mj-lt"/>
              </a:rPr>
              <a:t>The </a:t>
            </a:r>
            <a:r>
              <a:rPr lang="en-US" sz="1800" dirty="0">
                <a:latin typeface="+mj-lt"/>
              </a:rPr>
              <a:t>automated brain tumor classification of MRI images using support vector machine was proposed by Alfonse and Salem. The accuracy of a classifier was improved using fast Fourier transform for the extraction of features and minimal redundancy maximal relevance technique was used for reduction of features. The accuracy obtained from this proposed work was 98%.</a:t>
            </a:r>
            <a:endParaRPr lang="en-IN" sz="1800" dirty="0">
              <a:latin typeface="+mj-lt"/>
            </a:endParaRPr>
          </a:p>
          <a:p>
            <a:endParaRPr lang="en-IN" sz="1800" dirty="0">
              <a:latin typeface="+mj-lt"/>
            </a:endParaRPr>
          </a:p>
        </p:txBody>
      </p:sp>
    </p:spTree>
    <p:extLst>
      <p:ext uri="{BB962C8B-B14F-4D97-AF65-F5344CB8AC3E}">
        <p14:creationId xmlns:p14="http://schemas.microsoft.com/office/powerpoint/2010/main" val="215153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71184" cy="562074"/>
          </a:xfrm>
        </p:spPr>
        <p:txBody>
          <a:bodyPr/>
          <a:lstStyle/>
          <a:p>
            <a:pPr algn="ctr"/>
            <a:r>
              <a:rPr lang="en-IN" sz="3200" b="1" dirty="0"/>
              <a:t>Proposed Work</a:t>
            </a:r>
            <a:endParaRPr lang="en-IN" sz="3200" b="1" dirty="0"/>
          </a:p>
        </p:txBody>
      </p:sp>
      <p:sp>
        <p:nvSpPr>
          <p:cNvPr id="3" name="Content Placeholder 2"/>
          <p:cNvSpPr>
            <a:spLocks noGrp="1"/>
          </p:cNvSpPr>
          <p:nvPr>
            <p:ph idx="1"/>
          </p:nvPr>
        </p:nvSpPr>
        <p:spPr>
          <a:xfrm>
            <a:off x="323528" y="1124744"/>
            <a:ext cx="8208912" cy="5400600"/>
          </a:xfrm>
        </p:spPr>
        <p:txBody>
          <a:bodyPr>
            <a:noAutofit/>
          </a:bodyPr>
          <a:lstStyle/>
          <a:p>
            <a:pPr marL="114300" indent="0">
              <a:buNone/>
            </a:pPr>
            <a:r>
              <a:rPr lang="en-IN" sz="1800" dirty="0">
                <a:latin typeface="+mj-lt"/>
              </a:rPr>
              <a:t>We have created 2 models the first one using the openCV model integrated using python and the second model is the one which is made using the machine learning model. Both have their own way of execution and references</a:t>
            </a:r>
            <a:r>
              <a:rPr lang="en-IN" sz="1800" dirty="0" smtClean="0">
                <a:latin typeface="+mj-lt"/>
              </a:rPr>
              <a:t>.</a:t>
            </a:r>
          </a:p>
          <a:p>
            <a:pPr marL="114300" indent="0">
              <a:buNone/>
            </a:pPr>
            <a:r>
              <a:rPr lang="en-IN" sz="1800" dirty="0" smtClean="0">
                <a:latin typeface="+mj-lt"/>
              </a:rPr>
              <a:t> </a:t>
            </a:r>
            <a:endParaRPr lang="en-IN" sz="1800" dirty="0">
              <a:latin typeface="+mj-lt"/>
            </a:endParaRPr>
          </a:p>
          <a:p>
            <a:pPr marL="114300" indent="0">
              <a:buNone/>
            </a:pPr>
            <a:r>
              <a:rPr lang="en-IN" sz="1800" b="1" dirty="0" smtClean="0">
                <a:latin typeface="+mj-lt"/>
              </a:rPr>
              <a:t>The </a:t>
            </a:r>
            <a:r>
              <a:rPr lang="en-IN" sz="1800" b="1" dirty="0">
                <a:latin typeface="+mj-lt"/>
              </a:rPr>
              <a:t>First Model using OpenCV:</a:t>
            </a:r>
          </a:p>
          <a:p>
            <a:pPr marL="114300" indent="0">
              <a:buNone/>
            </a:pPr>
            <a:r>
              <a:rPr lang="en-IN" sz="1800" dirty="0">
                <a:latin typeface="+mj-lt"/>
              </a:rPr>
              <a:t>We have implemented it using Pycharm. First we need to import cv2 and import images from the dataset and store the images in a directory of a Pycharm. First we need to convert the images it into gray scale images whether it may be coloured or grey-white images all should to be subjected to the conversion. Then the image converted to grayscale image is subjected to thresholding and value of the thresholding pixel is taken as 155. In thresholding each pixel value is compared with the threshold value. If pixel value is smaller value then it is set to 0, otherwise to maximum value. So we have taken 155 as the threshold value and 255 is maximum value that can be assigned. Then we apply inverse thresholding to the image that was subjected to gray scale changes and assign pixel value 155 but the min value is set as 0. </a:t>
            </a:r>
            <a:endParaRPr lang="en-IN" sz="1800" dirty="0">
              <a:latin typeface="+mj-lt"/>
            </a:endParaRPr>
          </a:p>
        </p:txBody>
      </p:sp>
    </p:spTree>
    <p:extLst>
      <p:ext uri="{BB962C8B-B14F-4D97-AF65-F5344CB8AC3E}">
        <p14:creationId xmlns:p14="http://schemas.microsoft.com/office/powerpoint/2010/main" val="209110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800" b="1" dirty="0"/>
              <a:t>The Second Model using ML</a:t>
            </a:r>
            <a:endParaRPr lang="en-IN" sz="2800" b="1" dirty="0"/>
          </a:p>
        </p:txBody>
      </p:sp>
      <p:sp>
        <p:nvSpPr>
          <p:cNvPr id="3" name="Content Placeholder 2"/>
          <p:cNvSpPr>
            <a:spLocks noGrp="1"/>
          </p:cNvSpPr>
          <p:nvPr>
            <p:ph idx="1"/>
          </p:nvPr>
        </p:nvSpPr>
        <p:spPr/>
        <p:txBody>
          <a:bodyPr>
            <a:normAutofit/>
          </a:bodyPr>
          <a:lstStyle/>
          <a:p>
            <a:pPr marL="114300" indent="0">
              <a:buNone/>
            </a:pPr>
            <a:endParaRPr lang="en-IN" sz="1800" dirty="0" smtClean="0">
              <a:latin typeface="+mj-lt"/>
            </a:endParaRPr>
          </a:p>
          <a:p>
            <a:pPr marL="114300" indent="0">
              <a:buNone/>
            </a:pPr>
            <a:r>
              <a:rPr lang="en-IN" sz="1800" dirty="0" smtClean="0">
                <a:latin typeface="+mj-lt"/>
              </a:rPr>
              <a:t>This </a:t>
            </a:r>
            <a:r>
              <a:rPr lang="en-IN" sz="1800" dirty="0">
                <a:latin typeface="+mj-lt"/>
              </a:rPr>
              <a:t>second model is performed or done using in python in Google colab. First we take a dataset, we download it from Kaggle and store it inside our particular Google drive, we connect our Google drive with colab and store the images inside a list. We import some basic libraries such as tensor flow, keras, sklearn(for graphs), etc. and store images inside a list. We create some list such as yes, no, etc. Where we store the images containing the tumor and then in the no list we store the images that do con contain the tumor this case is done just to train our model for the given dataset. Then we first work on the yes list and resize and reshape all the images and convert it into the gray scale images. Then again we resize and reshape and convert into gray scale the images that are present in the no list. Then the list are converted into numpy arrays. Then we take a particular image form the array and convert it into the matrix form for the representation of particular areas colour configurations.</a:t>
            </a:r>
            <a:endParaRPr lang="en-IN" sz="1800" dirty="0">
              <a:latin typeface="+mj-lt"/>
            </a:endParaRPr>
          </a:p>
        </p:txBody>
      </p:sp>
    </p:spTree>
    <p:extLst>
      <p:ext uri="{BB962C8B-B14F-4D97-AF65-F5344CB8AC3E}">
        <p14:creationId xmlns:p14="http://schemas.microsoft.com/office/powerpoint/2010/main" val="229944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3200" b="1" dirty="0"/>
              <a:t>Experimental Setup </a:t>
            </a:r>
            <a:endParaRPr lang="en-IN" sz="3200" b="1" dirty="0"/>
          </a:p>
        </p:txBody>
      </p:sp>
      <p:sp>
        <p:nvSpPr>
          <p:cNvPr id="3" name="Content Placeholder 2"/>
          <p:cNvSpPr>
            <a:spLocks noGrp="1"/>
          </p:cNvSpPr>
          <p:nvPr>
            <p:ph idx="1"/>
          </p:nvPr>
        </p:nvSpPr>
        <p:spPr>
          <a:xfrm>
            <a:off x="323528" y="1340768"/>
            <a:ext cx="8064896" cy="5184576"/>
          </a:xfrm>
        </p:spPr>
        <p:txBody>
          <a:bodyPr>
            <a:normAutofit/>
          </a:bodyPr>
          <a:lstStyle/>
          <a:p>
            <a:pPr marL="114300" indent="0">
              <a:buNone/>
            </a:pPr>
            <a:r>
              <a:rPr lang="en-IN" sz="2000" b="1" u="sng" dirty="0">
                <a:latin typeface="+mj-lt"/>
              </a:rPr>
              <a:t>Dataset:</a:t>
            </a:r>
            <a:endParaRPr lang="en-IN" sz="2000" b="1" dirty="0">
              <a:latin typeface="+mj-lt"/>
            </a:endParaRPr>
          </a:p>
          <a:p>
            <a:pPr marL="114300" indent="0">
              <a:buNone/>
            </a:pPr>
            <a:r>
              <a:rPr lang="en-IN" sz="1800" dirty="0">
                <a:latin typeface="+mj-lt"/>
              </a:rPr>
              <a:t>The dataset has been taken form the </a:t>
            </a:r>
            <a:r>
              <a:rPr lang="en-IN" sz="1800" dirty="0" smtClean="0">
                <a:latin typeface="+mj-lt"/>
              </a:rPr>
              <a:t>kaggel. This </a:t>
            </a:r>
            <a:r>
              <a:rPr lang="en-IN" sz="1800" dirty="0">
                <a:latin typeface="+mj-lt"/>
              </a:rPr>
              <a:t>dataset contains 2 folders in which there are MRI images of the brain. The first folder contains the images which have tumour in it and named as yes, then second folder contains images which have no </a:t>
            </a:r>
            <a:r>
              <a:rPr lang="en-IN" sz="1800" dirty="0" smtClean="0">
                <a:latin typeface="+mj-lt"/>
              </a:rPr>
              <a:t>tumour </a:t>
            </a:r>
            <a:r>
              <a:rPr lang="en-IN" sz="1800" dirty="0">
                <a:latin typeface="+mj-lt"/>
              </a:rPr>
              <a:t>in it named as yes. For testing a image just select any image from any of the folders and check the results.</a:t>
            </a:r>
          </a:p>
          <a:p>
            <a:pPr marL="114300" indent="0">
              <a:buNone/>
            </a:pPr>
            <a:endParaRPr lang="en-IN" sz="1800" u="sng" dirty="0" smtClean="0">
              <a:latin typeface="+mj-lt"/>
            </a:endParaRPr>
          </a:p>
          <a:p>
            <a:pPr marL="114300" indent="0">
              <a:buNone/>
            </a:pPr>
            <a:r>
              <a:rPr lang="en-IN" sz="1800" b="1" u="sng" dirty="0" smtClean="0">
                <a:latin typeface="+mj-lt"/>
              </a:rPr>
              <a:t>SOFTWARE</a:t>
            </a:r>
            <a:r>
              <a:rPr lang="en-IN" sz="1800" b="1" u="sng" dirty="0">
                <a:latin typeface="+mj-lt"/>
              </a:rPr>
              <a:t>:</a:t>
            </a:r>
            <a:endParaRPr lang="en-IN" sz="1800" b="1" dirty="0">
              <a:latin typeface="+mj-lt"/>
            </a:endParaRPr>
          </a:p>
          <a:p>
            <a:pPr marL="114300" indent="0">
              <a:buNone/>
            </a:pPr>
            <a:r>
              <a:rPr lang="en-IN" sz="1800" dirty="0">
                <a:latin typeface="+mj-lt"/>
              </a:rPr>
              <a:t>i) 1</a:t>
            </a:r>
            <a:r>
              <a:rPr lang="en-IN" sz="1800" baseline="30000" dirty="0">
                <a:latin typeface="+mj-lt"/>
              </a:rPr>
              <a:t>st</a:t>
            </a:r>
            <a:r>
              <a:rPr lang="en-IN" sz="1800" dirty="0">
                <a:latin typeface="+mj-lt"/>
              </a:rPr>
              <a:t> Model:</a:t>
            </a:r>
          </a:p>
          <a:p>
            <a:pPr marL="114300" indent="0">
              <a:buNone/>
            </a:pPr>
            <a:r>
              <a:rPr lang="en-IN" sz="1800" dirty="0">
                <a:latin typeface="+mj-lt"/>
              </a:rPr>
              <a:t>This model uses OpenCV integrated using python and images stored in the directory of the Pycharm and to run the python code we have used Pycharm.</a:t>
            </a:r>
          </a:p>
          <a:p>
            <a:pPr marL="114300" indent="0">
              <a:buNone/>
            </a:pPr>
            <a:r>
              <a:rPr lang="en-IN" sz="1800" dirty="0">
                <a:latin typeface="+mj-lt"/>
              </a:rPr>
              <a:t>ii) 2</a:t>
            </a:r>
            <a:r>
              <a:rPr lang="en-IN" sz="1800" baseline="30000" dirty="0">
                <a:latin typeface="+mj-lt"/>
              </a:rPr>
              <a:t>nd</a:t>
            </a:r>
            <a:r>
              <a:rPr lang="en-IN" sz="1800" dirty="0">
                <a:latin typeface="+mj-lt"/>
              </a:rPr>
              <a:t> Model:</a:t>
            </a:r>
          </a:p>
          <a:p>
            <a:pPr marL="114300" indent="0">
              <a:buNone/>
            </a:pPr>
            <a:r>
              <a:rPr lang="en-IN" sz="1800" dirty="0">
                <a:latin typeface="+mj-lt"/>
              </a:rPr>
              <a:t>This model uses neural networks for the purpose of detection and the software it uses is the Google colab and Google Drive. Google Drive is just used for storing the images which is then it is imported into list of created in python in colab.</a:t>
            </a:r>
          </a:p>
          <a:p>
            <a:pPr marL="114300" indent="0">
              <a:buNone/>
            </a:pPr>
            <a:endParaRPr lang="en-IN" sz="1800" dirty="0">
              <a:latin typeface="+mj-lt"/>
            </a:endParaRPr>
          </a:p>
        </p:txBody>
      </p:sp>
    </p:spTree>
    <p:extLst>
      <p:ext uri="{BB962C8B-B14F-4D97-AF65-F5344CB8AC3E}">
        <p14:creationId xmlns:p14="http://schemas.microsoft.com/office/powerpoint/2010/main" val="423579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7753672" cy="6068144"/>
          </a:xfrm>
        </p:spPr>
        <p:txBody>
          <a:bodyPr>
            <a:normAutofit/>
          </a:bodyPr>
          <a:lstStyle/>
          <a:p>
            <a:pPr marL="114300" indent="0">
              <a:buNone/>
            </a:pPr>
            <a:r>
              <a:rPr lang="en-IN" sz="3000" b="1" dirty="0">
                <a:latin typeface="+mj-lt"/>
              </a:rPr>
              <a:t>MACHINE LEARNING MODEL:</a:t>
            </a:r>
          </a:p>
          <a:p>
            <a:pPr marL="114300" indent="0">
              <a:buNone/>
            </a:pPr>
            <a:endParaRPr lang="en-IN" dirty="0" smtClean="0"/>
          </a:p>
          <a:p>
            <a:pPr marL="114300" indent="0">
              <a:buNone/>
            </a:pPr>
            <a:r>
              <a:rPr lang="en-IN" sz="1900" dirty="0" smtClean="0">
                <a:latin typeface="+mj-lt"/>
              </a:rPr>
              <a:t>i</a:t>
            </a:r>
            <a:r>
              <a:rPr lang="en-IN" sz="1900" dirty="0">
                <a:latin typeface="+mj-lt"/>
              </a:rPr>
              <a:t>) 1</a:t>
            </a:r>
            <a:r>
              <a:rPr lang="en-IN" sz="1900" baseline="30000" dirty="0">
                <a:latin typeface="+mj-lt"/>
              </a:rPr>
              <a:t>st</a:t>
            </a:r>
            <a:r>
              <a:rPr lang="en-IN" sz="1900" dirty="0">
                <a:latin typeface="+mj-lt"/>
              </a:rPr>
              <a:t> Model:</a:t>
            </a:r>
          </a:p>
          <a:p>
            <a:pPr marL="114300" indent="0">
              <a:buNone/>
            </a:pPr>
            <a:r>
              <a:rPr lang="en-IN" sz="1900" dirty="0">
                <a:latin typeface="+mj-lt"/>
              </a:rPr>
              <a:t>This model uses openCV integrated with python it does not uses any machine learning model but uses feature extraction techniques, smoothing, blurring, morphological, edge detection and contours techniques and various other technique were also used to achieve the particular result were in the input image if there is a presence of </a:t>
            </a:r>
            <a:r>
              <a:rPr lang="en-IN" sz="1900" dirty="0" smtClean="0">
                <a:latin typeface="+mj-lt"/>
              </a:rPr>
              <a:t>Tumor </a:t>
            </a:r>
            <a:r>
              <a:rPr lang="en-IN" sz="1900" dirty="0">
                <a:latin typeface="+mj-lt"/>
              </a:rPr>
              <a:t>a red mark comes surrounding the region</a:t>
            </a:r>
            <a:r>
              <a:rPr lang="en-IN" sz="1900" dirty="0" smtClean="0">
                <a:latin typeface="+mj-lt"/>
              </a:rPr>
              <a:t>.</a:t>
            </a:r>
          </a:p>
          <a:p>
            <a:endParaRPr lang="en-IN" sz="1900" dirty="0">
              <a:latin typeface="+mj-lt"/>
            </a:endParaRPr>
          </a:p>
          <a:p>
            <a:pPr marL="114300" indent="0">
              <a:buNone/>
            </a:pPr>
            <a:r>
              <a:rPr lang="en-IN" sz="1900" dirty="0">
                <a:latin typeface="+mj-lt"/>
              </a:rPr>
              <a:t>ii) 2</a:t>
            </a:r>
            <a:r>
              <a:rPr lang="en-IN" sz="1900" baseline="30000" dirty="0">
                <a:latin typeface="+mj-lt"/>
              </a:rPr>
              <a:t>nd</a:t>
            </a:r>
            <a:r>
              <a:rPr lang="en-IN" sz="1900" dirty="0">
                <a:latin typeface="+mj-lt"/>
              </a:rPr>
              <a:t> Model:</a:t>
            </a:r>
          </a:p>
          <a:p>
            <a:pPr marL="114300" indent="0">
              <a:buNone/>
            </a:pPr>
            <a:r>
              <a:rPr lang="en-IN" sz="1900" dirty="0">
                <a:latin typeface="+mj-lt"/>
              </a:rPr>
              <a:t>This model uses dropout neural network as this technique prevents model from over fitting and it works randomly setting outing edges of hidden units to 0 and etc. We have also used RMSprop optimizer which is an gradient based optimizer used in neural networks and used in knowing the learning rate. We also use the keras layers as batch normalization, Cov2D, flatten, etc. This a model and layers help to achieve the resultant and required answers and needs.</a:t>
            </a:r>
          </a:p>
          <a:p>
            <a:endParaRPr lang="en-IN" sz="1900" dirty="0">
              <a:latin typeface="+mj-lt"/>
            </a:endParaRPr>
          </a:p>
        </p:txBody>
      </p:sp>
    </p:spTree>
    <p:extLst>
      <p:ext uri="{BB962C8B-B14F-4D97-AF65-F5344CB8AC3E}">
        <p14:creationId xmlns:p14="http://schemas.microsoft.com/office/powerpoint/2010/main" val="365029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753672" cy="1228998"/>
          </a:xfrm>
        </p:spPr>
        <p:txBody>
          <a:bodyPr/>
          <a:lstStyle/>
          <a:p>
            <a:pPr algn="ctr"/>
            <a:r>
              <a:rPr lang="en-IN" sz="3600" b="1" dirty="0" smtClean="0"/>
              <a:t>SUMMARY</a:t>
            </a:r>
            <a:endParaRPr lang="en-IN" sz="3600" b="1" dirty="0"/>
          </a:p>
        </p:txBody>
      </p:sp>
      <p:sp>
        <p:nvSpPr>
          <p:cNvPr id="3" name="Content Placeholder 2"/>
          <p:cNvSpPr>
            <a:spLocks noGrp="1"/>
          </p:cNvSpPr>
          <p:nvPr>
            <p:ph idx="1"/>
          </p:nvPr>
        </p:nvSpPr>
        <p:spPr>
          <a:xfrm>
            <a:off x="251520" y="1268760"/>
            <a:ext cx="7825680" cy="5132040"/>
          </a:xfrm>
        </p:spPr>
        <p:txBody>
          <a:bodyPr/>
          <a:lstStyle/>
          <a:p>
            <a:r>
              <a:rPr lang="en-IN" b="1" dirty="0">
                <a:latin typeface="+mj-lt"/>
              </a:rPr>
              <a:t>RESULTS OBTAINED:</a:t>
            </a:r>
          </a:p>
          <a:p>
            <a:pPr marL="114300" indent="0">
              <a:buNone/>
            </a:pPr>
            <a:endParaRPr lang="en-IN" dirty="0" smtClean="0"/>
          </a:p>
          <a:p>
            <a:pPr marL="114300" indent="0">
              <a:buNone/>
            </a:pPr>
            <a:r>
              <a:rPr lang="en-IN" sz="1800" dirty="0" smtClean="0">
                <a:latin typeface="+mj-lt"/>
              </a:rPr>
              <a:t>i</a:t>
            </a:r>
            <a:r>
              <a:rPr lang="en-IN" sz="1800" dirty="0">
                <a:latin typeface="+mj-lt"/>
              </a:rPr>
              <a:t>) 1</a:t>
            </a:r>
            <a:r>
              <a:rPr lang="en-IN" sz="1800" baseline="30000" dirty="0">
                <a:latin typeface="+mj-lt"/>
              </a:rPr>
              <a:t>st</a:t>
            </a:r>
            <a:r>
              <a:rPr lang="en-IN" sz="1800" dirty="0">
                <a:latin typeface="+mj-lt"/>
              </a:rPr>
              <a:t> </a:t>
            </a:r>
            <a:r>
              <a:rPr lang="en-IN" sz="1800" dirty="0" smtClean="0">
                <a:latin typeface="+mj-lt"/>
              </a:rPr>
              <a:t>Model:</a:t>
            </a:r>
          </a:p>
          <a:p>
            <a:pPr marL="114300" indent="0">
              <a:buNone/>
            </a:pPr>
            <a:r>
              <a:rPr lang="en-IN" sz="1800" dirty="0" smtClean="0">
                <a:latin typeface="+mj-lt"/>
              </a:rPr>
              <a:t>After </a:t>
            </a:r>
            <a:r>
              <a:rPr lang="en-IN" sz="1800" dirty="0">
                <a:latin typeface="+mj-lt"/>
              </a:rPr>
              <a:t>importing from the Pycharm directory this </a:t>
            </a:r>
            <a:endParaRPr lang="en-IN" sz="1800" dirty="0">
              <a:latin typeface="+mj-lt"/>
            </a:endParaRPr>
          </a:p>
          <a:p>
            <a:pPr marL="114300" indent="0">
              <a:buNone/>
            </a:pPr>
            <a:r>
              <a:rPr lang="en-IN" sz="1800" dirty="0" smtClean="0">
                <a:latin typeface="+mj-lt"/>
              </a:rPr>
              <a:t>is </a:t>
            </a:r>
            <a:r>
              <a:rPr lang="en-IN" sz="1800" dirty="0">
                <a:latin typeface="+mj-lt"/>
              </a:rPr>
              <a:t>the original image on which we need to </a:t>
            </a:r>
            <a:endParaRPr lang="en-IN" sz="1800" dirty="0" smtClean="0">
              <a:latin typeface="+mj-lt"/>
            </a:endParaRPr>
          </a:p>
          <a:p>
            <a:pPr marL="114300" indent="0">
              <a:buNone/>
            </a:pPr>
            <a:r>
              <a:rPr lang="en-IN" sz="1800" dirty="0" smtClean="0">
                <a:latin typeface="+mj-lt"/>
              </a:rPr>
              <a:t>perform </a:t>
            </a:r>
            <a:r>
              <a:rPr lang="en-IN" sz="1800" dirty="0">
                <a:latin typeface="+mj-lt"/>
              </a:rPr>
              <a:t>all the operations. This is an original </a:t>
            </a:r>
            <a:endParaRPr lang="en-IN" sz="1800" dirty="0" smtClean="0">
              <a:latin typeface="+mj-lt"/>
            </a:endParaRPr>
          </a:p>
          <a:p>
            <a:pPr marL="114300" indent="0">
              <a:buNone/>
            </a:pPr>
            <a:r>
              <a:rPr lang="en-IN" sz="1800" dirty="0" smtClean="0">
                <a:latin typeface="+mj-lt"/>
              </a:rPr>
              <a:t>MRI </a:t>
            </a:r>
            <a:r>
              <a:rPr lang="en-IN" sz="1800" dirty="0">
                <a:latin typeface="+mj-lt"/>
              </a:rPr>
              <a:t>image from the dataset </a:t>
            </a:r>
            <a:r>
              <a:rPr lang="en-IN" sz="1800" dirty="0" smtClean="0">
                <a:latin typeface="+mj-lt"/>
              </a:rPr>
              <a:t>from  </a:t>
            </a:r>
            <a:r>
              <a:rPr lang="en-IN" sz="1800" dirty="0">
                <a:latin typeface="+mj-lt"/>
              </a:rPr>
              <a:t>the yes folder</a:t>
            </a:r>
          </a:p>
          <a:p>
            <a:endParaRPr lang="en-IN" sz="1800" dirty="0" smtClean="0">
              <a:latin typeface="+mj-lt"/>
            </a:endParaRPr>
          </a:p>
          <a:p>
            <a:pPr marL="114300" indent="0">
              <a:buNone/>
            </a:pPr>
            <a:endParaRPr lang="en-IN" sz="1800" dirty="0" smtClean="0">
              <a:latin typeface="+mj-lt"/>
            </a:endParaRPr>
          </a:p>
          <a:p>
            <a:pPr marL="114300" indent="0">
              <a:buNone/>
            </a:pPr>
            <a:endParaRPr lang="en-IN" sz="1800" dirty="0">
              <a:latin typeface="+mj-lt"/>
            </a:endParaRPr>
          </a:p>
          <a:p>
            <a:pPr marL="114300" indent="0">
              <a:buNone/>
            </a:pPr>
            <a:r>
              <a:rPr lang="en-IN" sz="1800" dirty="0" smtClean="0">
                <a:latin typeface="+mj-lt"/>
              </a:rPr>
              <a:t>This </a:t>
            </a:r>
            <a:r>
              <a:rPr lang="en-IN" sz="1800" dirty="0">
                <a:latin typeface="+mj-lt"/>
              </a:rPr>
              <a:t>is the conversion of any image or </a:t>
            </a:r>
            <a:endParaRPr lang="en-IN" sz="1800" dirty="0" smtClean="0">
              <a:latin typeface="+mj-lt"/>
            </a:endParaRPr>
          </a:p>
          <a:p>
            <a:pPr marL="114300" indent="0">
              <a:buNone/>
            </a:pPr>
            <a:r>
              <a:rPr lang="en-IN" sz="1800" dirty="0" smtClean="0">
                <a:latin typeface="+mj-lt"/>
              </a:rPr>
              <a:t>the </a:t>
            </a:r>
            <a:r>
              <a:rPr lang="en-IN" sz="1800" dirty="0">
                <a:latin typeface="+mj-lt"/>
              </a:rPr>
              <a:t>original image into grayscale image.</a:t>
            </a:r>
          </a:p>
          <a:p>
            <a:endParaRPr lang="en-IN" dirty="0"/>
          </a:p>
        </p:txBody>
      </p:sp>
      <p:pic>
        <p:nvPicPr>
          <p:cNvPr id="4" name="Picture 3"/>
          <p:cNvPicPr/>
          <p:nvPr/>
        </p:nvPicPr>
        <p:blipFill>
          <a:blip r:embed="rId2"/>
          <a:stretch>
            <a:fillRect/>
          </a:stretch>
        </p:blipFill>
        <p:spPr>
          <a:xfrm>
            <a:off x="6450772" y="116632"/>
            <a:ext cx="2340696" cy="3174540"/>
          </a:xfrm>
          <a:prstGeom prst="rect">
            <a:avLst/>
          </a:prstGeom>
        </p:spPr>
      </p:pic>
      <p:pic>
        <p:nvPicPr>
          <p:cNvPr id="5" name="Picture 4"/>
          <p:cNvPicPr/>
          <p:nvPr/>
        </p:nvPicPr>
        <p:blipFill>
          <a:blip r:embed="rId3"/>
          <a:stretch>
            <a:fillRect/>
          </a:stretch>
        </p:blipFill>
        <p:spPr>
          <a:xfrm>
            <a:off x="6500755" y="3573016"/>
            <a:ext cx="2425386" cy="3068960"/>
          </a:xfrm>
          <a:prstGeom prst="rect">
            <a:avLst/>
          </a:prstGeom>
        </p:spPr>
      </p:pic>
    </p:spTree>
    <p:extLst>
      <p:ext uri="{BB962C8B-B14F-4D97-AF65-F5344CB8AC3E}">
        <p14:creationId xmlns:p14="http://schemas.microsoft.com/office/powerpoint/2010/main" val="1893788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53</TotalTime>
  <Words>1959</Words>
  <Application>Microsoft Office PowerPoint</Application>
  <PresentationFormat>On-screen Show (4:3)</PresentationFormat>
  <Paragraphs>70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Brain Tumor Detection </vt:lpstr>
      <vt:lpstr>ABSTRACT</vt:lpstr>
      <vt:lpstr>Problem Statement</vt:lpstr>
      <vt:lpstr>  Literature Survey</vt:lpstr>
      <vt:lpstr>Proposed Work</vt:lpstr>
      <vt:lpstr>The Second Model using ML</vt:lpstr>
      <vt:lpstr>   Experimental Setup </vt:lpstr>
      <vt:lpstr>PowerPoint Presentation</vt:lpstr>
      <vt:lpstr>SUMMARY</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dc:title>
  <dc:creator>Prakhar Rathore</dc:creator>
  <cp:lastModifiedBy>Prakhar Rathore</cp:lastModifiedBy>
  <cp:revision>9</cp:revision>
  <dcterms:created xsi:type="dcterms:W3CDTF">2021-09-27T11:35:01Z</dcterms:created>
  <dcterms:modified xsi:type="dcterms:W3CDTF">2021-12-29T19:34:18Z</dcterms:modified>
</cp:coreProperties>
</file>