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0" d="100"/>
          <a:sy n="40" d="100"/>
        </p:scale>
        <p:origin x="850"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dirty="0">
                <a:latin typeface="Times New Roman" panose="02020603050405020304" pitchFamily="18" charset="0"/>
                <a:cs typeface="Times New Roman" panose="02020603050405020304" pitchFamily="18" charset="0"/>
              </a:rPr>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Hello and welcome, my name is Prakhar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So to summarize:</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 tackled this task and found the top 5 most popular categories as asked, but we also went one step further.</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 We found that food and culture are the two most popular categories, suggesting that users like "real-life" content</a:t>
            </a:r>
          </a:p>
          <a:p>
            <a:pPr lvl="0"/>
            <a:r>
              <a:rPr lang="en-US" dirty="0">
                <a:latin typeface="Times New Roman" panose="02020603050405020304" pitchFamily="18" charset="0"/>
                <a:cs typeface="Times New Roman" panose="02020603050405020304" pitchFamily="18" charset="0"/>
              </a:rPr>
              <a:t>- We also found that soccer was the third most popular, perhaps due to the tournament coming up. This presents a massive opportunity for Social Buzz to ride on this global event, as all eyes will be on it as well as the players.</a:t>
            </a:r>
          </a:p>
          <a:p>
            <a:pPr lvl="0"/>
            <a:r>
              <a:rPr lang="en-US" dirty="0">
                <a:latin typeface="Times New Roman" panose="02020603050405020304" pitchFamily="18" charset="0"/>
                <a:cs typeface="Times New Roman" panose="02020603050405020304" pitchFamily="18" charset="0"/>
              </a:rPr>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Today's agenda will be as follows: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1. We will recap the overall project to give a high level understanding of the business problem we're tackling and the specific requirements.</a:t>
            </a:r>
          </a:p>
          <a:p>
            <a:pPr lvl="0"/>
            <a:r>
              <a:rPr lang="en-US" dirty="0">
                <a:latin typeface="Times New Roman" panose="02020603050405020304" pitchFamily="18" charset="0"/>
                <a:cs typeface="Times New Roman" panose="02020603050405020304" pitchFamily="18" charset="0"/>
              </a:rPr>
              <a:t>2. We will dive into the specific problem that we, the Data Analytics team, have been focusing on and will give some background as to why this is such a big problem.</a:t>
            </a:r>
          </a:p>
          <a:p>
            <a:pPr lvl="0"/>
            <a:r>
              <a:rPr lang="en-US" dirty="0">
                <a:latin typeface="Times New Roman" panose="02020603050405020304" pitchFamily="18" charset="0"/>
                <a:cs typeface="Times New Roman" panose="02020603050405020304" pitchFamily="18" charset="0"/>
              </a:rPr>
              <a:t>3. After introducing the problem, I will go over the team responsible from our side in tackling this task.</a:t>
            </a:r>
          </a:p>
          <a:p>
            <a:pPr lvl="0"/>
            <a:r>
              <a:rPr lang="en-US" dirty="0">
                <a:latin typeface="Times New Roman" panose="02020603050405020304" pitchFamily="18" charset="0"/>
                <a:cs typeface="Times New Roman" panose="02020603050405020304" pitchFamily="18" charset="0"/>
              </a:rPr>
              <a:t>4. I will then go over the high-level process that we followed to complete this task, so that you have complete clarity in how we tackle these kinds of tasks.</a:t>
            </a:r>
          </a:p>
          <a:p>
            <a:pPr lvl="0"/>
            <a:r>
              <a:rPr lang="en-US" dirty="0">
                <a:latin typeface="Times New Roman" panose="02020603050405020304" pitchFamily="18" charset="0"/>
                <a:cs typeface="Times New Roman" panose="02020603050405020304" pitchFamily="18" charset="0"/>
              </a:rPr>
              <a:t>5. Finally, I will go over the all important results and I will present them as a series of insights and visualizations from our analysis.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To wrap up, I will summarize and open for any questions.</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To kick things off let me recap this engagement.</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 Accenture have embarked on a 3 month pilot with Social Buzz to focus on 3 main tasks, aligned with some of the biggest challenges that you're currently facing. </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Social Buzz has reached huge scale in recent years to become recognized as a global unicorn company. We are here to help you manage this scale and to guide you in the right direction.</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Focusing on the last point that I mentioned there, this is what the Data Analytics team has been specifically focused on.</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Clearly with such grand scale, this comes with a lot of data and with such vast amounts of data comes challenges.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To give a background on how much data you've been creating:</a:t>
            </a:r>
          </a:p>
          <a:p>
            <a:pPr lvl="0"/>
            <a:r>
              <a:rPr lang="en-US" dirty="0">
                <a:latin typeface="Times New Roman" panose="02020603050405020304" pitchFamily="18" charset="0"/>
                <a:cs typeface="Times New Roman" panose="02020603050405020304" pitchFamily="18" charset="0"/>
              </a:rPr>
              <a:t>- You told us that your platform receives over 100000 posts per day which amounts to 36 500 000 posts every year, of which, this is all unstructured data making it very hard to make sense of.</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 this day and age, content is king. Just look at some of the biggest platforms in the world, for example YouTube, Facebook and Netflix... they are all content businesses... </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But how to capitalize on it when there is so much?</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And this is where out data analytics expertise comes in, with the insights that we've uncovered from this task, we can show you exactly how to take analytics to production at scale.</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Marcus </a:t>
            </a:r>
            <a:r>
              <a:rPr lang="en-US" dirty="0" err="1">
                <a:latin typeface="Times New Roman" panose="02020603050405020304" pitchFamily="18" charset="0"/>
                <a:cs typeface="Times New Roman" panose="02020603050405020304" pitchFamily="18" charset="0"/>
              </a:rPr>
              <a:t>Rompton</a:t>
            </a:r>
            <a:r>
              <a:rPr lang="en-US" dirty="0">
                <a:latin typeface="Times New Roman" panose="02020603050405020304" pitchFamily="18" charset="0"/>
                <a:cs typeface="Times New Roman" panose="02020603050405020304" pitchFamily="18" charset="0"/>
              </a:rPr>
              <a:t>, a senior data expert has worked with the worlds biggest clients on solving their data problems and was heavily involved in the data engineering side of this project.</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And finally myself, </a:t>
            </a:r>
            <a:r>
              <a:rPr lang="en-US" dirty="0" err="1">
                <a:latin typeface="Times New Roman" panose="02020603050405020304" pitchFamily="18" charset="0"/>
                <a:cs typeface="Times New Roman" panose="02020603050405020304" pitchFamily="18" charset="0"/>
              </a:rPr>
              <a:t>Gourav</a:t>
            </a:r>
            <a:r>
              <a:rPr lang="en-US" dirty="0">
                <a:latin typeface="Times New Roman" panose="02020603050405020304" pitchFamily="18" charset="0"/>
                <a:cs typeface="Times New Roman" panose="02020603050405020304" pitchFamily="18" charset="0"/>
              </a:rPr>
              <a:t>, who was solely responsible for taking leadership guidance and delivering high quality insights from the raw datasets and turning these into business decisions.</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So, how did we tackle this problem? </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Well, we approached it in 5 steps: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1. Data understanding - the key to success on any data project is to understand the data in detail. So we took the time to understand the data model and domain of your business.</a:t>
            </a:r>
          </a:p>
          <a:p>
            <a:pPr lvl="0"/>
            <a:r>
              <a:rPr lang="en-US" dirty="0">
                <a:latin typeface="Times New Roman" panose="02020603050405020304" pitchFamily="18" charset="0"/>
                <a:cs typeface="Times New Roman" panose="02020603050405020304" pitchFamily="18" charset="0"/>
              </a:rPr>
              <a:t>2. Data extraction - after understanding your business, we then architected what an ideal dataset should look like for this problem and extracted it from the relevant data sources.</a:t>
            </a:r>
          </a:p>
          <a:p>
            <a:pPr lvl="0"/>
            <a:r>
              <a:rPr lang="en-US" dirty="0">
                <a:latin typeface="Times New Roman" panose="02020603050405020304" pitchFamily="18" charset="0"/>
                <a:cs typeface="Times New Roman" panose="02020603050405020304" pitchFamily="18" charset="0"/>
              </a:rPr>
              <a:t>3. After extracting the raw data, we needed to process and model this data into a dataset that can precisely answer the business questions and produce analytics.</a:t>
            </a:r>
          </a:p>
          <a:p>
            <a:pPr lvl="0"/>
            <a:r>
              <a:rPr lang="en-US" dirty="0">
                <a:latin typeface="Times New Roman" panose="02020603050405020304" pitchFamily="18" charset="0"/>
                <a:cs typeface="Times New Roman" panose="02020603050405020304" pitchFamily="18" charset="0"/>
              </a:rPr>
              <a:t>4. With our new dataset, we used our analytical expertise to uncover insights from this dataset and to produce visualizations to describe the insights.</a:t>
            </a:r>
          </a:p>
          <a:p>
            <a:pPr lvl="0"/>
            <a:r>
              <a:rPr lang="en-US" dirty="0">
                <a:latin typeface="Times New Roman" panose="02020603050405020304" pitchFamily="18" charset="0"/>
                <a:cs typeface="Times New Roman" panose="02020603050405020304" pitchFamily="18" charset="0"/>
              </a:rPr>
              <a:t>5. And finally we used these insights to unlock business decisions and to make recommendations on next steps.</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From your data we found that you had a total of 16 unique categories of posts across your sample dataset. This includes things such as Food, Culture and Sport.</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As well as this, there was 1091 posts from just the Food category alone! People obviously really like food!</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And also the most common month for users to post within was December, since this is such a seasonal month with so many holidays and events, this is interesting to know that people are most active during this month!</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But now, onto the main question... which is... what were the top 5 most popular categories of posts?</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From our analysis you can see that the top 5 most popular categories of posts were food, culture, soccer, cooking and animals in descending order.</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29.05.2025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latin typeface="Times New Roman" panose="02020603050405020304" pitchFamily="18" charset="0"/>
                <a:cs typeface="Times New Roman" panose="02020603050405020304" pitchFamily="18" charset="0"/>
              </a:rPr>
              <a:t>Additionally, you can see from this chart the % split of popularity between the top 5 categories. There is not much difference between each of them, food only outperforms culture by 0.4% within the top 5.</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However the difference between the 4th most popular, cooking, and the 5th most popular, animals, is much larger at 1.3%</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Times New Roman" panose="02020603050405020304" pitchFamily="18" charset="0"/>
                <a:cs typeface="Times New Roman" panose="02020603050405020304" pitchFamily="18"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71529"/>
            <a:chOff x="0" y="-47625"/>
            <a:chExt cx="7569956" cy="116203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22424"/>
            </a:xfrm>
            <a:prstGeom prst="rect">
              <a:avLst/>
            </a:prstGeom>
          </p:spPr>
          <p:txBody>
            <a:bodyPr lIns="0" tIns="0" rIns="0" bIns="0" rtlCol="0" anchor="t">
              <a:spAutoFit/>
            </a:bodyPr>
            <a:lstStyle/>
            <a:p>
              <a:pPr>
                <a:lnSpc>
                  <a:spcPts val="2660"/>
                </a:lnSpc>
              </a:pPr>
              <a:endParaRPr lang="en-US" sz="1900" spc="-19" dirty="0">
                <a:solidFill>
                  <a:srgbClr val="000000"/>
                </a:solidFill>
                <a:latin typeface="Times New Roman" panose="02020603050405020304" pitchFamily="18"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Times New Roman" panose="02020603050405020304" pitchFamily="18"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71529"/>
            <a:chOff x="0" y="-47625"/>
            <a:chExt cx="7569956" cy="1162039"/>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22424"/>
            </a:xfrm>
            <a:prstGeom prst="rect">
              <a:avLst/>
            </a:prstGeom>
          </p:spPr>
          <p:txBody>
            <a:bodyPr lIns="0" tIns="0" rIns="0" bIns="0" rtlCol="0" anchor="t">
              <a:spAutoFit/>
            </a:bodyPr>
            <a:lstStyle/>
            <a:p>
              <a:pPr>
                <a:lnSpc>
                  <a:spcPts val="2660"/>
                </a:lnSpc>
              </a:pPr>
              <a:endParaRPr lang="en-US" sz="1900" spc="-19" dirty="0">
                <a:solidFill>
                  <a:srgbClr val="000000"/>
                </a:solidFill>
                <a:latin typeface="Times New Roman" panose="02020603050405020304" pitchFamily="18"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Times New Roman" panose="02020603050405020304" pitchFamily="18"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ANALYSIS</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Science and Technology  are the most popular categories of content showing that people enjoy “real-life” and “factual” content the most.</a:t>
            </a:r>
            <a:endParaRPr lang="en-IN" sz="2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INSIGHT</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NEXT STEPS</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ad-hoc analysis is insightful, but it’s time to take this analysis into large-scale production for real-time understanding of your business. We can show you how to do this.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4412"/>
          </a:xfrm>
          <a:prstGeom prst="rect">
            <a:avLst/>
          </a:prstGeom>
        </p:spPr>
        <p:txBody>
          <a:bodyPr lIns="0" tIns="0" rIns="0" bIns="0" rtlCol="0" anchor="t">
            <a:spAutoFit/>
          </a:bodyPr>
          <a:lstStyle/>
          <a:p>
            <a:pPr>
              <a:lnSpc>
                <a:spcPts val="3640"/>
              </a:lnSpc>
            </a:pPr>
            <a:r>
              <a:rPr lang="en-US" sz="2600" spc="-26" dirty="0">
                <a:solidFill>
                  <a:srgbClr val="FFFFFF"/>
                </a:solidFill>
                <a:latin typeface="Times New Roman" panose="02020603050405020304" pitchFamily="18" charset="0"/>
                <a:cs typeface="Times New Roman" panose="02020603050405020304" pitchFamily="18"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19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Social Buzz is a fast-growing technology unicorn that needs to adapt quickly to its global scale.</a:t>
            </a:r>
          </a:p>
          <a:p>
            <a:r>
              <a:rPr lang="en-US" sz="2800" dirty="0">
                <a:latin typeface="Times New Roman" panose="02020603050405020304" pitchFamily="18" charset="0"/>
                <a:cs typeface="Times New Roman" panose="02020603050405020304" pitchFamily="18" charset="0"/>
              </a:rPr>
              <a:t>Accenture has begun a 3-month POC focusing on these tasks:</a:t>
            </a:r>
          </a:p>
          <a:p>
            <a:endParaRPr 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audit of Social Buzz’s  big data practice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Recommendations for a successful IPO</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Analysis to find Social Buzz’s top 5 most popular categories of content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Over </a:t>
            </a:r>
            <a:r>
              <a:rPr lang="en-US" sz="3600" u="sng" dirty="0">
                <a:solidFill>
                  <a:schemeClr val="bg1"/>
                </a:solidFill>
                <a:latin typeface="Times New Roman" panose="02020603050405020304" pitchFamily="18" charset="0"/>
                <a:cs typeface="Times New Roman" panose="02020603050405020304" pitchFamily="18" charset="0"/>
              </a:rPr>
              <a:t>100000</a:t>
            </a:r>
            <a:r>
              <a:rPr lang="en-US" sz="3600" dirty="0">
                <a:solidFill>
                  <a:schemeClr val="bg1"/>
                </a:solidFill>
                <a:latin typeface="Times New Roman" panose="02020603050405020304" pitchFamily="18" charset="0"/>
                <a:cs typeface="Times New Roman" panose="02020603050405020304" pitchFamily="18" charset="0"/>
              </a:rPr>
              <a:t> posts per day</a:t>
            </a:r>
          </a:p>
          <a:p>
            <a:endParaRPr lang="en-US" sz="3600" dirty="0">
              <a:solidFill>
                <a:schemeClr val="bg1"/>
              </a:solidFill>
              <a:latin typeface="Times New Roman" panose="02020603050405020304" pitchFamily="18" charset="0"/>
              <a:cs typeface="Times New Roman" panose="02020603050405020304" pitchFamily="18" charset="0"/>
            </a:endParaRPr>
          </a:p>
          <a:p>
            <a:r>
              <a:rPr lang="en-US" sz="3600" u="sng" dirty="0">
                <a:solidFill>
                  <a:schemeClr val="bg1"/>
                </a:solidFill>
                <a:latin typeface="Times New Roman" panose="02020603050405020304" pitchFamily="18" charset="0"/>
                <a:cs typeface="Times New Roman" panose="02020603050405020304" pitchFamily="18" charset="0"/>
              </a:rPr>
              <a:t>36,500,000 </a:t>
            </a:r>
            <a:r>
              <a:rPr lang="en-US" sz="3600" dirty="0">
                <a:solidFill>
                  <a:schemeClr val="bg1"/>
                </a:solidFill>
                <a:latin typeface="Times New Roman" panose="02020603050405020304" pitchFamily="18" charset="0"/>
                <a:cs typeface="Times New Roman" panose="02020603050405020304" pitchFamily="18" charset="0"/>
              </a:rPr>
              <a:t>pieces of content per year!</a:t>
            </a:r>
          </a:p>
          <a:p>
            <a:endParaRPr lang="en-US" sz="3600" dirty="0">
              <a:solidFill>
                <a:schemeClr val="bg1"/>
              </a:solidFill>
              <a:latin typeface="Times New Roman" panose="02020603050405020304" pitchFamily="18" charset="0"/>
              <a:cs typeface="Times New Roman" panose="02020603050405020304" pitchFamily="18" charset="0"/>
            </a:endParaRPr>
          </a:p>
          <a:p>
            <a:endParaRPr lang="en-US" sz="36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But how to </a:t>
            </a:r>
            <a:r>
              <a:rPr lang="en-US" sz="2400" dirty="0" err="1">
                <a:solidFill>
                  <a:schemeClr val="bg1"/>
                </a:solidFill>
                <a:latin typeface="Times New Roman" panose="02020603050405020304" pitchFamily="18" charset="0"/>
                <a:cs typeface="Times New Roman" panose="02020603050405020304" pitchFamily="18" charset="0"/>
              </a:rPr>
              <a:t>capitalise</a:t>
            </a:r>
            <a:r>
              <a:rPr lang="en-US" sz="2400" dirty="0">
                <a:solidFill>
                  <a:schemeClr val="bg1"/>
                </a:solidFill>
                <a:latin typeface="Times New Roman" panose="02020603050405020304" pitchFamily="18" charset="0"/>
                <a:cs typeface="Times New Roman" panose="02020603050405020304" pitchFamily="18" charset="0"/>
              </a:rPr>
              <a:t> on it when there is so much?</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u="sng" dirty="0">
                <a:solidFill>
                  <a:schemeClr val="bg1"/>
                </a:solidFill>
                <a:latin typeface="Times New Roman" panose="02020603050405020304" pitchFamily="18" charset="0"/>
                <a:cs typeface="Times New Roman" panose="02020603050405020304" pitchFamily="18" charset="0"/>
              </a:rPr>
              <a:t>Analysis to find Social Buzz’s top 5 most popular categories of content</a:t>
            </a:r>
            <a:endParaRPr lang="en-IN" sz="2400" u="sng"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ANDREW FLEMING</a:t>
            </a:r>
          </a:p>
          <a:p>
            <a:r>
              <a:rPr lang="en-US" sz="2400" b="1" dirty="0">
                <a:latin typeface="Times New Roman" panose="02020603050405020304" pitchFamily="18" charset="0"/>
                <a:cs typeface="Times New Roman" panose="02020603050405020304" pitchFamily="18" charset="0"/>
              </a:rPr>
              <a:t>Chief Technology Architect</a:t>
            </a:r>
            <a:endParaRPr lang="en-IN" sz="2400" b="1"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MARCUS</a:t>
            </a:r>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ROMPTON</a:t>
            </a:r>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Senior Principal</a:t>
            </a:r>
            <a:endParaRPr lang="en-IN" sz="24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GOURAV SINHA</a:t>
            </a:r>
          </a:p>
          <a:p>
            <a:r>
              <a:rPr lang="en-US" sz="2400" b="1" dirty="0">
                <a:latin typeface="Times New Roman" panose="02020603050405020304" pitchFamily="18" charset="0"/>
                <a:cs typeface="Times New Roman" panose="02020603050405020304" pitchFamily="18" charset="0"/>
              </a:rPr>
              <a:t>Data Analyst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2243697008"/>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1679</Words>
  <Application>Microsoft Office PowerPoint</Application>
  <PresentationFormat>Custom</PresentationFormat>
  <Paragraphs>162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Times New Roman</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prakhar shrivas</cp:lastModifiedBy>
  <cp:revision>32</cp:revision>
  <dcterms:created xsi:type="dcterms:W3CDTF">2006-08-16T00:00:00Z</dcterms:created>
  <dcterms:modified xsi:type="dcterms:W3CDTF">2025-05-29T10:03:30Z</dcterms:modified>
  <dc:identifier>DAEhDyfaYKE</dc:identifier>
</cp:coreProperties>
</file>