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
  </p:notesMasterIdLst>
  <p:sldIdLst>
    <p:sldId id="291" r:id="rId2"/>
    <p:sldId id="294" r:id="rId3"/>
    <p:sldId id="290" r:id="rId4"/>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245" y="8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126437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8/20/2024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8/20/2024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8/20/2024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8/20/2024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8988491" y="1918954"/>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
        <p:nvSpPr>
          <p:cNvPr id="7" name="Google Shape;238;p4">
            <a:extLst>
              <a:ext uri="{FF2B5EF4-FFF2-40B4-BE49-F238E27FC236}">
                <a16:creationId xmlns:a16="http://schemas.microsoft.com/office/drawing/2014/main" id="{45175569-9DAD-C80E-C5AD-875019E9899A}"/>
              </a:ext>
            </a:extLst>
          </p:cNvPr>
          <p:cNvSpPr txBox="1">
            <a:spLocks/>
          </p:cNvSpPr>
          <p:nvPr/>
        </p:nvSpPr>
        <p:spPr bwMode="auto">
          <a:xfrm>
            <a:off x="648487" y="1068779"/>
            <a:ext cx="11145119" cy="5629201"/>
          </a:xfrm>
          <a:prstGeom prst="rect">
            <a:avLst/>
          </a:prstGeom>
          <a:noFill/>
          <a:ln w="9525">
            <a:noFill/>
            <a:miter lim="800000"/>
            <a:headEnd/>
            <a:tailEnd/>
          </a:ln>
        </p:spPr>
        <p:txBody>
          <a:bodyPr spcFirstLastPara="1" vert="horz" wrap="square" lIns="91425" tIns="45700" rIns="91425" bIns="4570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Bef>
                <a:spcPts val="0"/>
              </a:spcBef>
              <a:spcAft>
                <a:spcPts val="0"/>
              </a:spcAft>
              <a:buClr>
                <a:srgbClr val="5D7C3F"/>
              </a:buClr>
              <a:buSzPts val="1200"/>
              <a:buFont typeface="Arial" pitchFamily="34" charset="0"/>
              <a:buNone/>
            </a:pPr>
            <a:r>
              <a:rPr lang="en-US" sz="2800" b="1" dirty="0">
                <a:solidFill>
                  <a:srgbClr val="5D7C3F"/>
                </a:solidFill>
              </a:rPr>
              <a:t>TEAM NAME: (IOTVERS)</a:t>
            </a:r>
            <a:endParaRPr lang="en-US" b="1" dirty="0">
              <a:solidFill>
                <a:srgbClr val="5D7C3F"/>
              </a:solidFill>
            </a:endParaRPr>
          </a:p>
          <a:p>
            <a:pPr marL="0" indent="0">
              <a:lnSpc>
                <a:spcPct val="90000"/>
              </a:lnSpc>
              <a:spcBef>
                <a:spcPts val="0"/>
              </a:spcBef>
              <a:spcAft>
                <a:spcPts val="0"/>
              </a:spcAft>
              <a:buClr>
                <a:srgbClr val="5D7C3F"/>
              </a:buClr>
              <a:buSzPts val="1200"/>
              <a:buFont typeface="Arial" pitchFamily="34" charset="0"/>
              <a:buNone/>
            </a:pPr>
            <a:endParaRPr lang="en-US" sz="1800" b="1" dirty="0">
              <a:solidFill>
                <a:srgbClr val="5D7C3F"/>
              </a:solidFill>
            </a:endParaRPr>
          </a:p>
          <a:p>
            <a:pPr marL="0" indent="0">
              <a:lnSpc>
                <a:spcPct val="90000"/>
              </a:lnSpc>
              <a:spcBef>
                <a:spcPts val="0"/>
              </a:spcBef>
              <a:spcAft>
                <a:spcPts val="0"/>
              </a:spcAft>
              <a:buClr>
                <a:srgbClr val="5D7C3F"/>
              </a:buClr>
              <a:buSzPts val="1200"/>
              <a:buFont typeface="Arial" pitchFamily="34" charset="0"/>
              <a:buNone/>
            </a:pPr>
            <a:r>
              <a:rPr lang="en-US" sz="1600" b="1" dirty="0">
                <a:solidFill>
                  <a:srgbClr val="5D7C3F"/>
                </a:solidFill>
              </a:rPr>
              <a:t>Team Leader Name: Prakhar Shukla</a:t>
            </a:r>
            <a:endParaRPr lang="en-US" sz="4000" dirty="0"/>
          </a:p>
          <a:p>
            <a:pPr marL="0" indent="0">
              <a:lnSpc>
                <a:spcPct val="90000"/>
              </a:lnSpc>
              <a:spcBef>
                <a:spcPts val="1000"/>
              </a:spcBef>
              <a:spcAft>
                <a:spcPts val="0"/>
              </a:spcAft>
              <a:buClr>
                <a:schemeClr val="dk1"/>
              </a:buClr>
              <a:buSzPts val="1200"/>
              <a:buFont typeface="Arial" pitchFamily="34" charset="0"/>
              <a:buNone/>
            </a:pPr>
            <a:r>
              <a:rPr lang="en-US" sz="1600" dirty="0"/>
              <a:t>Branch (B.Tech):                        			Stream (CSE-IIoT):	           		Year (III): </a:t>
            </a:r>
            <a:endParaRPr lang="en-US" sz="4000" dirty="0"/>
          </a:p>
          <a:p>
            <a:pPr marL="0" indent="0">
              <a:lnSpc>
                <a:spcPct val="90000"/>
              </a:lnSpc>
              <a:spcBef>
                <a:spcPts val="1000"/>
              </a:spcBef>
              <a:spcAft>
                <a:spcPts val="0"/>
              </a:spcAft>
              <a:buClr>
                <a:srgbClr val="5D7C3F"/>
              </a:buClr>
              <a:buSzPts val="1200"/>
              <a:buFont typeface="Arial" pitchFamily="34" charset="0"/>
              <a:buNone/>
            </a:pPr>
            <a:r>
              <a:rPr lang="en-US" sz="1600" b="1" dirty="0">
                <a:solidFill>
                  <a:srgbClr val="5D7C3F"/>
                </a:solidFill>
              </a:rPr>
              <a:t>Team Member 1 Name: Aarshabh Saubhari</a:t>
            </a:r>
            <a:endParaRPr lang="en-US" sz="4000" dirty="0"/>
          </a:p>
          <a:p>
            <a:pPr marL="0" indent="0">
              <a:lnSpc>
                <a:spcPct val="90000"/>
              </a:lnSpc>
              <a:spcBef>
                <a:spcPts val="1000"/>
              </a:spcBef>
              <a:spcAft>
                <a:spcPts val="0"/>
              </a:spcAft>
              <a:buClr>
                <a:schemeClr val="dk1"/>
              </a:buClr>
              <a:buSzPts val="1200"/>
              <a:buFont typeface="Arial" pitchFamily="34" charset="0"/>
              <a:buNone/>
            </a:pPr>
            <a:r>
              <a:rPr lang="en-US" sz="1600" dirty="0"/>
              <a:t>Branch (B.Tech):						Stream (CSE-IIoT):				 Year (III): </a:t>
            </a:r>
            <a:endParaRPr lang="en-US" sz="4000" dirty="0"/>
          </a:p>
          <a:p>
            <a:pPr marL="0" indent="0">
              <a:lnSpc>
                <a:spcPct val="90000"/>
              </a:lnSpc>
              <a:spcBef>
                <a:spcPts val="1000"/>
              </a:spcBef>
              <a:spcAft>
                <a:spcPts val="0"/>
              </a:spcAft>
              <a:buClr>
                <a:srgbClr val="5D7C3F"/>
              </a:buClr>
              <a:buSzPts val="1200"/>
              <a:buFont typeface="Arial" pitchFamily="34" charset="0"/>
              <a:buNone/>
            </a:pPr>
            <a:r>
              <a:rPr lang="en-US" sz="1600" b="1" dirty="0">
                <a:solidFill>
                  <a:srgbClr val="5D7C3F"/>
                </a:solidFill>
              </a:rPr>
              <a:t>Team Member 2 Name: Ankur Sinsinwar</a:t>
            </a:r>
            <a:endParaRPr lang="en-US" sz="4000" dirty="0"/>
          </a:p>
          <a:p>
            <a:pPr marL="0" indent="0">
              <a:lnSpc>
                <a:spcPct val="90000"/>
              </a:lnSpc>
              <a:spcBef>
                <a:spcPts val="1000"/>
              </a:spcBef>
              <a:spcAft>
                <a:spcPts val="0"/>
              </a:spcAft>
              <a:buClr>
                <a:schemeClr val="dk1"/>
              </a:buClr>
              <a:buSzPts val="1200"/>
              <a:buFont typeface="Arial" pitchFamily="34" charset="0"/>
              <a:buNone/>
            </a:pPr>
            <a:r>
              <a:rPr lang="en-US" sz="1600" dirty="0"/>
              <a:t>Branch (B.Tech):						Stream (CSE-IIoT):				 Year (III): </a:t>
            </a:r>
            <a:endParaRPr lang="en-US" sz="4000" dirty="0"/>
          </a:p>
          <a:p>
            <a:pPr marL="0" indent="0">
              <a:lnSpc>
                <a:spcPct val="90000"/>
              </a:lnSpc>
              <a:spcBef>
                <a:spcPts val="1000"/>
              </a:spcBef>
              <a:spcAft>
                <a:spcPts val="0"/>
              </a:spcAft>
              <a:buClr>
                <a:srgbClr val="5D7C3F"/>
              </a:buClr>
              <a:buSzPts val="1200"/>
              <a:buFont typeface="Arial" pitchFamily="34" charset="0"/>
              <a:buNone/>
            </a:pPr>
            <a:r>
              <a:rPr lang="en-US" sz="1600" b="1" dirty="0">
                <a:solidFill>
                  <a:srgbClr val="5D7C3F"/>
                </a:solidFill>
              </a:rPr>
              <a:t>Team Member 3 Name: Sakshi Tangar</a:t>
            </a:r>
            <a:endParaRPr lang="en-US" sz="4000" dirty="0"/>
          </a:p>
          <a:p>
            <a:pPr marL="0" indent="0">
              <a:lnSpc>
                <a:spcPct val="90000"/>
              </a:lnSpc>
              <a:spcBef>
                <a:spcPts val="1000"/>
              </a:spcBef>
              <a:spcAft>
                <a:spcPts val="0"/>
              </a:spcAft>
              <a:buClr>
                <a:schemeClr val="dk1"/>
              </a:buClr>
              <a:buSzPts val="1200"/>
              <a:buFont typeface="Arial" pitchFamily="34" charset="0"/>
              <a:buNone/>
            </a:pPr>
            <a:r>
              <a:rPr lang="en-US" sz="1600" dirty="0"/>
              <a:t>Branch (B.Tech):                        			Stream (CSE):	           	      		Year (III): </a:t>
            </a:r>
          </a:p>
          <a:p>
            <a:pPr marL="0" indent="0">
              <a:lnSpc>
                <a:spcPct val="90000"/>
              </a:lnSpc>
              <a:spcBef>
                <a:spcPts val="1000"/>
              </a:spcBef>
              <a:spcAft>
                <a:spcPts val="0"/>
              </a:spcAft>
              <a:buClr>
                <a:schemeClr val="dk1"/>
              </a:buClr>
              <a:buSzPts val="1200"/>
              <a:buFont typeface="Arial" pitchFamily="34" charset="0"/>
              <a:buNone/>
            </a:pPr>
            <a:r>
              <a:rPr lang="en-US" sz="1600" b="1" dirty="0">
                <a:solidFill>
                  <a:srgbClr val="5D7C3F"/>
                </a:solidFill>
              </a:rPr>
              <a:t>Team Member 4 Name: Vinay Sharma</a:t>
            </a:r>
            <a:endParaRPr lang="en-US" sz="4000" dirty="0"/>
          </a:p>
          <a:p>
            <a:pPr marL="0" indent="0">
              <a:lnSpc>
                <a:spcPct val="90000"/>
              </a:lnSpc>
              <a:spcBef>
                <a:spcPts val="1000"/>
              </a:spcBef>
              <a:spcAft>
                <a:spcPts val="0"/>
              </a:spcAft>
              <a:buClr>
                <a:schemeClr val="dk1"/>
              </a:buClr>
              <a:buSzPts val="1200"/>
              <a:buFont typeface="Arial" pitchFamily="34" charset="0"/>
              <a:buNone/>
            </a:pPr>
            <a:r>
              <a:rPr lang="en-US" sz="1600" dirty="0"/>
              <a:t>Branch (B.Tech):                        			Stream (CSE-IIoT):	           		Year (III): </a:t>
            </a:r>
          </a:p>
          <a:p>
            <a:pPr marL="0" indent="0">
              <a:lnSpc>
                <a:spcPct val="90000"/>
              </a:lnSpc>
              <a:spcBef>
                <a:spcPts val="1000"/>
              </a:spcBef>
              <a:spcAft>
                <a:spcPts val="0"/>
              </a:spcAft>
              <a:buClr>
                <a:schemeClr val="dk1"/>
              </a:buClr>
              <a:buSzPts val="1200"/>
              <a:buFont typeface="Arial" pitchFamily="34" charset="0"/>
              <a:buNone/>
            </a:pPr>
            <a:r>
              <a:rPr lang="en-US" sz="1600" b="1" dirty="0">
                <a:solidFill>
                  <a:srgbClr val="5D7C3F"/>
                </a:solidFill>
              </a:rPr>
              <a:t>Team Member 5 Name: Ram Lakhan</a:t>
            </a:r>
            <a:endParaRPr lang="en-US" sz="4000" dirty="0"/>
          </a:p>
          <a:p>
            <a:pPr marL="0" indent="0">
              <a:lnSpc>
                <a:spcPct val="90000"/>
              </a:lnSpc>
              <a:spcBef>
                <a:spcPts val="1000"/>
              </a:spcBef>
              <a:spcAft>
                <a:spcPts val="0"/>
              </a:spcAft>
              <a:buClr>
                <a:schemeClr val="dk1"/>
              </a:buClr>
              <a:buSzPts val="1200"/>
              <a:buFont typeface="Arial" pitchFamily="34" charset="0"/>
              <a:buNone/>
            </a:pPr>
            <a:r>
              <a:rPr lang="en-US" sz="1600" dirty="0"/>
              <a:t>Branch (B.Tech):                        			Stream (CSE-IIoT):	           		Year (III):</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82998" y="0"/>
            <a:ext cx="10972800" cy="42291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PROBLEM STATEMENT</a:t>
            </a:r>
          </a:p>
        </p:txBody>
      </p:sp>
      <p:sp>
        <p:nvSpPr>
          <p:cNvPr id="15362" name="TextBox 8"/>
          <p:cNvSpPr txBox="1">
            <a:spLocks noChangeArrowheads="1"/>
          </p:cNvSpPr>
          <p:nvPr/>
        </p:nvSpPr>
        <p:spPr bwMode="auto">
          <a:xfrm>
            <a:off x="1" y="1012111"/>
            <a:ext cx="12191999" cy="5386090"/>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800" b="1" u="sng" dirty="0">
                <a:solidFill>
                  <a:schemeClr val="tx2"/>
                </a:solidFill>
                <a:latin typeface="Arial" pitchFamily="34" charset="0"/>
                <a:cs typeface="Arial" pitchFamily="34" charset="0"/>
              </a:rPr>
              <a:t>PSID: SIH1450</a:t>
            </a:r>
          </a:p>
          <a:p>
            <a:pPr marL="342900" indent="-342900" algn="just">
              <a:buFont typeface="Wingdings" panose="05000000000000000000" pitchFamily="2" charset="2"/>
              <a:buChar char="v"/>
            </a:pPr>
            <a:endParaRPr lang="en-US" sz="2800" b="1" u="sng" dirty="0">
              <a:solidFill>
                <a:schemeClr val="tx2"/>
              </a:solidFill>
              <a:latin typeface="Arial" pitchFamily="34" charset="0"/>
              <a:cs typeface="Arial" pitchFamily="34" charset="0"/>
            </a:endParaRPr>
          </a:p>
          <a:p>
            <a:pPr marL="342900" indent="-342900" algn="just">
              <a:buFont typeface="Wingdings" panose="05000000000000000000" pitchFamily="2" charset="2"/>
              <a:buChar char="v"/>
            </a:pPr>
            <a:r>
              <a:rPr lang="en-US" sz="2800" b="1" u="sng" dirty="0">
                <a:solidFill>
                  <a:schemeClr val="tx2"/>
                </a:solidFill>
                <a:latin typeface="Arial" pitchFamily="34" charset="0"/>
                <a:cs typeface="Arial" pitchFamily="34" charset="0"/>
              </a:rPr>
              <a:t>Problem Statement:</a:t>
            </a:r>
            <a:r>
              <a:rPr lang="en-US" dirty="0"/>
              <a:t> </a:t>
            </a:r>
            <a:r>
              <a:rPr lang="en-US" sz="2400" dirty="0"/>
              <a:t>Development of a LLM based </a:t>
            </a:r>
            <a:r>
              <a:rPr lang="en-IN" sz="2400" dirty="0"/>
              <a:t>AI Tool </a:t>
            </a:r>
            <a:r>
              <a:rPr lang="en-US" sz="2400" dirty="0"/>
              <a:t>Without Internet Access.</a:t>
            </a:r>
          </a:p>
          <a:p>
            <a:pPr algn="just"/>
            <a:endParaRPr lang="en-US" dirty="0"/>
          </a:p>
          <a:p>
            <a:pPr marL="285750" indent="-285750">
              <a:buFont typeface="Arial" panose="020B0604020202020204" pitchFamily="34" charset="0"/>
              <a:buChar char="•"/>
            </a:pPr>
            <a:r>
              <a:rPr lang="en-US" b="1" u="sng" dirty="0"/>
              <a:t>Objective:-</a:t>
            </a:r>
            <a:r>
              <a:rPr lang="en-US" dirty="0"/>
              <a:t> </a:t>
            </a:r>
            <a:r>
              <a:rPr lang="en-US" sz="1600" dirty="0"/>
              <a:t>In some places, connecting to the internet isn't allowed due to security reasons, but there's still a need for smart tools that can understand and respond to what people ask. The challenge is to build a chat tool that works completely offline, using a powerful AI that can understand and reply to questions naturally.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u="sng" dirty="0"/>
              <a:t>Challenges:- </a:t>
            </a:r>
            <a:r>
              <a:rPr lang="en-US" sz="1600" dirty="0"/>
              <a:t>Large Language Models (LLMs) typically require significant computational resources, including memory and processing power, which may be limited in a non-internet-connected environment.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u="sng" dirty="0"/>
              <a:t>Need for this AI Tool:-</a:t>
            </a:r>
            <a:r>
              <a:rPr lang="en-US" sz="1600" dirty="0"/>
              <a:t> In today's digital world, online privacy is often compromised by various threats, including hackers and unauthorized access. That's why this AI tool operates completely offline, ensuring your data stays secure and protected from external risks. Moreover, it is designed to function seamlessly in locations where internet access is unavailable, such as remote areas, mountains, and other challenging environments, making it a reliable solution wherever you are.</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u="sng" dirty="0"/>
              <a:t>Importance of this AI Tool:- </a:t>
            </a:r>
            <a:r>
              <a:rPr lang="en-US" sz="1600" dirty="0"/>
              <a:t>Operating without reliance on internet connectivity, this AI tool provides a level of resilience and independence that cloud-based solutions cannot offer. It ensures continuous service, even in the face of network disruptions, cyber-attacks, or strict security policies.</a:t>
            </a:r>
            <a:endParaRPr lang="en-US" sz="1600" b="1" u="sng" dirty="0"/>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sp>
        <p:nvSpPr>
          <p:cNvPr id="3" name="Rectangle 2">
            <a:extLst>
              <a:ext uri="{FF2B5EF4-FFF2-40B4-BE49-F238E27FC236}">
                <a16:creationId xmlns:a16="http://schemas.microsoft.com/office/drawing/2014/main" id="{F4287210-BBFA-F042-10AD-1EB59FA44707}"/>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r>
              <a:rPr lang="en-US" sz="1600" dirty="0">
                <a:solidFill>
                  <a:schemeClr val="bg2"/>
                </a:solidFill>
                <a:latin typeface="+mn-lt"/>
                <a:ea typeface="+mn-ea"/>
              </a:rPr>
              <a:t>SIH 2k24 GLAU Pre-Screening</a:t>
            </a:r>
          </a:p>
        </p:txBody>
      </p:sp>
      <p:sp>
        <p:nvSpPr>
          <p:cNvPr id="4" name="TextBox 3">
            <a:extLst>
              <a:ext uri="{FF2B5EF4-FFF2-40B4-BE49-F238E27FC236}">
                <a16:creationId xmlns:a16="http://schemas.microsoft.com/office/drawing/2014/main" id="{50309616-4FD4-FE15-46F6-B1CCFA903617}"/>
              </a:ext>
            </a:extLst>
          </p:cNvPr>
          <p:cNvSpPr txBox="1"/>
          <p:nvPr/>
        </p:nvSpPr>
        <p:spPr>
          <a:xfrm>
            <a:off x="11784330" y="6398312"/>
            <a:ext cx="301686" cy="646331"/>
          </a:xfrm>
          <a:prstGeom prst="rect">
            <a:avLst/>
          </a:prstGeom>
          <a:noFill/>
        </p:spPr>
        <p:txBody>
          <a:bodyPr wrap="none" rtlCol="0">
            <a:spAutoFit/>
          </a:bodyPr>
          <a:lstStyle/>
          <a:p>
            <a:r>
              <a:rPr lang="en-IN" dirty="0">
                <a:solidFill>
                  <a:schemeClr val="bg2"/>
                </a:solidFill>
              </a:rPr>
              <a:t>2</a:t>
            </a:r>
          </a:p>
          <a:p>
            <a:endParaRPr lang="en-IN" dirty="0">
              <a:solidFill>
                <a:schemeClr val="bg2"/>
              </a:solidFill>
            </a:endParaRPr>
          </a:p>
        </p:txBody>
      </p:sp>
    </p:spTree>
    <p:extLst>
      <p:ext uri="{BB962C8B-B14F-4D97-AF65-F5344CB8AC3E}">
        <p14:creationId xmlns:p14="http://schemas.microsoft.com/office/powerpoint/2010/main" val="49608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SOLUTION AND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TextBox 8">
            <a:extLst>
              <a:ext uri="{FF2B5EF4-FFF2-40B4-BE49-F238E27FC236}">
                <a16:creationId xmlns:a16="http://schemas.microsoft.com/office/drawing/2014/main" id="{C8C2B022-4A73-557D-6AC8-0E8E49C1668E}"/>
              </a:ext>
            </a:extLst>
          </p:cNvPr>
          <p:cNvSpPr txBox="1">
            <a:spLocks noChangeArrowheads="1"/>
          </p:cNvSpPr>
          <p:nvPr/>
        </p:nvSpPr>
        <p:spPr bwMode="auto">
          <a:xfrm>
            <a:off x="141514" y="1304496"/>
            <a:ext cx="5806439" cy="4913744"/>
          </a:xfrm>
          <a:prstGeom prst="rect">
            <a:avLst/>
          </a:prstGeom>
          <a:noFill/>
          <a:ln w="9525">
            <a:solidFill>
              <a:schemeClr val="tx1"/>
            </a:solidFill>
            <a:miter lim="800000"/>
            <a:headEnd/>
            <a:tailEnd/>
          </a:ln>
        </p:spPr>
        <p:txBody>
          <a:bodyPr wrap="square">
            <a:no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Solution: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 a compressed version of the LLM on local devices.</a:t>
            </a:r>
          </a:p>
          <a:p>
            <a:pPr marL="285750" indent="-285750">
              <a:buFont typeface="Arial" panose="020B0604020202020204" pitchFamily="34" charset="0"/>
              <a:buChar char="•"/>
            </a:pPr>
            <a:endParaRPr lang="en-US" b="1" u="sng" dirty="0">
              <a:solidFill>
                <a:schemeClr val="tx2"/>
              </a:solidFill>
              <a:latin typeface="Arial" pitchFamily="34" charset="0"/>
              <a:cs typeface="Arial" pitchFamily="34" charset="0"/>
            </a:endParaRPr>
          </a:p>
          <a:p>
            <a:pPr marL="285750" indent="-285750">
              <a:buFont typeface="Arial" panose="020B0604020202020204" pitchFamily="34" charset="0"/>
              <a:buChar char="•"/>
            </a:pPr>
            <a:endParaRPr lang="en-US" b="1" u="sng" dirty="0">
              <a:solidFill>
                <a:schemeClr val="tx2"/>
              </a:solidFill>
              <a:latin typeface="Arial" pitchFamily="34" charset="0"/>
              <a:cs typeface="Arial" pitchFamily="34" charset="0"/>
            </a:endParaRPr>
          </a:p>
          <a:p>
            <a:pPr marL="285750" indent="-285750">
              <a:buFont typeface="Arial" panose="020B0604020202020204" pitchFamily="34" charset="0"/>
              <a:buChar char="•"/>
            </a:pPr>
            <a:endParaRPr lang="en-US" b="1" u="sng" dirty="0">
              <a:solidFill>
                <a:schemeClr val="tx2"/>
              </a:solidFill>
              <a:latin typeface="Arial" pitchFamily="34" charset="0"/>
              <a:cs typeface="Arial" pitchFamily="34" charset="0"/>
            </a:endParaRPr>
          </a:p>
          <a:p>
            <a:pPr marL="285750" indent="-285750">
              <a:buFont typeface="Arial" panose="020B0604020202020204" pitchFamily="34" charset="0"/>
              <a:buChar char="•"/>
            </a:pPr>
            <a:r>
              <a:rPr lang="en-US" dirty="0"/>
              <a:t>Implement the AI tool on edge devices.</a:t>
            </a:r>
          </a:p>
          <a:p>
            <a:pPr marL="285750" indent="-285750">
              <a:buFont typeface="Arial" panose="020B0604020202020204" pitchFamily="34" charset="0"/>
              <a:buChar char="•"/>
            </a:pPr>
            <a:endParaRPr lang="en-US" b="1" u="sng" dirty="0">
              <a:solidFill>
                <a:schemeClr val="tx2"/>
              </a:solidFill>
              <a:latin typeface="Arial" pitchFamily="34" charset="0"/>
              <a:cs typeface="Arial" pitchFamily="34" charset="0"/>
            </a:endParaRPr>
          </a:p>
          <a:p>
            <a:pPr marL="285750" indent="-285750">
              <a:buFont typeface="Arial" panose="020B0604020202020204" pitchFamily="34" charset="0"/>
              <a:buChar char="•"/>
            </a:pPr>
            <a:endParaRPr lang="en-US" b="1" u="sng" dirty="0">
              <a:solidFill>
                <a:schemeClr val="tx2"/>
              </a:solidFill>
              <a:latin typeface="Arial" pitchFamily="34" charset="0"/>
              <a:cs typeface="Arial" pitchFamily="34" charset="0"/>
            </a:endParaRPr>
          </a:p>
          <a:p>
            <a:pPr marL="285750" indent="-285750">
              <a:buFont typeface="Arial" panose="020B0604020202020204" pitchFamily="34" charset="0"/>
              <a:buChar char="•"/>
            </a:pPr>
            <a:endParaRPr lang="en-US" b="1" u="sng" dirty="0">
              <a:solidFill>
                <a:schemeClr val="tx2"/>
              </a:solidFill>
              <a:latin typeface="Arial" pitchFamily="34" charset="0"/>
              <a:cs typeface="Arial" pitchFamily="34" charset="0"/>
            </a:endParaRPr>
          </a:p>
          <a:p>
            <a:pPr marL="285750" indent="-285750">
              <a:buFont typeface="Arial" panose="020B0604020202020204" pitchFamily="34" charset="0"/>
              <a:buChar char="•"/>
            </a:pPr>
            <a:r>
              <a:rPr lang="en-US" dirty="0"/>
              <a:t>Optimize data storage and retrieval</a:t>
            </a:r>
          </a:p>
          <a:p>
            <a:pPr marL="285750" indent="-285750">
              <a:buFont typeface="Arial" panose="020B0604020202020204" pitchFamily="34" charset="0"/>
              <a:buChar char="•"/>
            </a:pPr>
            <a:endParaRPr lang="en-US" b="1" u="sng" dirty="0">
              <a:solidFill>
                <a:schemeClr val="tx2"/>
              </a:solidFill>
              <a:latin typeface="Arial" pitchFamily="34" charset="0"/>
              <a:cs typeface="Arial" pitchFamily="34" charset="0"/>
            </a:endParaRPr>
          </a:p>
          <a:p>
            <a:endParaRPr lang="en-US" b="1" u="sng" dirty="0">
              <a:solidFill>
                <a:schemeClr val="tx2"/>
              </a:solidFill>
              <a:latin typeface="Arial" pitchFamily="34" charset="0"/>
              <a:cs typeface="Arial" pitchFamily="34" charset="0"/>
            </a:endParaRPr>
          </a:p>
          <a:p>
            <a:pPr marL="285750" indent="-285750">
              <a:buFont typeface="Arial" panose="020B0604020202020204" pitchFamily="34" charset="0"/>
              <a:buChar char="•"/>
            </a:pPr>
            <a:endParaRPr lang="en-US" b="1" u="sng" dirty="0">
              <a:solidFill>
                <a:schemeClr val="tx2"/>
              </a:solidFill>
              <a:latin typeface="Arial" pitchFamily="34" charset="0"/>
              <a:cs typeface="Arial" pitchFamily="34" charset="0"/>
            </a:endParaRPr>
          </a:p>
          <a:p>
            <a:pPr marL="285750" indent="-285750">
              <a:buFont typeface="Arial" panose="020B0604020202020204" pitchFamily="34" charset="0"/>
              <a:buChar char="•"/>
            </a:pPr>
            <a:r>
              <a:rPr lang="en-US" dirty="0"/>
              <a:t>Enable incremental learning for model updates.</a:t>
            </a:r>
            <a:endParaRPr lang="en-US" b="1" u="sng" dirty="0">
              <a:solidFill>
                <a:schemeClr val="tx2"/>
              </a:solidFill>
              <a:latin typeface="Arial" pitchFamily="34" charset="0"/>
              <a:cs typeface="Arial" pitchFamily="34" charset="0"/>
            </a:endParaRPr>
          </a:p>
        </p:txBody>
      </p:sp>
      <p:sp>
        <p:nvSpPr>
          <p:cNvPr id="3" name="TextBox 8">
            <a:extLst>
              <a:ext uri="{FF2B5EF4-FFF2-40B4-BE49-F238E27FC236}">
                <a16:creationId xmlns:a16="http://schemas.microsoft.com/office/drawing/2014/main" id="{87EEF48F-2B8A-9EB4-2C2B-9E7A94611A39}"/>
              </a:ext>
            </a:extLst>
          </p:cNvPr>
          <p:cNvSpPr txBox="1">
            <a:spLocks noChangeArrowheads="1"/>
          </p:cNvSpPr>
          <p:nvPr/>
        </p:nvSpPr>
        <p:spPr bwMode="auto">
          <a:xfrm>
            <a:off x="6244049" y="1304497"/>
            <a:ext cx="5806439" cy="4913743"/>
          </a:xfrm>
          <a:prstGeom prst="rect">
            <a:avLst/>
          </a:prstGeom>
          <a:noFill/>
          <a:ln w="9525">
            <a:solidFill>
              <a:schemeClr val="tx1"/>
            </a:solidFill>
            <a:miter lim="800000"/>
            <a:headEnd/>
            <a:tailEnd/>
          </a:ln>
        </p:spPr>
        <p:txBody>
          <a:bodyPr wrap="square">
            <a:no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Approach:</a:t>
            </a:r>
          </a:p>
          <a:p>
            <a:pPr marL="285750" indent="-285750">
              <a:buFont typeface="Arial" panose="020B0604020202020204" pitchFamily="34" charset="0"/>
              <a:buChar char="•"/>
            </a:pPr>
            <a:r>
              <a:rPr lang="en-US" sz="1600" dirty="0"/>
              <a:t>Shrink the AI model using techniques like quantization and pruning to make it smaller while keeping its ability to understand and respond effectively.</a:t>
            </a:r>
          </a:p>
          <a:p>
            <a:endParaRPr lang="en-US" sz="1600" dirty="0"/>
          </a:p>
          <a:p>
            <a:pPr marL="285750" indent="-285750">
              <a:buFont typeface="Arial" panose="020B0604020202020204" pitchFamily="34" charset="0"/>
              <a:buChar char="•"/>
            </a:pPr>
            <a:r>
              <a:rPr lang="en-US" sz="1600" dirty="0"/>
              <a:t>Develop and deploy the LLM on edge devices such as microcontrollers or Raspberry Pi units, which are capable of processing AI tasks offline</a:t>
            </a:r>
          </a:p>
          <a:p>
            <a:endParaRPr lang="en-US" sz="1600" dirty="0"/>
          </a:p>
          <a:p>
            <a:pPr marL="285750" indent="-285750">
              <a:buFont typeface="Arial" panose="020B0604020202020204" pitchFamily="34" charset="0"/>
              <a:buChar char="•"/>
            </a:pPr>
            <a:r>
              <a:rPr lang="en-US" sz="1600" dirty="0"/>
              <a:t>Store necessary data and model parameters locally in a highly compressed format. Use advanced data compression algorithms to ensure that large datasets can be accessed quickly and efficiently without requiring internet access.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Allow the AI tool to learn and adapt from new data even without internet access. Use techniques like federated learning, where the model updates locally based on the user's interactions and then applies these updates to improve its performance over time.</a:t>
            </a:r>
          </a:p>
          <a:p>
            <a:endParaRPr lang="en-US" sz="1600" b="1" u="sng" dirty="0">
              <a:solidFill>
                <a:schemeClr val="tx2"/>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FB62AAF-2B7A-4059-9111-0FA0D1F09FD0}"/>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r>
              <a:rPr lang="en-US" sz="1600" dirty="0">
                <a:solidFill>
                  <a:schemeClr val="bg2"/>
                </a:solidFill>
                <a:latin typeface="+mn-lt"/>
                <a:ea typeface="+mn-ea"/>
              </a:rPr>
              <a:t>SIH 2k24 GLAU Pre-Screening</a:t>
            </a:r>
          </a:p>
        </p:txBody>
      </p:sp>
      <p:sp>
        <p:nvSpPr>
          <p:cNvPr id="9" name="TextBox 8">
            <a:extLst>
              <a:ext uri="{FF2B5EF4-FFF2-40B4-BE49-F238E27FC236}">
                <a16:creationId xmlns:a16="http://schemas.microsoft.com/office/drawing/2014/main" id="{D5BEB2E4-E020-8C01-A41F-FAB088269ACC}"/>
              </a:ext>
            </a:extLst>
          </p:cNvPr>
          <p:cNvSpPr txBox="1"/>
          <p:nvPr/>
        </p:nvSpPr>
        <p:spPr>
          <a:xfrm>
            <a:off x="11784330" y="6398312"/>
            <a:ext cx="301686" cy="369332"/>
          </a:xfrm>
          <a:prstGeom prst="rect">
            <a:avLst/>
          </a:prstGeom>
          <a:noFill/>
        </p:spPr>
        <p:txBody>
          <a:bodyPr wrap="none" rtlCol="0">
            <a:spAutoFit/>
          </a:bodyPr>
          <a:lstStyle/>
          <a:p>
            <a:r>
              <a:rPr lang="en-IN" dirty="0">
                <a:solidFill>
                  <a:schemeClr val="bg2"/>
                </a:solidFill>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7544</TotalTime>
  <Words>617</Words>
  <Application>Microsoft Office PowerPoint</Application>
  <PresentationFormat>Widescreen</PresentationFormat>
  <Paragraphs>61</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ＭＳ Ｐゴシック</vt:lpstr>
      <vt:lpstr>Arial</vt:lpstr>
      <vt:lpstr>Calibri</vt:lpstr>
      <vt:lpstr>Garamond</vt:lpstr>
      <vt:lpstr>Times New Roman</vt:lpstr>
      <vt:lpstr>TradeGothic</vt:lpstr>
      <vt:lpstr>Wingdings</vt:lpstr>
      <vt:lpstr>Office Theme</vt:lpstr>
      <vt:lpstr>SMART INDIA HACKATHON 2024</vt:lpstr>
      <vt:lpstr> PROBLEM STATEMENT</vt:lpstr>
      <vt:lpstr>SOLUTION AND APPROACH</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Prakhar Shukla</cp:lastModifiedBy>
  <cp:revision>162</cp:revision>
  <dcterms:created xsi:type="dcterms:W3CDTF">2013-12-12T18:46:50Z</dcterms:created>
  <dcterms:modified xsi:type="dcterms:W3CDTF">2024-08-20T03:53:12Z</dcterms:modified>
  <cp:category/>
</cp:coreProperties>
</file>