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3"/>
  </p:notesMasterIdLst>
  <p:handoutMasterIdLst>
    <p:handoutMasterId r:id="rId34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19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97" r:id="rId3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50" d="100"/>
          <a:sy n="50" d="100"/>
        </p:scale>
        <p:origin x="1284" y="4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F13CF-96FC-EA5C-AB63-242FD8743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4BF39-1AA5-D403-9118-2BA70B34B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B0077-4688-2132-B79E-92433A96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5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B577-A000-61D3-D5CE-3CB66F050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02D8D-C74C-3308-416C-DED5CB2BE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9BDB9-58FB-BAE0-D6AE-1E23AEB2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8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4D1E0-1DA3-5CD8-0AA0-9B5EE425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53991-0D09-1F45-6F8E-438B551BE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24A84C-AB15-300F-4A1C-9DD0DA1D6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73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AC4D-3532-3FBE-3DD6-CE5F8E8E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1F7FC-8417-14B7-4811-C4E338547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335BA-4146-351D-6AF1-7F0A7597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2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9688-D618-C3A4-E423-0EAFDEAF0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B66693-2E43-1177-B908-C6374A8262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8FE95-1290-EED3-AD06-0880AE40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1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B3416-24F6-DBED-F2BE-365896B7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42ACF-5B95-90FA-71A3-6986DB060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E71FD-C438-C726-148A-9C850CD7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0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77ED6-FFD1-3850-C4B0-BB30CC82C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C87BD-A20E-BF5F-782A-9B14B2B39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63FA9-C50E-BB01-479A-292D313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09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1CA1-7FFD-715A-0335-9002BAC11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9084E-EEBE-34A6-B2A9-19FD1C6E9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CC9F91-2178-9429-92EB-71E5D764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351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7FC38-9C25-B697-D577-AC7C2672D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1E8344-EDE3-8FCC-76AA-261DD97E2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B15C31-0C62-1E1D-68EF-740FD2A4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7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62C0F-951B-68C4-AC8E-9E47E801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1BDB1-AE02-5A7A-1808-A022666C3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A5C26-9C9F-ACC7-A7F8-BFF222039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77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642F9-5CC4-47D4-A9EA-965C98A5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815C2-0813-B5AA-B8B6-EF7ADAC04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997F8-B89E-93AE-C14F-271F6552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82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9DF01-1548-25BD-FD1F-EE3AD101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77FE7-F04D-D2E1-CFE9-EE53189E35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F865A-DDBC-F50C-2047-437FF7818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121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1FA92-AD10-76B6-0448-D8CEFB171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46B4E-3BAD-E2A3-8521-90DBE4DCB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32927-5212-9729-9D96-5FD6E5563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9F47B-2F19-4F9A-9BFA-41B962CC5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98241-6FB6-D1FB-A198-32C2AACA3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46AC8-90DA-7163-E2D9-1B2FA396D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2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4F77-FE23-59FE-6C1A-C4150217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8DC89-0667-D283-F861-C3C564F85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0B2D3-108C-33DE-6400-D7549D3B4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018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6BA57-1777-69A1-C5AF-4718F775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88CE61-D1D0-0E87-1947-E16BC8C2E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8E79D-FD97-41FC-942A-CDC7258D1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630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711B-0100-3475-7867-C18755271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96EA0-EDB4-81E5-76C2-D85D8932A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B309E-EDA7-D515-09FE-0EA837E73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68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Number System Conversion Using Stack Data Structure in C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A863B-6A63-2D03-D74C-FF758E051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049F8-A69A-34C7-F340-E8E355B3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371147"/>
            <a:ext cx="7843837" cy="643592"/>
          </a:xfrm>
        </p:spPr>
        <p:txBody>
          <a:bodyPr/>
          <a:lstStyle/>
          <a:p>
            <a:r>
              <a:rPr lang="en-IN" dirty="0"/>
              <a:t>Operation: </a:t>
            </a:r>
            <a:r>
              <a:rPr lang="en-IN" dirty="0" err="1"/>
              <a:t>isempty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EF34F5-E0A8-E714-F911-470E22C79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5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CD866FE1-2A38-6341-D390-DA5D28FB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12" y="3429000"/>
            <a:ext cx="321868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83AA06-F557-14D0-CCCD-31AD272A7926}"/>
              </a:ext>
            </a:extLst>
          </p:cNvPr>
          <p:cNvSpPr txBox="1"/>
          <p:nvPr/>
        </p:nvSpPr>
        <p:spPr>
          <a:xfrm>
            <a:off x="1323594" y="894938"/>
            <a:ext cx="6103620" cy="504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202C8F"/>
                </a:solidFill>
                <a:latin typeface="Aptos" panose="020B0004020202020204" pitchFamily="34" charset="0"/>
              </a:rPr>
              <a:t>Details:</a:t>
            </a:r>
            <a:r>
              <a:rPr lang="en-IN" sz="3200" dirty="0">
                <a:solidFill>
                  <a:srgbClr val="202C8F"/>
                </a:solidFill>
                <a:latin typeface="Aptos" panose="020B00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Tests whether the stack is empty to prevent underflow.</a:t>
            </a:r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r>
              <a:rPr lang="en-IN" sz="3200" b="1" dirty="0">
                <a:solidFill>
                  <a:srgbClr val="202C8F"/>
                </a:solidFill>
                <a:latin typeface="Aptos" panose="020B0004020202020204" pitchFamily="34" charset="0"/>
              </a:rPr>
              <a:t>Implementation methodology:</a:t>
            </a:r>
            <a:r>
              <a:rPr lang="en-IN" sz="3200" dirty="0">
                <a:solidFill>
                  <a:srgbClr val="202C8F"/>
                </a:solidFill>
                <a:latin typeface="Aptos" panose="020B00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Checks if top equals -1. Returns 1 if empty, else 0.</a:t>
            </a:r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r>
              <a:rPr lang="en-IN" sz="3200" b="1" dirty="0">
                <a:solidFill>
                  <a:srgbClr val="202C8F"/>
                </a:solidFill>
                <a:latin typeface="Aptos" panose="020B0004020202020204" pitchFamily="34" charset="0"/>
              </a:rPr>
              <a:t>Algorithm (steps):</a:t>
            </a:r>
            <a:endParaRPr lang="en-IN" sz="3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Read global top.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If top == -1 → return 1 (stack empty).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Else → return 0 (not empty).</a:t>
            </a:r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r>
              <a:rPr lang="en-IN" sz="3200" b="1" dirty="0">
                <a:solidFill>
                  <a:srgbClr val="202C8F"/>
                </a:solidFill>
                <a:latin typeface="Aptos" panose="020B0004020202020204" pitchFamily="34" charset="0"/>
              </a:rPr>
              <a:t>Time complexity:</a:t>
            </a:r>
            <a:r>
              <a:rPr lang="en-IN" sz="3200" dirty="0">
                <a:solidFill>
                  <a:srgbClr val="202C8F"/>
                </a:solidFill>
                <a:latin typeface="Aptos" panose="020B0004020202020204" pitchFamily="34" charset="0"/>
              </a:rPr>
              <a:t> O(1)</a:t>
            </a:r>
          </a:p>
        </p:txBody>
      </p:sp>
    </p:spTree>
    <p:extLst>
      <p:ext uri="{BB962C8B-B14F-4D97-AF65-F5344CB8AC3E}">
        <p14:creationId xmlns:p14="http://schemas.microsoft.com/office/powerpoint/2010/main" val="387042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E8113-8F4B-CCA4-B68C-1EFD22A7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297B58-6D7C-B176-7C72-FEF25374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53" y="331211"/>
            <a:ext cx="7843837" cy="643592"/>
          </a:xfrm>
        </p:spPr>
        <p:txBody>
          <a:bodyPr/>
          <a:lstStyle/>
          <a:p>
            <a:r>
              <a:rPr lang="en-IN" dirty="0"/>
              <a:t>Operation: push(int data)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19C04-D9CA-92E5-DFB5-4480BC9B1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E26C61F-D14B-92E7-401E-91575AED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48" y="974803"/>
            <a:ext cx="747064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Pushes an integer data onto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(used to store remainders or partial values).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methodology: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isfull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(); if not full, increments top then stores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[top]=data. If full, prints an overflow message. Void function (no status returned).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 (steps):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isfull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it returns 1 → print overflow message and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 → do top = top + 1.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[top] =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O(1)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3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7B14DF68-A8FF-DD2E-C260-08AB6080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450" y="4641850"/>
            <a:ext cx="6559550" cy="221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9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ADE68-0473-A70E-C1BD-837EE5011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A1B917-204F-A53B-12B2-B2FFE615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53" y="331211"/>
            <a:ext cx="7843837" cy="643592"/>
          </a:xfrm>
        </p:spPr>
        <p:txBody>
          <a:bodyPr/>
          <a:lstStyle/>
          <a:p>
            <a:r>
              <a:rPr lang="en-IN" dirty="0"/>
              <a:t>Operation: pop()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273B51-7D12-2EBC-5C30-AB5EF1E2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626256-A103-5268-7C68-F4047E59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447" y="974803"/>
            <a:ext cx="7470648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solidFill>
                  <a:srgbClr val="202C8F"/>
                </a:solidFill>
              </a:rPr>
              <a:t>Pops and returns the top integer from </a:t>
            </a:r>
            <a:r>
              <a:rPr lang="en-IN" dirty="0" err="1">
                <a:solidFill>
                  <a:srgbClr val="202C8F"/>
                </a:solidFill>
              </a:rPr>
              <a:t>numstack</a:t>
            </a:r>
            <a:r>
              <a:rPr lang="en-IN" dirty="0">
                <a:solidFill>
                  <a:srgbClr val="202C8F"/>
                </a:solidFill>
              </a:rPr>
              <a:t>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methodology: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solidFill>
                  <a:srgbClr val="202C8F"/>
                </a:solidFill>
              </a:rPr>
              <a:t>Calls </a:t>
            </a:r>
            <a:r>
              <a:rPr lang="en-IN" dirty="0" err="1">
                <a:solidFill>
                  <a:srgbClr val="202C8F"/>
                </a:solidFill>
              </a:rPr>
              <a:t>isempty</a:t>
            </a:r>
            <a:r>
              <a:rPr lang="en-IN" dirty="0">
                <a:solidFill>
                  <a:srgbClr val="202C8F"/>
                </a:solidFill>
              </a:rPr>
              <a:t>(); if not empty, reads </a:t>
            </a:r>
            <a:r>
              <a:rPr lang="en-IN" dirty="0" err="1">
                <a:solidFill>
                  <a:srgbClr val="202C8F"/>
                </a:solidFill>
              </a:rPr>
              <a:t>numstack</a:t>
            </a:r>
            <a:r>
              <a:rPr lang="en-IN" dirty="0">
                <a:solidFill>
                  <a:srgbClr val="202C8F"/>
                </a:solidFill>
              </a:rPr>
              <a:t>[top], decrements top, returns the value. If empty, prints a message and returns 0.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 (steps):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Call </a:t>
            </a:r>
            <a:r>
              <a:rPr lang="en-IN" dirty="0" err="1">
                <a:solidFill>
                  <a:srgbClr val="202C8F"/>
                </a:solidFill>
              </a:rPr>
              <a:t>isempty</a:t>
            </a:r>
            <a:r>
              <a:rPr lang="en-IN" dirty="0">
                <a:solidFill>
                  <a:srgbClr val="202C8F"/>
                </a:solidFill>
              </a:rPr>
              <a:t>().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If it returns 1 → print underflow message and return 0.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Else → data = </a:t>
            </a:r>
            <a:r>
              <a:rPr lang="en-IN" dirty="0" err="1">
                <a:solidFill>
                  <a:srgbClr val="202C8F"/>
                </a:solidFill>
              </a:rPr>
              <a:t>numstack</a:t>
            </a:r>
            <a:r>
              <a:rPr lang="en-IN" dirty="0">
                <a:solidFill>
                  <a:srgbClr val="202C8F"/>
                </a:solidFill>
              </a:rPr>
              <a:t>[top].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top = top - 1.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return data.</a:t>
            </a:r>
            <a:endParaRPr lang="en-US" sz="1200" dirty="0">
              <a:solidFill>
                <a:srgbClr val="202C8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O(1)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</p:txBody>
      </p:sp>
      <p:pic>
        <p:nvPicPr>
          <p:cNvPr id="5" name="Picture 4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2A1B2740-BA89-E850-BD3A-1784C19C4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0" y="3429000"/>
            <a:ext cx="4375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8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0EC2F-721F-17CC-FA87-184A5C2CA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78084E-E8DE-CF61-9B89-B69461B1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135403"/>
            <a:ext cx="10030968" cy="643592"/>
          </a:xfrm>
        </p:spPr>
        <p:txBody>
          <a:bodyPr/>
          <a:lstStyle/>
          <a:p>
            <a:r>
              <a:rPr lang="en-IN" dirty="0"/>
              <a:t>Operation: numberConversion1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A6CC6-C9C9-0B53-461F-58D8495569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ECE8EB-81EC-EBAA-0199-9DFBCACB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29" y="764031"/>
            <a:ext cx="6766561" cy="60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Converts an integer number (decimal) into digits of base by repeated division; pushes remainders onto the stack.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methodology: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ptos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While number != 0, compute number % base and push(remainder); then number = number / base. Does not handle number == 0 or negative numbers explicitly inside this function.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 (steps):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ptos" panose="020B00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Input: integer number, integer base.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While number != 0:</a:t>
            </a:r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a. remainder = number % base.</a:t>
            </a:r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b. push(remainder).</a:t>
            </a:r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c. number = number /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Return to caller (caller pops and prints digits).</a:t>
            </a:r>
          </a:p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  <a:t>O(k) where k = number of digits in the target base.</a:t>
            </a:r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6" name="Picture 5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4BF89917-E624-0E05-E273-6F5CCE139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0" y="4809744"/>
            <a:ext cx="5516880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8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DAEA2-FE3B-3956-D949-59771155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5E20C0-7F56-BFE4-0A33-C8E4ADDE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135403"/>
            <a:ext cx="10030968" cy="643592"/>
          </a:xfrm>
        </p:spPr>
        <p:txBody>
          <a:bodyPr/>
          <a:lstStyle/>
          <a:p>
            <a:r>
              <a:rPr lang="en-IN" dirty="0"/>
              <a:t>Operation: numberConversion2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848AE-E864-38D4-3738-97CCBAE7F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34C242-8C97-5FDB-97BA-D06E422D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577" y="1120676"/>
            <a:ext cx="6766561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solidFill>
                  <a:srgbClr val="202C8F"/>
                </a:solidFill>
              </a:rPr>
              <a:t>Converts a string number representing digits in base into decimal by iterating the string right-to-left, computing each digit value, computing value*pow(</a:t>
            </a:r>
            <a:r>
              <a:rPr lang="en-IN" sz="2000" dirty="0" err="1">
                <a:solidFill>
                  <a:srgbClr val="202C8F"/>
                </a:solidFill>
              </a:rPr>
              <a:t>base,i</a:t>
            </a:r>
            <a:r>
              <a:rPr lang="en-IN" sz="2000" dirty="0">
                <a:solidFill>
                  <a:srgbClr val="202C8F"/>
                </a:solidFill>
              </a:rPr>
              <a:t>) and </a:t>
            </a:r>
            <a:r>
              <a:rPr lang="en-IN" sz="2000" i="1" dirty="0">
                <a:solidFill>
                  <a:srgbClr val="202C8F"/>
                </a:solidFill>
              </a:rPr>
              <a:t>pushing</a:t>
            </a:r>
            <a:r>
              <a:rPr lang="en-IN" sz="2000" dirty="0">
                <a:solidFill>
                  <a:srgbClr val="202C8F"/>
                </a:solidFill>
              </a:rPr>
              <a:t> that product to stack. Your main sums popped values to get decimal result. Accepts 0-9, A-F, a-f. Prints "Invalid Input!!" and returns if a character is invalid.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methodology: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ptos" panose="020B00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Iterate j from </a:t>
            </a:r>
            <a:r>
              <a:rPr lang="en-IN" sz="2000" dirty="0" err="1">
                <a:solidFill>
                  <a:srgbClr val="202C8F"/>
                </a:solidFill>
              </a:rPr>
              <a:t>strlen</a:t>
            </a:r>
            <a:r>
              <a:rPr lang="en-IN" sz="2000" dirty="0">
                <a:solidFill>
                  <a:srgbClr val="202C8F"/>
                </a:solidFill>
              </a:rPr>
              <a:t>(number)-1 down to 0.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For each character derive value (0–15).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Compute value * pow(base, </a:t>
            </a:r>
            <a:r>
              <a:rPr lang="en-IN" sz="2000" dirty="0" err="1">
                <a:solidFill>
                  <a:srgbClr val="202C8F"/>
                </a:solidFill>
              </a:rPr>
              <a:t>i</a:t>
            </a:r>
            <a:r>
              <a:rPr lang="en-IN" sz="2000" dirty="0">
                <a:solidFill>
                  <a:srgbClr val="202C8F"/>
                </a:solidFill>
              </a:rPr>
              <a:t>) and push(...).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Increment </a:t>
            </a:r>
            <a:r>
              <a:rPr lang="en-IN" sz="2000" dirty="0" err="1">
                <a:solidFill>
                  <a:srgbClr val="202C8F"/>
                </a:solidFill>
              </a:rPr>
              <a:t>i</a:t>
            </a:r>
            <a:r>
              <a:rPr lang="en-IN" sz="2000" dirty="0">
                <a:solidFill>
                  <a:srgbClr val="202C8F"/>
                </a:solidFill>
              </a:rPr>
              <a:t> (power index). Caller later pops all pushed products and sums them to get decimal.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4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70945-D548-DAF3-2FAB-31156CD3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5DFA64-EB31-6EC4-75E4-EE8A452FB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C7C81D-CA23-19AE-C35A-C135E1F7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93" y="311528"/>
            <a:ext cx="8577399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spcAft>
                <a:spcPts val="1200"/>
              </a:spcAft>
            </a:pPr>
            <a:r>
              <a:rPr lang="en-IN" sz="3200" b="1" dirty="0">
                <a:solidFill>
                  <a:srgbClr val="202C8F"/>
                </a:solidFill>
              </a:rPr>
              <a:t>Algorithm (steps):</a:t>
            </a:r>
            <a:endParaRPr lang="en-IN" sz="3200" dirty="0">
              <a:solidFill>
                <a:srgbClr val="202C8F"/>
              </a:solidFill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Let </a:t>
            </a:r>
            <a:r>
              <a:rPr lang="en-IN" dirty="0" err="1">
                <a:solidFill>
                  <a:srgbClr val="202C8F"/>
                </a:solidFill>
              </a:rPr>
              <a:t>i</a:t>
            </a:r>
            <a:r>
              <a:rPr lang="en-IN" dirty="0">
                <a:solidFill>
                  <a:srgbClr val="202C8F"/>
                </a:solidFill>
              </a:rPr>
              <a:t> = 0.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For j = </a:t>
            </a:r>
            <a:r>
              <a:rPr lang="en-IN" dirty="0" err="1">
                <a:solidFill>
                  <a:srgbClr val="202C8F"/>
                </a:solidFill>
              </a:rPr>
              <a:t>strlen</a:t>
            </a:r>
            <a:r>
              <a:rPr lang="en-IN" dirty="0">
                <a:solidFill>
                  <a:srgbClr val="202C8F"/>
                </a:solidFill>
              </a:rPr>
              <a:t>(number)-1 down to 0: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a. If number[j] in '0'..'9' → value = number[j] - '0'.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b. Else if 'A'..'F' → value = number[j] - 'A' + 10.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c. Else if '</a:t>
            </a:r>
            <a:r>
              <a:rPr lang="en-IN" dirty="0" err="1">
                <a:solidFill>
                  <a:srgbClr val="202C8F"/>
                </a:solidFill>
              </a:rPr>
              <a:t>a'..'f</a:t>
            </a:r>
            <a:r>
              <a:rPr lang="en-IN" dirty="0">
                <a:solidFill>
                  <a:srgbClr val="202C8F"/>
                </a:solidFill>
              </a:rPr>
              <a:t>' → value = number[j] - 'a' + 10.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d. Else → print "Invalid Input!!" and return.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e. Compute term = value * pow(base, </a:t>
            </a:r>
            <a:r>
              <a:rPr lang="en-IN" dirty="0" err="1">
                <a:solidFill>
                  <a:srgbClr val="202C8F"/>
                </a:solidFill>
              </a:rPr>
              <a:t>i</a:t>
            </a:r>
            <a:r>
              <a:rPr lang="en-IN" dirty="0">
                <a:solidFill>
                  <a:srgbClr val="202C8F"/>
                </a:solidFill>
              </a:rPr>
              <a:t>).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f. push(term).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g. </a:t>
            </a:r>
            <a:r>
              <a:rPr lang="en-IN" dirty="0" err="1">
                <a:solidFill>
                  <a:srgbClr val="202C8F"/>
                </a:solidFill>
              </a:rPr>
              <a:t>i</a:t>
            </a:r>
            <a:r>
              <a:rPr lang="en-IN" dirty="0">
                <a:solidFill>
                  <a:srgbClr val="202C8F"/>
                </a:solidFill>
              </a:rPr>
              <a:t> = </a:t>
            </a:r>
            <a:r>
              <a:rPr lang="en-IN" dirty="0" err="1">
                <a:solidFill>
                  <a:srgbClr val="202C8F"/>
                </a:solidFill>
              </a:rPr>
              <a:t>i</a:t>
            </a:r>
            <a:r>
              <a:rPr lang="en-IN" dirty="0">
                <a:solidFill>
                  <a:srgbClr val="202C8F"/>
                </a:solidFill>
              </a:rPr>
              <a:t> + 1.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Return to caller (caller pops and sums all pushed term values to form decimal result).</a:t>
            </a:r>
            <a:br>
              <a:rPr lang="en-IN" dirty="0">
                <a:solidFill>
                  <a:srgbClr val="202C8F"/>
                </a:solidFill>
              </a:rPr>
            </a:br>
            <a:endParaRPr lang="en-IN" dirty="0">
              <a:solidFill>
                <a:srgbClr val="202C8F"/>
              </a:solidFill>
            </a:endParaRPr>
          </a:p>
          <a:p>
            <a:pPr lvl="0">
              <a:spcAft>
                <a:spcPts val="1200"/>
              </a:spcAft>
            </a:pPr>
            <a:r>
              <a:rPr lang="en-IN" sz="3200" b="1" dirty="0">
                <a:solidFill>
                  <a:srgbClr val="202C8F"/>
                </a:solidFill>
              </a:rPr>
              <a:t>Time complexity:</a:t>
            </a:r>
            <a:r>
              <a:rPr lang="en-IN" sz="3200" dirty="0">
                <a:solidFill>
                  <a:srgbClr val="202C8F"/>
                </a:solidFill>
              </a:rPr>
              <a:t> </a:t>
            </a:r>
          </a:p>
          <a:p>
            <a:pPr lvl="0">
              <a:spcAft>
                <a:spcPts val="1200"/>
              </a:spcAft>
            </a:pPr>
            <a:r>
              <a:rPr lang="en-IN" dirty="0">
                <a:solidFill>
                  <a:srgbClr val="202C8F"/>
                </a:solidFill>
              </a:rPr>
              <a:t>O(n) where n = number of digits in input string.</a:t>
            </a:r>
            <a:br>
              <a:rPr lang="en-IN" dirty="0">
                <a:solidFill>
                  <a:srgbClr val="202C8F"/>
                </a:solidFill>
              </a:rPr>
            </a:br>
            <a:endParaRPr lang="en-IN" dirty="0">
              <a:solidFill>
                <a:srgbClr val="202C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9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F614D-A5D4-8229-3E55-6A7C705E9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7085F-61D0-E99A-1579-FB81D2483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D6E88BBD-87FB-6A7D-B27D-7868C25DB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25" y="227838"/>
            <a:ext cx="6574790" cy="62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2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09471-CF05-5027-1A39-1EE417258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EF998D-DBC4-F4FE-8FBB-1BBE5BE6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8" y="132013"/>
            <a:ext cx="10030968" cy="471490"/>
          </a:xfrm>
        </p:spPr>
        <p:txBody>
          <a:bodyPr/>
          <a:lstStyle/>
          <a:p>
            <a:r>
              <a:rPr lang="en-IN" sz="2400" dirty="0"/>
              <a:t>Operation: main() (menu-driven execution)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31BD2-2624-DF45-57BD-711F2E1FC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644CE7-F176-21CF-A73A-042267A8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49" y="603503"/>
            <a:ext cx="7436195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IN" dirty="0">
                <a:solidFill>
                  <a:srgbClr val="202C8F"/>
                </a:solidFill>
              </a:rPr>
              <a:t>Presents a menu, reads user choice, resets top=-1 at the start of each loop, calls the appropriate conversion function, and prints results. Handles 6 conversion choices + exit. Uses </a:t>
            </a:r>
            <a:r>
              <a:rPr lang="en-IN" dirty="0" err="1">
                <a:solidFill>
                  <a:srgbClr val="202C8F"/>
                </a:solidFill>
              </a:rPr>
              <a:t>scanf</a:t>
            </a:r>
            <a:r>
              <a:rPr lang="en-IN" dirty="0">
                <a:solidFill>
                  <a:srgbClr val="202C8F"/>
                </a:solidFill>
              </a:rPr>
              <a:t> for inputs. For </a:t>
            </a:r>
            <a:r>
              <a:rPr lang="en-IN" dirty="0" err="1">
                <a:solidFill>
                  <a:srgbClr val="202C8F"/>
                </a:solidFill>
              </a:rPr>
              <a:t>decimal→base</a:t>
            </a:r>
            <a:r>
              <a:rPr lang="en-IN" dirty="0">
                <a:solidFill>
                  <a:srgbClr val="202C8F"/>
                </a:solidFill>
              </a:rPr>
              <a:t> it calls numberConversion1(...) then pops to print digits; for </a:t>
            </a:r>
            <a:r>
              <a:rPr lang="en-IN" dirty="0" err="1">
                <a:solidFill>
                  <a:srgbClr val="202C8F"/>
                </a:solidFill>
              </a:rPr>
              <a:t>base→decimal</a:t>
            </a:r>
            <a:r>
              <a:rPr lang="en-IN" dirty="0">
                <a:solidFill>
                  <a:srgbClr val="202C8F"/>
                </a:solidFill>
              </a:rPr>
              <a:t> it calls numberConversion2(...) then pops all pushed place-values and sums them to print decimal.</a:t>
            </a:r>
            <a:br>
              <a:rPr lang="en-IN" dirty="0">
                <a:solidFill>
                  <a:srgbClr val="202C8F"/>
                </a:solidFill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methodology: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ptos" panose="020B00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Infinite while(1) loop; inside, set top = -1 to reset stack for new operation.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Display menu, </a:t>
            </a:r>
            <a:r>
              <a:rPr lang="en-IN" dirty="0" err="1">
                <a:solidFill>
                  <a:srgbClr val="202C8F"/>
                </a:solidFill>
              </a:rPr>
              <a:t>scanf</a:t>
            </a:r>
            <a:r>
              <a:rPr lang="en-IN" dirty="0">
                <a:solidFill>
                  <a:srgbClr val="202C8F"/>
                </a:solidFill>
              </a:rPr>
              <a:t>("%d", &amp;choice).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switch(choice) to dispatch: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202C8F"/>
                </a:solidFill>
              </a:rPr>
              <a:t>Cases 1–3: prompt for decimal number, call numberConversion1(number, base), then while not </a:t>
            </a:r>
            <a:r>
              <a:rPr lang="en-IN" dirty="0" err="1">
                <a:solidFill>
                  <a:srgbClr val="202C8F"/>
                </a:solidFill>
              </a:rPr>
              <a:t>isempty</a:t>
            </a:r>
            <a:r>
              <a:rPr lang="en-IN" dirty="0">
                <a:solidFill>
                  <a:srgbClr val="202C8F"/>
                </a:solidFill>
              </a:rPr>
              <a:t>() pop digits and print (mapping &gt;=10 to 'A'..'F').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202C8F"/>
                </a:solidFill>
              </a:rPr>
              <a:t>Cases 4–6: prompt for string </a:t>
            </a:r>
            <a:r>
              <a:rPr lang="en-IN" dirty="0" err="1">
                <a:solidFill>
                  <a:srgbClr val="202C8F"/>
                </a:solidFill>
              </a:rPr>
              <a:t>strnum</a:t>
            </a:r>
            <a:r>
              <a:rPr lang="en-IN" dirty="0">
                <a:solidFill>
                  <a:srgbClr val="202C8F"/>
                </a:solidFill>
              </a:rPr>
              <a:t>, call numberConversion2(</a:t>
            </a:r>
            <a:r>
              <a:rPr lang="en-IN" dirty="0" err="1">
                <a:solidFill>
                  <a:srgbClr val="202C8F"/>
                </a:solidFill>
              </a:rPr>
              <a:t>strnum</a:t>
            </a:r>
            <a:r>
              <a:rPr lang="en-IN" dirty="0">
                <a:solidFill>
                  <a:srgbClr val="202C8F"/>
                </a:solidFill>
              </a:rPr>
              <a:t>, base), then pop all terms, accumulate into digit and print digit.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202C8F"/>
                </a:solidFill>
              </a:rPr>
              <a:t>Case 0: exit.</a:t>
            </a:r>
          </a:p>
          <a:p>
            <a:br>
              <a:rPr lang="en-IN" dirty="0">
                <a:solidFill>
                  <a:srgbClr val="202C8F"/>
                </a:solidFill>
                <a:latin typeface="Aptos" panose="020B000402020202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15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4AF4E-08E9-83D6-616A-36D6D2E7C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BEC365-C747-A320-6B9E-D705AEF8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8" y="367758"/>
            <a:ext cx="10030968" cy="471490"/>
          </a:xfrm>
        </p:spPr>
        <p:txBody>
          <a:bodyPr/>
          <a:lstStyle/>
          <a:p>
            <a:r>
              <a:rPr lang="en-IN" dirty="0"/>
              <a:t>Algorithm (main loop steps):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EF106-DBFC-8567-3953-AEE1B5208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B4031F-C9B7-13A6-B143-800D6440B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53" y="978399"/>
            <a:ext cx="743619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Loop start: top = -1.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Display menu and read choice.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If choice == 0 → print exit message and break.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02C8F"/>
                </a:solidFill>
              </a:rPr>
              <a:t>switch(choice):</a:t>
            </a:r>
          </a:p>
          <a:p>
            <a:pPr marL="742950" lvl="1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202C8F"/>
                </a:solidFill>
              </a:rPr>
              <a:t>If </a:t>
            </a:r>
            <a:r>
              <a:rPr lang="en-IN" dirty="0" err="1">
                <a:solidFill>
                  <a:srgbClr val="202C8F"/>
                </a:solidFill>
              </a:rPr>
              <a:t>decimal→base</a:t>
            </a:r>
            <a:r>
              <a:rPr lang="en-IN" dirty="0">
                <a:solidFill>
                  <a:srgbClr val="202C8F"/>
                </a:solidFill>
              </a:rPr>
              <a:t> (1/2/3):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a. Read integer number.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b. Call numberConversion1(number, </a:t>
            </a:r>
            <a:r>
              <a:rPr lang="en-IN" dirty="0" err="1">
                <a:solidFill>
                  <a:srgbClr val="202C8F"/>
                </a:solidFill>
              </a:rPr>
              <a:t>target_base</a:t>
            </a:r>
            <a:r>
              <a:rPr lang="en-IN" dirty="0">
                <a:solidFill>
                  <a:srgbClr val="202C8F"/>
                </a:solidFill>
              </a:rPr>
              <a:t>).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c. Initialize accumulator/display. While !</a:t>
            </a:r>
            <a:r>
              <a:rPr lang="en-IN" dirty="0" err="1">
                <a:solidFill>
                  <a:srgbClr val="202C8F"/>
                </a:solidFill>
              </a:rPr>
              <a:t>isempty</a:t>
            </a:r>
            <a:r>
              <a:rPr lang="en-IN" dirty="0">
                <a:solidFill>
                  <a:srgbClr val="202C8F"/>
                </a:solidFill>
              </a:rPr>
              <a:t>(): pop() and print digits (convert 10→'A', etc.).</a:t>
            </a:r>
          </a:p>
          <a:p>
            <a:pPr marL="742950" lvl="1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202C8F"/>
                </a:solidFill>
              </a:rPr>
              <a:t>If </a:t>
            </a:r>
            <a:r>
              <a:rPr lang="en-IN" dirty="0" err="1">
                <a:solidFill>
                  <a:srgbClr val="202C8F"/>
                </a:solidFill>
              </a:rPr>
              <a:t>base→decimal</a:t>
            </a:r>
            <a:r>
              <a:rPr lang="en-IN" dirty="0">
                <a:solidFill>
                  <a:srgbClr val="202C8F"/>
                </a:solidFill>
              </a:rPr>
              <a:t> (4/5/6):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a. Read string </a:t>
            </a:r>
            <a:r>
              <a:rPr lang="en-IN" dirty="0" err="1">
                <a:solidFill>
                  <a:srgbClr val="202C8F"/>
                </a:solidFill>
              </a:rPr>
              <a:t>strnum</a:t>
            </a:r>
            <a:r>
              <a:rPr lang="en-IN" dirty="0">
                <a:solidFill>
                  <a:srgbClr val="202C8F"/>
                </a:solidFill>
              </a:rPr>
              <a:t>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b. Call numberConversion2(</a:t>
            </a:r>
            <a:r>
              <a:rPr lang="en-IN" dirty="0" err="1">
                <a:solidFill>
                  <a:srgbClr val="202C8F"/>
                </a:solidFill>
              </a:rPr>
              <a:t>strnum</a:t>
            </a:r>
            <a:r>
              <a:rPr lang="en-IN" dirty="0">
                <a:solidFill>
                  <a:srgbClr val="202C8F"/>
                </a:solidFill>
              </a:rPr>
              <a:t>, </a:t>
            </a:r>
            <a:r>
              <a:rPr lang="en-IN" dirty="0" err="1">
                <a:solidFill>
                  <a:srgbClr val="202C8F"/>
                </a:solidFill>
              </a:rPr>
              <a:t>target_base</a:t>
            </a:r>
            <a:r>
              <a:rPr lang="en-IN" dirty="0">
                <a:solidFill>
                  <a:srgbClr val="202C8F"/>
                </a:solidFill>
              </a:rPr>
              <a:t>).</a:t>
            </a:r>
            <a:br>
              <a:rPr lang="en-IN" dirty="0">
                <a:solidFill>
                  <a:srgbClr val="202C8F"/>
                </a:solidFill>
              </a:rPr>
            </a:br>
            <a:r>
              <a:rPr lang="en-IN" dirty="0">
                <a:solidFill>
                  <a:srgbClr val="202C8F"/>
                </a:solidFill>
              </a:rPr>
              <a:t>c. digit = 0. While !</a:t>
            </a:r>
            <a:r>
              <a:rPr lang="en-IN" dirty="0" err="1">
                <a:solidFill>
                  <a:srgbClr val="202C8F"/>
                </a:solidFill>
              </a:rPr>
              <a:t>isempty</a:t>
            </a:r>
            <a:r>
              <a:rPr lang="en-IN" dirty="0">
                <a:solidFill>
                  <a:srgbClr val="202C8F"/>
                </a:solidFill>
              </a:rPr>
              <a:t>(): digit += pop(). Print digit.</a:t>
            </a:r>
          </a:p>
          <a:p>
            <a:pPr marL="742950" lvl="1" indent="-285750"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202C8F"/>
                </a:solidFill>
              </a:rPr>
              <a:t>Default: print "NO SUCH CHOICE FOUND".</a:t>
            </a:r>
          </a:p>
        </p:txBody>
      </p:sp>
    </p:spTree>
    <p:extLst>
      <p:ext uri="{BB962C8B-B14F-4D97-AF65-F5344CB8AC3E}">
        <p14:creationId xmlns:p14="http://schemas.microsoft.com/office/powerpoint/2010/main" val="2891032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DFB0F-6A7B-5950-9AE9-A4B884491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A45B49-D663-08EA-3A31-EBB3F8B4B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72FD5E-072F-6C48-0ED1-15DBBE04B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62"/>
          <a:stretch>
            <a:fillRect/>
          </a:stretch>
        </p:blipFill>
        <p:spPr>
          <a:xfrm>
            <a:off x="6095999" y="0"/>
            <a:ext cx="6095999" cy="6858000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A184DD4-F379-139A-47BF-7D360D0E5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58"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6225AB-12A6-341C-B044-47D79D0202E7}"/>
              </a:ext>
            </a:extLst>
          </p:cNvPr>
          <p:cNvCxnSpPr/>
          <p:nvPr/>
        </p:nvCxnSpPr>
        <p:spPr>
          <a:xfrm>
            <a:off x="572770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Objective: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objective of this project is to develop a </a:t>
            </a:r>
            <a:r>
              <a:rPr lang="en-IN" b="1" dirty="0"/>
              <a:t>menu-driven C program</a:t>
            </a:r>
            <a:r>
              <a:rPr lang="en-IN" dirty="0"/>
              <a:t> that performs </a:t>
            </a:r>
            <a:r>
              <a:rPr lang="en-IN" b="1" dirty="0"/>
              <a:t>conversion between different number systems</a:t>
            </a:r>
            <a:r>
              <a:rPr lang="en-IN" dirty="0"/>
              <a:t> (Binary, Octal, Decimal, and Hexadecimal) using the </a:t>
            </a:r>
            <a:r>
              <a:rPr lang="en-IN" b="1" dirty="0"/>
              <a:t>Stack data structure</a:t>
            </a:r>
            <a:r>
              <a:rPr lang="en-IN" dirty="0"/>
              <a:t>. The project aims to demonstrate the practical application of stacks in solving real-world problems, particularly in the area of </a:t>
            </a:r>
            <a:r>
              <a:rPr lang="en-IN" b="1" dirty="0"/>
              <a:t>data representation and conversion in computer systems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19183-EAB6-7031-60D0-5B9BEC96D981}"/>
              </a:ext>
            </a:extLst>
          </p:cNvPr>
          <p:cNvSpPr txBox="1"/>
          <p:nvPr/>
        </p:nvSpPr>
        <p:spPr>
          <a:xfrm>
            <a:off x="1690263" y="1164134"/>
            <a:ext cx="9947487" cy="569386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#include&lt;stdio.h&gt;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#include&lt;string.h&gt;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#include&lt;math.h&gt;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</a:t>
            </a:r>
            <a:r>
              <a:rPr lang="en-IN" sz="2800" b="1" kern="100" dirty="0" err="1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numstack</a:t>
            </a: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[100];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MAXSIZE = 100;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top = -1;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</a:t>
            </a:r>
            <a:r>
              <a:rPr lang="en-IN" sz="2800" b="1" kern="100" dirty="0" err="1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isfull</a:t>
            </a: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(){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if(top==MAXSIZE-1){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return 1;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}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else{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return 0;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}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 </a:t>
            </a:r>
            <a:r>
              <a:rPr lang="en-IN" sz="2800" b="1" kern="100" dirty="0" err="1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isempty</a:t>
            </a: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(){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if(top==-1){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return 1;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}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else{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    return 0;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 }</a:t>
            </a:r>
            <a:endParaRPr lang="en-IN" sz="2800" kern="100" dirty="0">
              <a:solidFill>
                <a:srgbClr val="202C8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800" b="1" kern="100" dirty="0"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n-IN" sz="28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BF5BB-A092-BBFD-CB6E-C91B03DE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42198-A67D-ACCE-5889-AD6D496F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5E194-9E67-3F17-609E-6C86F9195B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3D05B-BD3A-942B-A886-498401DA6200}"/>
              </a:ext>
            </a:extLst>
          </p:cNvPr>
          <p:cNvSpPr txBox="1"/>
          <p:nvPr/>
        </p:nvSpPr>
        <p:spPr>
          <a:xfrm>
            <a:off x="1282700" y="1164134"/>
            <a:ext cx="10909299" cy="55092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void push(int data){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if(!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isfull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top=top+1;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numstack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[top]=data;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else{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nSTACK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 IS FULL....NO </a:t>
            </a: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OTHER ELEMENTS CAN BE ADDED!!!");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int pop(){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if(!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isempty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int data;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data =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numstack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[top];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top = top-1;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return data;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nSTACK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 IS EMPTY..");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return 0;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void numberConversion1(int number, int base){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while(number!=0){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push(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number%base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number=number/base;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pPr>
              <a:buNone/>
            </a:pPr>
            <a:endParaRPr lang="en-IN" sz="22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5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8B41D-7D85-99DD-81B1-5C170062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70E60D-63F2-7195-B695-4FBFB894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9829D-2899-A5B4-22B6-FED37C6C1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A761E-EAF2-A70D-1DD1-0E94C874DA12}"/>
              </a:ext>
            </a:extLst>
          </p:cNvPr>
          <p:cNvSpPr txBox="1"/>
          <p:nvPr/>
        </p:nvSpPr>
        <p:spPr>
          <a:xfrm>
            <a:off x="1282701" y="1164134"/>
            <a:ext cx="10502900" cy="489364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void numberConversion2(char number[100], int base){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int </a:t>
            </a:r>
            <a:r>
              <a:rPr lang="en-IN" sz="2400" b="1" dirty="0" err="1">
                <a:solidFill>
                  <a:srgbClr val="202C8F"/>
                </a:solidFill>
                <a:latin typeface="Aptos" panose="020B0004020202020204" pitchFamily="34" charset="0"/>
              </a:rPr>
              <a:t>value,i</a:t>
            </a:r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=0,j;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for(j=</a:t>
            </a:r>
            <a:r>
              <a:rPr lang="en-IN" sz="24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strlen</a:t>
            </a:r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(number)-1;j&gt;=0;j--){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if(number[j]&gt;='0' &amp;&amp; number[j]&lt;='9'){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value = number[j]-'0';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else if(number[j]&gt;='A' &amp;&amp; number[j]&lt;='F'){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value = number[j]-'A'+10;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else if(number[j]&gt;='a' &amp;&amp; number[j]&lt;='f'){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value = number[j]-'a'+10;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else{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4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4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nInvalid</a:t>
            </a:r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 Input!!");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return;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}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push(value*pow(</a:t>
            </a:r>
            <a:r>
              <a:rPr lang="en-IN" sz="2400" b="1" dirty="0" err="1">
                <a:solidFill>
                  <a:srgbClr val="202C8F"/>
                </a:solidFill>
                <a:latin typeface="Aptos" panose="020B0004020202020204" pitchFamily="34" charset="0"/>
              </a:rPr>
              <a:t>base,i</a:t>
            </a:r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));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4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</a:t>
            </a:r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++;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    }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400" b="1" dirty="0">
                <a:solidFill>
                  <a:srgbClr val="202C8F"/>
                </a:solidFill>
                <a:latin typeface="Aptos" panose="020B0004020202020204" pitchFamily="34" charset="0"/>
              </a:rPr>
              <a:t>}</a:t>
            </a:r>
            <a:endParaRPr lang="en-IN" sz="24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pPr>
              <a:buNone/>
            </a:pPr>
            <a:endParaRPr lang="en-IN" sz="24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06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AC733-34D2-4351-DF81-4B26BA9A4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0DAD95-1FDE-96C6-C355-526FDD57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7C2A7-2A76-FAE0-EDB7-A65FF3945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9B354-CFB8-02AB-74E7-F63CE81BD12D}"/>
              </a:ext>
            </a:extLst>
          </p:cNvPr>
          <p:cNvSpPr txBox="1"/>
          <p:nvPr/>
        </p:nvSpPr>
        <p:spPr>
          <a:xfrm>
            <a:off x="723900" y="2078534"/>
            <a:ext cx="11658599" cy="415498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int main(){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int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base,choice,number,digit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=0,i;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char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strnum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[100];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while(1){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top=-1;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("\n**********MENU CARD**********\n");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for(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=0;i&lt;=50;i++){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("*");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nChoose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 The Required Option From Following: 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("\n1. Decimal To Binary: ");</a:t>
            </a: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	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("\n2. Decimal To Octal: ");</a:t>
            </a: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	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("\n3. Decimal To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HexaDecimal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: 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("\n4. Binary To Decimal: 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("\n5. Octal To Decimal: 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("\n6.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HexaDecimal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 To Decimal: 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("\n0. Exit the Code");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("\n");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pPr>
              <a:buNone/>
            </a:pPr>
            <a:endParaRPr lang="en-IN" sz="22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78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EE56-8C92-65E8-52A9-8999F579E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153C3E-37A5-97F5-83A5-F5DD6849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A6A358-A8D7-56BB-9836-574B6C52C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E5156-14E4-6419-8A4C-CADA38BA39E6}"/>
              </a:ext>
            </a:extLst>
          </p:cNvPr>
          <p:cNvSpPr txBox="1"/>
          <p:nvPr/>
        </p:nvSpPr>
        <p:spPr>
          <a:xfrm>
            <a:off x="889000" y="942976"/>
            <a:ext cx="11658599" cy="594008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for(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=0;i&lt;=50;i++){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("*");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("\n");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("\n");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for(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=0;i&lt;=50;i++){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("*");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	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nEnter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Your Choice: 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scanf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d",&amp;choice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("\n");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for(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=0;i&lt;=50;i++){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("*");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if(choice == 0){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nExiting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the Program...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GoodBye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!!");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break;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switch(choice){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case 1: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nEnter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Decimal Number: 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scanf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d",&amp;number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numberConversion1(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number,base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=2);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nConverted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Answer in Binary: 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digit=0;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while(!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isempty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digit = pop();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if(digit&gt;=10){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digit = 'A'+(digit-10);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c",digit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else{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d",digit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break;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pPr>
              <a:buNone/>
            </a:pPr>
            <a:endParaRPr lang="en-IN" sz="20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C9444-844D-396E-9F25-24EC81B1C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9C014-6F3F-DA88-3033-AD5B7AA7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B002E-9AEF-E67F-B1E7-5FAC0B5AD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7A604-520B-EFC3-E1A5-C97AC6F5E551}"/>
              </a:ext>
            </a:extLst>
          </p:cNvPr>
          <p:cNvSpPr txBox="1"/>
          <p:nvPr/>
        </p:nvSpPr>
        <p:spPr>
          <a:xfrm>
            <a:off x="889000" y="1044576"/>
            <a:ext cx="11658599" cy="624786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case 2: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nEnter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Decimal Number: ");</a:t>
            </a: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	   numberConversion1(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number,base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=8);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nConverted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Answer in Octal: 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digit=0;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while(!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isempty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digit = pop();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if(digit&gt;=10){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digit = 'A'+(digit-10);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c",digit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else{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d",digit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break;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</a:p>
          <a:p>
            <a:endParaRPr lang="en-IN" sz="2000" b="1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endParaRPr lang="en-IN" sz="2000" b="1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		</a:t>
            </a: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	    case 3: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nEnter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Decimal Number: 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scanf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d",&amp;number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numberConversion1(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number,base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=16);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nConverted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Answer in 				  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HexaDecimal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: 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digit=0;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while(!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isempty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digit = pop();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if(digit&gt;=10){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digit = 'A'+(digit-10);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c",digit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else{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d",digit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}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break;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pPr>
              <a:buNone/>
            </a:pPr>
            <a:endParaRPr lang="en-IN" sz="20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28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00940-3CE7-8DC4-AE14-38F6DB43A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CE11CC-89C1-4677-0769-ABB7F1B3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55C2C-1C6D-7A26-0E67-853769CBD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5A979-837C-4196-F212-2993142F4AFC}"/>
              </a:ext>
            </a:extLst>
          </p:cNvPr>
          <p:cNvSpPr txBox="1"/>
          <p:nvPr/>
        </p:nvSpPr>
        <p:spPr>
          <a:xfrm>
            <a:off x="765974" y="1400177"/>
            <a:ext cx="11426026" cy="686341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case 4: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nEnter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 Binary Number: ");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scanf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("%s",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strnum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numberConversion2(</a:t>
            </a:r>
            <a:r>
              <a:rPr lang="en-IN" sz="22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strnum,base</a:t>
            </a:r>
            <a:r>
              <a:rPr lang="en-IN" sz="2200" b="1" dirty="0">
                <a:solidFill>
                  <a:srgbClr val="202C8F"/>
                </a:solidFill>
                <a:latin typeface="Aptos" panose="020B0004020202020204" pitchFamily="34" charset="0"/>
              </a:rPr>
              <a:t>=2);</a:t>
            </a:r>
            <a:endParaRPr lang="en-IN" sz="22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19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19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19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nConverted</a:t>
            </a:r>
            <a:r>
              <a:rPr lang="en-IN" sz="1900" b="1" dirty="0">
                <a:solidFill>
                  <a:srgbClr val="202C8F"/>
                </a:solidFill>
                <a:latin typeface="Aptos" panose="020B0004020202020204" pitchFamily="34" charset="0"/>
              </a:rPr>
              <a:t> Answer in Decimal: ");</a:t>
            </a:r>
            <a:endParaRPr lang="en-IN" sz="19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digit=0;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while(!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isempty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digit = digit + pop();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}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d",digit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break;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</a:p>
          <a:p>
            <a:endParaRPr lang="en-IN" sz="2300" b="1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endParaRPr lang="en-IN" sz="2300" b="1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		</a:t>
            </a: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	  </a:t>
            </a:r>
          </a:p>
          <a:p>
            <a:endParaRPr lang="en-IN" sz="2300" b="1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endParaRPr lang="en-IN" sz="2300" b="1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endParaRPr lang="en-IN" sz="2300" b="1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 	  case 5: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nEnter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 Octal Number: ");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scanf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("%s",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strnum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); </a:t>
            </a: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   	  numberConversion2(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strnum,base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=8);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0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nConverted</a:t>
            </a:r>
            <a:r>
              <a:rPr lang="en-IN" sz="2000" b="1" dirty="0">
                <a:solidFill>
                  <a:srgbClr val="202C8F"/>
                </a:solidFill>
                <a:latin typeface="Aptos" panose="020B0004020202020204" pitchFamily="34" charset="0"/>
              </a:rPr>
              <a:t> Answer in Decimal: ");</a:t>
            </a:r>
            <a:endParaRPr lang="en-IN" sz="20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digit=0;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while(!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isempty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digit = digit + pop();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}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d",digit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break;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pPr>
              <a:buNone/>
            </a:pPr>
            <a:endParaRPr lang="en-IN" sz="23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27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F5CCF-891D-C431-595B-F5F9E6A5B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F348C-9740-2DDD-A32E-40FDD245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263" y="357231"/>
            <a:ext cx="6120237" cy="571457"/>
          </a:xfrm>
        </p:spPr>
        <p:txBody>
          <a:bodyPr/>
          <a:lstStyle/>
          <a:p>
            <a:r>
              <a:rPr lang="en-US" dirty="0"/>
              <a:t>FINAL WORKING CODE: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0A752-6F3F-2409-E76B-378AD69E8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68EE5-2BCD-DF7C-60B6-7032CC8D5E3E}"/>
              </a:ext>
            </a:extLst>
          </p:cNvPr>
          <p:cNvSpPr txBox="1"/>
          <p:nvPr/>
        </p:nvSpPr>
        <p:spPr>
          <a:xfrm>
            <a:off x="1282700" y="1043731"/>
            <a:ext cx="7835900" cy="610936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  case 6: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nEnter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 Hexadecimal Number: ");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scanf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("%s",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strnum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numberConversion2(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strnum,base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=16);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("\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nConverted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 Answer in Decimal: ");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digit=0;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while(!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isempty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()){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digit = digit + pop();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}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("%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d",digit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break;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default: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    </a:t>
            </a:r>
            <a:r>
              <a:rPr lang="en-IN" sz="2300" b="1" dirty="0" err="1">
                <a:solidFill>
                  <a:srgbClr val="202C8F"/>
                </a:solidFill>
                <a:latin typeface="Aptos" panose="020B0004020202020204" pitchFamily="34" charset="0"/>
              </a:rPr>
              <a:t>printf</a:t>
            </a:r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("\n**NO SUCH CHOICE FOUND**");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    }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b="1" dirty="0">
                <a:solidFill>
                  <a:srgbClr val="202C8F"/>
                </a:solidFill>
                <a:latin typeface="Aptos" panose="020B0004020202020204" pitchFamily="34" charset="0"/>
              </a:rPr>
              <a:t>    }</a:t>
            </a:r>
            <a:endParaRPr lang="en-IN" sz="2300" dirty="0">
              <a:solidFill>
                <a:srgbClr val="202C8F"/>
              </a:solidFill>
              <a:latin typeface="Aptos" panose="020B0004020202020204" pitchFamily="34" charset="0"/>
            </a:endParaRPr>
          </a:p>
          <a:p>
            <a:r>
              <a:rPr lang="en-IN" sz="2300" dirty="0">
                <a:solidFill>
                  <a:srgbClr val="202C8F"/>
                </a:solidFill>
                <a:latin typeface="Aptos" panose="020B0004020202020204" pitchFamily="34" charset="0"/>
              </a:rPr>
              <a:t>}</a:t>
            </a:r>
          </a:p>
          <a:p>
            <a:pPr>
              <a:buNone/>
            </a:pPr>
            <a:endParaRPr lang="en-IN" sz="2300" kern="100" dirty="0">
              <a:solidFill>
                <a:srgbClr val="202C8F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07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Prakhar Tagra</a:t>
            </a:r>
          </a:p>
          <a:p>
            <a:r>
              <a:rPr lang="en-US" dirty="0"/>
              <a:t>CSE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r>
              <a:rPr lang="en-US" dirty="0"/>
              <a:t>Roll No. 2400270100127</a:t>
            </a:r>
          </a:p>
          <a:p>
            <a:r>
              <a:rPr lang="en-US" dirty="0"/>
              <a:t>Academic Session: 2025-26</a:t>
            </a:r>
          </a:p>
          <a:p>
            <a:r>
              <a:rPr lang="en-US" dirty="0"/>
              <a:t>Mentor: Mr. Vivek Agarwal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FFEAD4-76EA-5C10-3DF1-CA8E3C2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1527048"/>
            <a:ext cx="6678535" cy="155448"/>
          </a:xfrm>
        </p:spPr>
        <p:txBody>
          <a:bodyPr/>
          <a:lstStyle/>
          <a:p>
            <a:r>
              <a:rPr lang="en-IN" dirty="0"/>
              <a:t>Problem Statement: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513958-A2A4-0362-CBA5-BDDD513F16E2}"/>
              </a:ext>
            </a:extLst>
          </p:cNvPr>
          <p:cNvSpPr txBox="1"/>
          <p:nvPr/>
        </p:nvSpPr>
        <p:spPr>
          <a:xfrm>
            <a:off x="658368" y="1938528"/>
            <a:ext cx="83576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202C8F"/>
                </a:solidFill>
              </a:rPr>
              <a:t>In computer science, different number systems are used for various purposes, such as </a:t>
            </a:r>
            <a:r>
              <a:rPr lang="en-IN" sz="2000" b="1" dirty="0">
                <a:solidFill>
                  <a:srgbClr val="202C8F"/>
                </a:solidFill>
              </a:rPr>
              <a:t>binary</a:t>
            </a:r>
            <a:r>
              <a:rPr lang="en-IN" sz="2000" dirty="0">
                <a:solidFill>
                  <a:srgbClr val="202C8F"/>
                </a:solidFill>
              </a:rPr>
              <a:t> for machine-level operations, </a:t>
            </a:r>
            <a:r>
              <a:rPr lang="en-IN" sz="2000" b="1" dirty="0">
                <a:solidFill>
                  <a:srgbClr val="202C8F"/>
                </a:solidFill>
              </a:rPr>
              <a:t>octal/hexadecimal</a:t>
            </a:r>
            <a:r>
              <a:rPr lang="en-IN" sz="2000" dirty="0">
                <a:solidFill>
                  <a:srgbClr val="202C8F"/>
                </a:solidFill>
              </a:rPr>
              <a:t> for compact representation, and </a:t>
            </a:r>
            <a:r>
              <a:rPr lang="en-IN" sz="2000" b="1" dirty="0">
                <a:solidFill>
                  <a:srgbClr val="202C8F"/>
                </a:solidFill>
              </a:rPr>
              <a:t>decimal</a:t>
            </a:r>
            <a:r>
              <a:rPr lang="en-IN" sz="2000" dirty="0">
                <a:solidFill>
                  <a:srgbClr val="202C8F"/>
                </a:solidFill>
              </a:rPr>
              <a:t> for human interaction. Manually converting between these systems is </a:t>
            </a:r>
            <a:r>
              <a:rPr lang="en-IN" sz="2000" b="1" dirty="0">
                <a:solidFill>
                  <a:srgbClr val="202C8F"/>
                </a:solidFill>
              </a:rPr>
              <a:t>time-consuming</a:t>
            </a:r>
            <a:r>
              <a:rPr lang="en-IN" sz="2000" dirty="0">
                <a:solidFill>
                  <a:srgbClr val="202C8F"/>
                </a:solidFill>
              </a:rPr>
              <a:t> and prone to </a:t>
            </a:r>
            <a:r>
              <a:rPr lang="en-IN" sz="2000" b="1" dirty="0">
                <a:solidFill>
                  <a:srgbClr val="202C8F"/>
                </a:solidFill>
              </a:rPr>
              <a:t>calculation errors</a:t>
            </a:r>
            <a:r>
              <a:rPr lang="en-IN" sz="2000" dirty="0">
                <a:solidFill>
                  <a:srgbClr val="202C8F"/>
                </a:solidFill>
              </a:rPr>
              <a:t>.</a:t>
            </a:r>
          </a:p>
          <a:p>
            <a:r>
              <a:rPr lang="en-IN" sz="2000" dirty="0">
                <a:solidFill>
                  <a:srgbClr val="202C8F"/>
                </a:solidFill>
              </a:rPr>
              <a:t>The problem is to </a:t>
            </a:r>
            <a:r>
              <a:rPr lang="en-IN" sz="2000" b="1" dirty="0">
                <a:solidFill>
                  <a:srgbClr val="202C8F"/>
                </a:solidFill>
              </a:rPr>
              <a:t>automate</a:t>
            </a:r>
            <a:r>
              <a:rPr lang="en-IN" sz="2000" dirty="0">
                <a:solidFill>
                  <a:srgbClr val="202C8F"/>
                </a:solidFill>
              </a:rPr>
              <a:t> these conversions in a way that:</a:t>
            </a:r>
          </a:p>
          <a:p>
            <a:endParaRPr lang="en-IN" sz="2000" dirty="0">
              <a:solidFill>
                <a:srgbClr val="202C8F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Is </a:t>
            </a:r>
            <a:r>
              <a:rPr lang="en-IN" sz="2000" b="1" dirty="0">
                <a:solidFill>
                  <a:srgbClr val="202C8F"/>
                </a:solidFill>
              </a:rPr>
              <a:t>fast and accurate</a:t>
            </a:r>
            <a:r>
              <a:rPr lang="en-IN" sz="2000" dirty="0">
                <a:solidFill>
                  <a:srgbClr val="202C8F"/>
                </a:solidFill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Can handle </a:t>
            </a:r>
            <a:r>
              <a:rPr lang="en-IN" sz="2000" b="1" dirty="0">
                <a:solidFill>
                  <a:srgbClr val="202C8F"/>
                </a:solidFill>
              </a:rPr>
              <a:t>large numbers</a:t>
            </a:r>
            <a:r>
              <a:rPr lang="en-IN" sz="2000" dirty="0">
                <a:solidFill>
                  <a:srgbClr val="202C8F"/>
                </a:solidFill>
              </a:rPr>
              <a:t> without manual calculation.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Supports </a:t>
            </a:r>
            <a:r>
              <a:rPr lang="en-IN" sz="2000" b="1" dirty="0">
                <a:solidFill>
                  <a:srgbClr val="202C8F"/>
                </a:solidFill>
              </a:rPr>
              <a:t>both integer and alphanumeric inputs</a:t>
            </a:r>
            <a:r>
              <a:rPr lang="en-IN" sz="2000" dirty="0">
                <a:solidFill>
                  <a:srgbClr val="202C8F"/>
                </a:solidFill>
              </a:rPr>
              <a:t> (for hexadecimal).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02C8F"/>
                </a:solidFill>
              </a:rPr>
              <a:t>Demonstrates the </a:t>
            </a:r>
            <a:r>
              <a:rPr lang="en-IN" sz="2000" b="1" dirty="0">
                <a:solidFill>
                  <a:srgbClr val="202C8F"/>
                </a:solidFill>
              </a:rPr>
              <a:t>LIFO (Last-In-First-Out)</a:t>
            </a:r>
            <a:r>
              <a:rPr lang="en-IN" sz="2000" dirty="0">
                <a:solidFill>
                  <a:srgbClr val="202C8F"/>
                </a:solidFill>
              </a:rPr>
              <a:t> principle of stacks in a practical context.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1243"/>
            <a:ext cx="5259554" cy="1036701"/>
          </a:xfrm>
        </p:spPr>
        <p:txBody>
          <a:bodyPr/>
          <a:lstStyle/>
          <a:p>
            <a:r>
              <a:rPr lang="en-IN" dirty="0"/>
              <a:t>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0341"/>
            <a:ext cx="8183880" cy="424816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Decimal → Binary, Octal, Hexadecimal</a:t>
            </a:r>
          </a:p>
          <a:p>
            <a:pPr marL="342900" lvl="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Binary → Decimal</a:t>
            </a:r>
          </a:p>
          <a:p>
            <a:pPr marL="342900" lvl="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Octal → Decimal</a:t>
            </a:r>
          </a:p>
          <a:p>
            <a:pPr marL="342900" lvl="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Hexadecimal → Decimal</a:t>
            </a:r>
          </a:p>
          <a:p>
            <a:pPr marL="342900" lvl="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Input handling for </a:t>
            </a:r>
            <a:r>
              <a:rPr lang="en-IN" sz="2000" b="1" dirty="0"/>
              <a:t>both numeric and string-based numbers</a:t>
            </a:r>
            <a:r>
              <a:rPr lang="en-IN" sz="2000" dirty="0"/>
              <a:t>.</a:t>
            </a:r>
          </a:p>
          <a:p>
            <a:pPr marL="342900" lvl="0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Stack implementation for reversing digits during conversion.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249" y="315824"/>
            <a:ext cx="7965461" cy="650043"/>
          </a:xfrm>
        </p:spPr>
        <p:txBody>
          <a:bodyPr/>
          <a:lstStyle/>
          <a:p>
            <a:r>
              <a:rPr lang="en-IN" dirty="0"/>
              <a:t>Data Structure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3" y="3973667"/>
            <a:ext cx="7965463" cy="25617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400" b="1" dirty="0"/>
              <a:t>C Language</a:t>
            </a:r>
            <a:endParaRPr lang="en-IN" sz="4400" dirty="0"/>
          </a:p>
          <a:p>
            <a:pPr lvl="0"/>
            <a:r>
              <a:rPr lang="en-IN" sz="3300" dirty="0"/>
              <a:t>Chosen for its </a:t>
            </a:r>
            <a:r>
              <a:rPr lang="en-IN" sz="3300" b="1" dirty="0"/>
              <a:t>low-level memory control</a:t>
            </a:r>
            <a:r>
              <a:rPr lang="en-IN" sz="3300" dirty="0"/>
              <a:t>, </a:t>
            </a:r>
            <a:r>
              <a:rPr lang="en-IN" sz="3300" b="1" dirty="0"/>
              <a:t>fast execution</a:t>
            </a:r>
            <a:r>
              <a:rPr lang="en-IN" sz="3300" dirty="0"/>
              <a:t>, and </a:t>
            </a:r>
            <a:r>
              <a:rPr lang="en-IN" sz="3300" b="1" dirty="0"/>
              <a:t>simplicity in demonstrating core data structure concepts</a:t>
            </a:r>
            <a:r>
              <a:rPr lang="en-IN" sz="3300" dirty="0"/>
              <a:t>.</a:t>
            </a:r>
          </a:p>
          <a:p>
            <a:pPr lvl="0"/>
            <a:r>
              <a:rPr lang="en-IN" sz="3300" dirty="0"/>
              <a:t>Uses standard libraries like:</a:t>
            </a:r>
          </a:p>
          <a:p>
            <a:pPr lvl="1"/>
            <a:r>
              <a:rPr lang="en-IN" sz="3300" dirty="0"/>
              <a:t>&lt;</a:t>
            </a:r>
            <a:r>
              <a:rPr lang="en-IN" sz="3300" dirty="0" err="1"/>
              <a:t>stdio.h</a:t>
            </a:r>
            <a:r>
              <a:rPr lang="en-IN" sz="3300" dirty="0"/>
              <a:t>&gt; – for input/output operations.</a:t>
            </a:r>
          </a:p>
          <a:p>
            <a:pPr lvl="1"/>
            <a:r>
              <a:rPr lang="en-IN" sz="3300" dirty="0"/>
              <a:t>&lt;</a:t>
            </a:r>
            <a:r>
              <a:rPr lang="en-IN" sz="3300" dirty="0" err="1"/>
              <a:t>string.h</a:t>
            </a:r>
            <a:r>
              <a:rPr lang="en-IN" sz="3300" dirty="0"/>
              <a:t>&gt; – for string length operations in conversions.</a:t>
            </a:r>
          </a:p>
          <a:p>
            <a:pPr lvl="1"/>
            <a:r>
              <a:rPr lang="en-IN" sz="3300" dirty="0"/>
              <a:t>&lt;</a:t>
            </a:r>
            <a:r>
              <a:rPr lang="en-IN" sz="3300" dirty="0" err="1"/>
              <a:t>math.h</a:t>
            </a:r>
            <a:r>
              <a:rPr lang="en-IN" sz="3300" dirty="0"/>
              <a:t>&gt; – for power calculations during base-to-decimal conversions.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B83734-1516-F6A4-675D-614823430D64}"/>
              </a:ext>
            </a:extLst>
          </p:cNvPr>
          <p:cNvSpPr txBox="1">
            <a:spLocks/>
          </p:cNvSpPr>
          <p:nvPr/>
        </p:nvSpPr>
        <p:spPr>
          <a:xfrm>
            <a:off x="2942249" y="3034853"/>
            <a:ext cx="9249751" cy="650043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IN" dirty="0"/>
              <a:t>Programming Language Used: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4B02E-157E-AF50-57FF-EFFA3DBD9243}"/>
              </a:ext>
            </a:extLst>
          </p:cNvPr>
          <p:cNvSpPr txBox="1">
            <a:spLocks/>
          </p:cNvSpPr>
          <p:nvPr/>
        </p:nvSpPr>
        <p:spPr>
          <a:xfrm>
            <a:off x="3460563" y="1107242"/>
            <a:ext cx="7965460" cy="192149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b="1" dirty="0"/>
              <a:t>Stack</a:t>
            </a:r>
            <a:r>
              <a:rPr lang="en-IN" sz="2400" dirty="0"/>
              <a:t> – Implemented using arrays in C.</a:t>
            </a:r>
          </a:p>
          <a:p>
            <a:r>
              <a:rPr lang="en-IN" dirty="0"/>
              <a:t>The stack is used to store intermediate remainders or positional values during number system conversion.</a:t>
            </a:r>
          </a:p>
          <a:p>
            <a:r>
              <a:rPr lang="en-IN" dirty="0"/>
              <a:t>Follows the </a:t>
            </a:r>
            <a:r>
              <a:rPr lang="en-IN" b="1" dirty="0"/>
              <a:t>LIFO (Last-In-First-Out)</a:t>
            </a:r>
            <a:r>
              <a:rPr lang="en-IN" dirty="0"/>
              <a:t> principle to reverse the order of digits for correct output.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561" y="3094150"/>
            <a:ext cx="3572183" cy="669699"/>
          </a:xfrm>
        </p:spPr>
        <p:txBody>
          <a:bodyPr/>
          <a:lstStyle/>
          <a:p>
            <a:r>
              <a:rPr lang="en-IN" dirty="0"/>
              <a:t>FLOWCHART: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 descr="A flowchart of a program&#10;&#10;AI-generated content may be incorrect.">
            <a:extLst>
              <a:ext uri="{FF2B5EF4-FFF2-40B4-BE49-F238E27FC236}">
                <a16:creationId xmlns:a16="http://schemas.microsoft.com/office/drawing/2014/main" id="{1A0EC4FE-887F-4D99-A5EB-F134ED4A43C5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5744" y="35408"/>
            <a:ext cx="4544568" cy="6816856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" y="81751"/>
            <a:ext cx="7796464" cy="1033818"/>
          </a:xfrm>
        </p:spPr>
        <p:txBody>
          <a:bodyPr/>
          <a:lstStyle/>
          <a:p>
            <a:r>
              <a:rPr lang="en-IN" sz="3200" dirty="0"/>
              <a:t>Operations Involved in the Project: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6889" y="1425204"/>
            <a:ext cx="4050792" cy="5222484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IN" b="1" dirty="0"/>
              <a:t>Push Operation</a:t>
            </a:r>
            <a:endParaRPr lang="en-IN" dirty="0"/>
          </a:p>
          <a:p>
            <a:pPr lvl="1"/>
            <a:r>
              <a:rPr lang="en-IN" dirty="0"/>
              <a:t>Inserts an element (digit or value) onto the stack during conversion.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/>
              <a:t>Pop Operation</a:t>
            </a:r>
            <a:endParaRPr lang="en-IN" dirty="0"/>
          </a:p>
          <a:p>
            <a:pPr lvl="1"/>
            <a:r>
              <a:rPr lang="en-IN" dirty="0"/>
              <a:t>Removes the top element from the stack to retrieve digits in correct order.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/>
              <a:t>Check if Stack is Full (</a:t>
            </a:r>
            <a:r>
              <a:rPr lang="en-IN" b="1" dirty="0" err="1"/>
              <a:t>isFull</a:t>
            </a:r>
            <a:r>
              <a:rPr lang="en-IN" b="1" dirty="0"/>
              <a:t>)</a:t>
            </a:r>
            <a:endParaRPr lang="en-IN" dirty="0"/>
          </a:p>
          <a:p>
            <a:pPr lvl="1"/>
            <a:r>
              <a:rPr lang="en-IN" dirty="0"/>
              <a:t>Verifies if the stack has reached its maximum capacity before inserting a new element.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/>
              <a:t>Check if Stack is Empty (</a:t>
            </a:r>
            <a:r>
              <a:rPr lang="en-IN" b="1" dirty="0" err="1"/>
              <a:t>isEmpty</a:t>
            </a:r>
            <a:r>
              <a:rPr lang="en-IN" b="1" dirty="0"/>
              <a:t>)</a:t>
            </a:r>
            <a:endParaRPr lang="en-IN" dirty="0"/>
          </a:p>
          <a:p>
            <a:pPr lvl="1"/>
            <a:r>
              <a:rPr lang="en-IN" dirty="0"/>
              <a:t>Verifies if the stack has no elements before popping.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/>
              <a:t>Decimal to Binary Conversion</a:t>
            </a:r>
            <a:endParaRPr lang="en-IN" dirty="0"/>
          </a:p>
          <a:p>
            <a:pPr lvl="1"/>
            <a:r>
              <a:rPr lang="en-IN" dirty="0"/>
              <a:t>Converts a decimal number to its binary representation using repeated division and stack storage.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b="1" dirty="0"/>
              <a:t>Decimal to Octal Conversion</a:t>
            </a:r>
            <a:endParaRPr lang="en-IN" dirty="0"/>
          </a:p>
          <a:p>
            <a:pPr lvl="1"/>
            <a:r>
              <a:rPr lang="en-IN" dirty="0"/>
              <a:t>Converts a decimal number to octal format.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46177-73B5-1177-3FB8-3257C9545704}"/>
              </a:ext>
            </a:extLst>
          </p:cNvPr>
          <p:cNvSpPr txBox="1"/>
          <p:nvPr/>
        </p:nvSpPr>
        <p:spPr>
          <a:xfrm>
            <a:off x="4892040" y="1605011"/>
            <a:ext cx="4050792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 startAt="7"/>
            </a:pPr>
            <a:r>
              <a:rPr lang="en-IN" sz="1500" b="1" dirty="0">
                <a:solidFill>
                  <a:srgbClr val="202C8F"/>
                </a:solidFill>
              </a:rPr>
              <a:t>Decimal to Hexadecimal Conversion</a:t>
            </a:r>
            <a:endParaRPr lang="en-IN" sz="1500" dirty="0">
              <a:solidFill>
                <a:srgbClr val="202C8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202C8F"/>
                </a:solidFill>
              </a:rPr>
              <a:t>Converts a decimal number to hexadecimal format, including letter digits (A–F).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7"/>
            </a:pPr>
            <a:r>
              <a:rPr lang="en-IN" sz="1500" b="1" dirty="0">
                <a:solidFill>
                  <a:srgbClr val="202C8F"/>
                </a:solidFill>
              </a:rPr>
              <a:t>Binary to Decimal Conversion</a:t>
            </a:r>
            <a:endParaRPr lang="en-IN" sz="1500" dirty="0">
              <a:solidFill>
                <a:srgbClr val="202C8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202C8F"/>
                </a:solidFill>
              </a:rPr>
              <a:t>Converts a binary number (string input) into decimal using positional values.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9"/>
            </a:pPr>
            <a:r>
              <a:rPr lang="en-IN" sz="1500" b="1" dirty="0">
                <a:solidFill>
                  <a:srgbClr val="202C8F"/>
                </a:solidFill>
              </a:rPr>
              <a:t>Octal to Decimal Conversion</a:t>
            </a:r>
            <a:endParaRPr lang="en-IN" sz="1500" dirty="0">
              <a:solidFill>
                <a:srgbClr val="202C8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202C8F"/>
                </a:solidFill>
              </a:rPr>
              <a:t>Converts an octal number to decimal.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10"/>
            </a:pPr>
            <a:r>
              <a:rPr lang="en-IN" sz="1500" b="1" dirty="0">
                <a:solidFill>
                  <a:srgbClr val="202C8F"/>
                </a:solidFill>
              </a:rPr>
              <a:t>Hexadecimal to Decimal Conversion</a:t>
            </a:r>
            <a:endParaRPr lang="en-IN" sz="1500" dirty="0">
              <a:solidFill>
                <a:srgbClr val="202C8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202C8F"/>
                </a:solidFill>
              </a:rPr>
              <a:t>Converts a hexadecimal number (string input with digits and letters) to decimal.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11"/>
            </a:pPr>
            <a:r>
              <a:rPr lang="en-IN" sz="1500" b="1" dirty="0">
                <a:solidFill>
                  <a:srgbClr val="202C8F"/>
                </a:solidFill>
              </a:rPr>
              <a:t>Menu-Driven Execution</a:t>
            </a:r>
            <a:endParaRPr lang="en-IN" sz="1500" dirty="0">
              <a:solidFill>
                <a:srgbClr val="202C8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202C8F"/>
                </a:solidFill>
              </a:rPr>
              <a:t>Displays a menu of available conversions and executes the chosen operation.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12"/>
            </a:pPr>
            <a:r>
              <a:rPr lang="en-IN" sz="1500" b="1" dirty="0">
                <a:solidFill>
                  <a:srgbClr val="202C8F"/>
                </a:solidFill>
              </a:rPr>
              <a:t>Invalid Input Handling</a:t>
            </a:r>
            <a:endParaRPr lang="en-IN" sz="1500" dirty="0">
              <a:solidFill>
                <a:srgbClr val="202C8F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202C8F"/>
                </a:solidFill>
              </a:rPr>
              <a:t>Detects and displays an error message for invalid base digits.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38" y="722376"/>
            <a:ext cx="10991088" cy="575692"/>
          </a:xfrm>
        </p:spPr>
        <p:txBody>
          <a:bodyPr/>
          <a:lstStyle/>
          <a:p>
            <a:r>
              <a:rPr lang="en-IN" dirty="0"/>
              <a:t>Operation: Number Conversion Tool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5F269-B42E-03CC-3DA8-98F8F8009DBA}"/>
              </a:ext>
            </a:extLst>
          </p:cNvPr>
          <p:cNvSpPr txBox="1"/>
          <p:nvPr/>
        </p:nvSpPr>
        <p:spPr>
          <a:xfrm>
            <a:off x="621792" y="1362456"/>
            <a:ext cx="10804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202C8F"/>
                </a:solidFill>
              </a:rPr>
              <a:t>Implementation Methodology:</a:t>
            </a:r>
            <a:r>
              <a:rPr lang="en-IN" dirty="0">
                <a:solidFill>
                  <a:srgbClr val="202C8F"/>
                </a:solidFill>
              </a:rPr>
              <a:t> </a:t>
            </a:r>
          </a:p>
          <a:p>
            <a:r>
              <a:rPr lang="en-IN" dirty="0">
                <a:solidFill>
                  <a:srgbClr val="202C8F"/>
                </a:solidFill>
              </a:rPr>
              <a:t>Use arrays, stack implementation, and functions to convert numbers between different bases (Decimal, Binary, Octal, Hexadecimal). The program takes user input at runtime, processes it using push/pop stack operations, and displays the converted value.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3C9B9B-A9F5-87CC-30F6-FAD5774EF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936807"/>
              </p:ext>
            </p:extLst>
          </p:nvPr>
        </p:nvGraphicFramePr>
        <p:xfrm>
          <a:off x="726273" y="2890711"/>
          <a:ext cx="4136022" cy="331806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68011">
                  <a:extLst>
                    <a:ext uri="{9D8B030D-6E8A-4147-A177-3AD203B41FA5}">
                      <a16:colId xmlns:a16="http://schemas.microsoft.com/office/drawing/2014/main" val="3731776199"/>
                    </a:ext>
                  </a:extLst>
                </a:gridCol>
                <a:gridCol w="2068011">
                  <a:extLst>
                    <a:ext uri="{9D8B030D-6E8A-4147-A177-3AD203B41FA5}">
                      <a16:colId xmlns:a16="http://schemas.microsoft.com/office/drawing/2014/main" val="1177875058"/>
                    </a:ext>
                  </a:extLst>
                </a:gridCol>
              </a:tblGrid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Variable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Data Type / Structure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457124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numstack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 array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450666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MAXSIZE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77404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top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49390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number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440819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base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4661683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choice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487995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digit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696693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strnum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char array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713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97E06C3-DA8E-40A6-AC5A-5A8A2B9B9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06524"/>
              </p:ext>
            </p:extLst>
          </p:nvPr>
        </p:nvGraphicFramePr>
        <p:xfrm>
          <a:off x="4966775" y="2890711"/>
          <a:ext cx="4424114" cy="331806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212057">
                  <a:extLst>
                    <a:ext uri="{9D8B030D-6E8A-4147-A177-3AD203B41FA5}">
                      <a16:colId xmlns:a16="http://schemas.microsoft.com/office/drawing/2014/main" val="1321958851"/>
                    </a:ext>
                  </a:extLst>
                </a:gridCol>
                <a:gridCol w="2212057">
                  <a:extLst>
                    <a:ext uri="{9D8B030D-6E8A-4147-A177-3AD203B41FA5}">
                      <a16:colId xmlns:a16="http://schemas.microsoft.com/office/drawing/2014/main" val="1343943414"/>
                    </a:ext>
                  </a:extLst>
                </a:gridCol>
              </a:tblGrid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Variable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Data Type / Structure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82526835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value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77154837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i, j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int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58629696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isfull()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Function returning int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66268753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isempty()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Function returning int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0877483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push()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Function returning void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5415632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pop()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Function returning int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5323045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numberConversion1()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Function returning void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6223445"/>
                  </a:ext>
                </a:extLst>
              </a:tr>
              <a:tr h="368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numberConversion2()</a:t>
                      </a:r>
                      <a:endParaRPr lang="en-IN" sz="1000" kern="10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ln>
                            <a:solidFill>
                              <a:srgbClr val="202C8F"/>
                            </a:solidFill>
                          </a:ln>
                          <a:effectLst/>
                        </a:rPr>
                        <a:t>Function returning void</a:t>
                      </a:r>
                      <a:endParaRPr lang="en-IN" sz="1000" kern="100" dirty="0">
                        <a:ln>
                          <a:solidFill>
                            <a:srgbClr val="202C8F"/>
                          </a:solidFill>
                        </a:ln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530" marR="5853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217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371147"/>
            <a:ext cx="7843837" cy="643592"/>
          </a:xfrm>
        </p:spPr>
        <p:txBody>
          <a:bodyPr/>
          <a:lstStyle/>
          <a:p>
            <a:r>
              <a:rPr lang="en-IN" dirty="0"/>
              <a:t>Operation: </a:t>
            </a:r>
            <a:r>
              <a:rPr lang="en-IN" dirty="0" err="1"/>
              <a:t>isfull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49" name="Picture 1" descr="A computer code with text&#10;&#10;AI-generated content may be incorrect.">
            <a:extLst>
              <a:ext uri="{FF2B5EF4-FFF2-40B4-BE49-F238E27FC236}">
                <a16:creationId xmlns:a16="http://schemas.microsoft.com/office/drawing/2014/main" id="{CD3A3BF2-3C26-ECEA-C0BB-F3DF57DE6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96" y="3429000"/>
            <a:ext cx="319430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41955C-1FDC-2BBF-B360-FFFF0389D322}"/>
              </a:ext>
            </a:extLst>
          </p:cNvPr>
          <p:cNvSpPr txBox="1"/>
          <p:nvPr/>
        </p:nvSpPr>
        <p:spPr>
          <a:xfrm>
            <a:off x="1298448" y="928688"/>
            <a:ext cx="6747414" cy="476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Tests whether the stack array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is full to prevent overflow.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 methodology: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global top with MAXSIZE - 1. Returns 1 if full, else 0.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 (steps):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 global top.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top == MAXSIZE - 1 → return 1 (stack full).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 → return 0 (not full).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O(1)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{F088A43D-AB56-47F6-9601-E36E6F75F505}tf78438558_win32</Template>
  <TotalTime>96</TotalTime>
  <Words>2966</Words>
  <Application>Microsoft Office PowerPoint</Application>
  <PresentationFormat>Widescreen</PresentationFormat>
  <Paragraphs>418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Arial Black</vt:lpstr>
      <vt:lpstr>Calibri</vt:lpstr>
      <vt:lpstr>Courier New</vt:lpstr>
      <vt:lpstr>Sabon Next LT</vt:lpstr>
      <vt:lpstr>Custom</vt:lpstr>
      <vt:lpstr>Number System Conversion Using Stack Data Structure in C</vt:lpstr>
      <vt:lpstr>Objective:</vt:lpstr>
      <vt:lpstr>Problem Statement: </vt:lpstr>
      <vt:lpstr>Scope:</vt:lpstr>
      <vt:lpstr>Data Structure Used:</vt:lpstr>
      <vt:lpstr>FLOWCHART:</vt:lpstr>
      <vt:lpstr>Operations Involved in the Project:</vt:lpstr>
      <vt:lpstr>Operation: Number Conversion Tool</vt:lpstr>
      <vt:lpstr>Operation: isfull()</vt:lpstr>
      <vt:lpstr>Operation: isempty()</vt:lpstr>
      <vt:lpstr>Operation: push(int data)</vt:lpstr>
      <vt:lpstr>Operation: pop()</vt:lpstr>
      <vt:lpstr>Operation: numberConversion1</vt:lpstr>
      <vt:lpstr>Operation: numberConversion2</vt:lpstr>
      <vt:lpstr>PowerPoint Presentation</vt:lpstr>
      <vt:lpstr>PowerPoint Presentation</vt:lpstr>
      <vt:lpstr>Operation: main() (menu-driven execution)</vt:lpstr>
      <vt:lpstr>Algorithm (main loop steps):</vt:lpstr>
      <vt:lpstr>PowerPoint Presentation</vt:lpstr>
      <vt:lpstr>FINAL WORKING CODE:</vt:lpstr>
      <vt:lpstr>FINAL WORKING CODE:</vt:lpstr>
      <vt:lpstr>FINAL WORKING CODE:</vt:lpstr>
      <vt:lpstr>FINAL WORKING CODE:</vt:lpstr>
      <vt:lpstr>FINAL WORKING CODE:</vt:lpstr>
      <vt:lpstr>FINAL WORKING CODE:</vt:lpstr>
      <vt:lpstr>FINAL WORKING CODE:</vt:lpstr>
      <vt:lpstr>FINAL WORKING CODE: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Prakhar Tagra</dc:creator>
  <cp:lastModifiedBy>Prakhar Tagra</cp:lastModifiedBy>
  <cp:revision>1</cp:revision>
  <dcterms:created xsi:type="dcterms:W3CDTF">2025-08-10T19:15:41Z</dcterms:created>
  <dcterms:modified xsi:type="dcterms:W3CDTF">2025-08-10T20:52:24Z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