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Lst>
  <p:notesMasterIdLst>
    <p:notesMasterId r:id="rId21"/>
  </p:notesMasterIdLst>
  <p:sldIdLst>
    <p:sldId id="256" r:id="rId3"/>
    <p:sldId id="279" r:id="rId4"/>
    <p:sldId id="278" r:id="rId5"/>
    <p:sldId id="280" r:id="rId6"/>
    <p:sldId id="267" r:id="rId7"/>
    <p:sldId id="268" r:id="rId8"/>
    <p:sldId id="257" r:id="rId9"/>
    <p:sldId id="264" r:id="rId10"/>
    <p:sldId id="259" r:id="rId11"/>
    <p:sldId id="262" r:id="rId12"/>
    <p:sldId id="276" r:id="rId13"/>
    <p:sldId id="260" r:id="rId14"/>
    <p:sldId id="281" r:id="rId15"/>
    <p:sldId id="272" r:id="rId16"/>
    <p:sldId id="273" r:id="rId17"/>
    <p:sldId id="274" r:id="rId18"/>
    <p:sldId id="275"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10"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BDC8E-8096-4124-ABEE-10E981BFCFF3}" type="datetimeFigureOut">
              <a:rPr lang="en-IN" smtClean="0"/>
              <a:t>27-03-2025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2C0C7-3ADE-4618-A080-E1FBF44E7BE8}" type="slidenum">
              <a:rPr lang="en-IN" smtClean="0"/>
              <a:t>‹#›</a:t>
            </a:fld>
            <a:endParaRPr lang="en-IN"/>
          </a:p>
        </p:txBody>
      </p:sp>
    </p:spTree>
    <p:extLst>
      <p:ext uri="{BB962C8B-B14F-4D97-AF65-F5344CB8AC3E}">
        <p14:creationId xmlns:p14="http://schemas.microsoft.com/office/powerpoint/2010/main" val="398823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F89EB-397E-4810-A14A-A817D4B4263E}"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92409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F89EB-397E-4810-A14A-A817D4B4263E}"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2558762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F89EB-397E-4810-A14A-A817D4B4263E}"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4113802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F89EB-397E-4810-A14A-A817D4B4263E}"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86486-C262-41E2-86FE-E5BD302DBC7B}"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822438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89EB-397E-4810-A14A-A817D4B4263E}"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8777203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F89EB-397E-4810-A14A-A817D4B4263E}" type="datetimeFigureOut">
              <a:rPr lang="en-IN" smtClean="0"/>
              <a:t>27-03-2025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3139939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F89EB-397E-4810-A14A-A817D4B4263E}" type="datetimeFigureOut">
              <a:rPr lang="en-IN" smtClean="0"/>
              <a:t>27-03-2025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2110237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F89EB-397E-4810-A14A-A817D4B4263E}"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35223891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F89EB-397E-4810-A14A-A817D4B4263E}"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7602191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C64B8-AA0F-3AEA-6378-2A383DFFC1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6C91AC-5E17-B0A9-EA6E-7FDF9E088D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BE84BB-E773-EF9D-8DF7-E788C73DAF61}"/>
              </a:ext>
            </a:extLst>
          </p:cNvPr>
          <p:cNvSpPr>
            <a:spLocks noGrp="1"/>
          </p:cNvSpPr>
          <p:nvPr>
            <p:ph type="dt" sz="half" idx="10"/>
          </p:nvPr>
        </p:nvSpPr>
        <p:spPr/>
        <p:txBody>
          <a:bodyPr/>
          <a:lstStyle/>
          <a:p>
            <a:fld id="{CB836044-188F-4688-A33E-FF3272E203D4}" type="datetimeFigureOut">
              <a:rPr lang="en-IN" smtClean="0"/>
              <a:t>27-03-2025</a:t>
            </a:fld>
            <a:endParaRPr lang="en-IN"/>
          </a:p>
        </p:txBody>
      </p:sp>
      <p:sp>
        <p:nvSpPr>
          <p:cNvPr id="5" name="Footer Placeholder 4">
            <a:extLst>
              <a:ext uri="{FF2B5EF4-FFF2-40B4-BE49-F238E27FC236}">
                <a16:creationId xmlns:a16="http://schemas.microsoft.com/office/drawing/2014/main" id="{521B7E3F-F038-8FCA-CDEF-C485DEE54A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FA04FD-CAC7-784C-AB66-1F0B3181641A}"/>
              </a:ext>
            </a:extLst>
          </p:cNvPr>
          <p:cNvSpPr>
            <a:spLocks noGrp="1"/>
          </p:cNvSpPr>
          <p:nvPr>
            <p:ph type="sldNum" sz="quarter" idx="12"/>
          </p:nvPr>
        </p:nvSpPr>
        <p:spPr/>
        <p:txBody>
          <a:bodyPr/>
          <a:lstStyle/>
          <a:p>
            <a:fld id="{4CA46B71-9CD8-46EA-A538-24DE5B407D7A}" type="slidenum">
              <a:rPr lang="en-IN" smtClean="0"/>
              <a:t>‹#›</a:t>
            </a:fld>
            <a:endParaRPr lang="en-IN"/>
          </a:p>
        </p:txBody>
      </p:sp>
    </p:spTree>
    <p:extLst>
      <p:ext uri="{BB962C8B-B14F-4D97-AF65-F5344CB8AC3E}">
        <p14:creationId xmlns:p14="http://schemas.microsoft.com/office/powerpoint/2010/main" val="3810672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A7AF-B194-D823-FF41-0CC2086E2C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DCFEF0-C388-4DCA-B3D3-D1AFED9457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2BE899-4459-803D-6C56-491982365764}"/>
              </a:ext>
            </a:extLst>
          </p:cNvPr>
          <p:cNvSpPr>
            <a:spLocks noGrp="1"/>
          </p:cNvSpPr>
          <p:nvPr>
            <p:ph type="dt" sz="half" idx="10"/>
          </p:nvPr>
        </p:nvSpPr>
        <p:spPr/>
        <p:txBody>
          <a:bodyPr/>
          <a:lstStyle/>
          <a:p>
            <a:fld id="{CB836044-188F-4688-A33E-FF3272E203D4}" type="datetimeFigureOut">
              <a:rPr lang="en-IN" smtClean="0"/>
              <a:t>27-03-2025</a:t>
            </a:fld>
            <a:endParaRPr lang="en-IN"/>
          </a:p>
        </p:txBody>
      </p:sp>
      <p:sp>
        <p:nvSpPr>
          <p:cNvPr id="5" name="Footer Placeholder 4">
            <a:extLst>
              <a:ext uri="{FF2B5EF4-FFF2-40B4-BE49-F238E27FC236}">
                <a16:creationId xmlns:a16="http://schemas.microsoft.com/office/drawing/2014/main" id="{08DC6BEB-C08A-CB3C-C304-BF580CD14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0EEF65-17DE-9F14-B89F-EFCDDEB28804}"/>
              </a:ext>
            </a:extLst>
          </p:cNvPr>
          <p:cNvSpPr>
            <a:spLocks noGrp="1"/>
          </p:cNvSpPr>
          <p:nvPr>
            <p:ph type="sldNum" sz="quarter" idx="12"/>
          </p:nvPr>
        </p:nvSpPr>
        <p:spPr/>
        <p:txBody>
          <a:bodyPr/>
          <a:lstStyle/>
          <a:p>
            <a:fld id="{4CA46B71-9CD8-46EA-A538-24DE5B407D7A}" type="slidenum">
              <a:rPr lang="en-IN" smtClean="0"/>
              <a:t>‹#›</a:t>
            </a:fld>
            <a:endParaRPr lang="en-IN"/>
          </a:p>
        </p:txBody>
      </p:sp>
    </p:spTree>
    <p:extLst>
      <p:ext uri="{BB962C8B-B14F-4D97-AF65-F5344CB8AC3E}">
        <p14:creationId xmlns:p14="http://schemas.microsoft.com/office/powerpoint/2010/main" val="297775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61F89EB-397E-4810-A14A-A817D4B4263E}"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18268573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481E-F1E9-0E26-EAA6-B8C27AB96B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1F3C59-1412-B472-F010-46C19EDAE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7ED07-49D7-8583-0D8A-3531E4174A42}"/>
              </a:ext>
            </a:extLst>
          </p:cNvPr>
          <p:cNvSpPr>
            <a:spLocks noGrp="1"/>
          </p:cNvSpPr>
          <p:nvPr>
            <p:ph type="dt" sz="half" idx="10"/>
          </p:nvPr>
        </p:nvSpPr>
        <p:spPr/>
        <p:txBody>
          <a:bodyPr/>
          <a:lstStyle/>
          <a:p>
            <a:fld id="{CB836044-188F-4688-A33E-FF3272E203D4}" type="datetimeFigureOut">
              <a:rPr lang="en-IN" smtClean="0"/>
              <a:t>27-03-2025</a:t>
            </a:fld>
            <a:endParaRPr lang="en-IN"/>
          </a:p>
        </p:txBody>
      </p:sp>
      <p:sp>
        <p:nvSpPr>
          <p:cNvPr id="5" name="Footer Placeholder 4">
            <a:extLst>
              <a:ext uri="{FF2B5EF4-FFF2-40B4-BE49-F238E27FC236}">
                <a16:creationId xmlns:a16="http://schemas.microsoft.com/office/drawing/2014/main" id="{D7AFB9E0-E4AB-C445-06FD-A44FE0C6D5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A58684-0D2E-2B47-EF1E-A7D16AE09CB1}"/>
              </a:ext>
            </a:extLst>
          </p:cNvPr>
          <p:cNvSpPr>
            <a:spLocks noGrp="1"/>
          </p:cNvSpPr>
          <p:nvPr>
            <p:ph type="sldNum" sz="quarter" idx="12"/>
          </p:nvPr>
        </p:nvSpPr>
        <p:spPr/>
        <p:txBody>
          <a:bodyPr/>
          <a:lstStyle/>
          <a:p>
            <a:fld id="{4CA46B71-9CD8-46EA-A538-24DE5B407D7A}" type="slidenum">
              <a:rPr lang="en-IN" smtClean="0"/>
              <a:t>‹#›</a:t>
            </a:fld>
            <a:endParaRPr lang="en-IN"/>
          </a:p>
        </p:txBody>
      </p:sp>
    </p:spTree>
    <p:extLst>
      <p:ext uri="{BB962C8B-B14F-4D97-AF65-F5344CB8AC3E}">
        <p14:creationId xmlns:p14="http://schemas.microsoft.com/office/powerpoint/2010/main" val="5904065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100F-252F-1039-5C5D-E905882879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CA4245-6AFD-F927-F08C-87EA2160BE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0DB437-1AAF-00C2-E11D-0409920DE7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4DADDF-028B-5548-23EA-BB9DF94E24BD}"/>
              </a:ext>
            </a:extLst>
          </p:cNvPr>
          <p:cNvSpPr>
            <a:spLocks noGrp="1"/>
          </p:cNvSpPr>
          <p:nvPr>
            <p:ph type="dt" sz="half" idx="10"/>
          </p:nvPr>
        </p:nvSpPr>
        <p:spPr/>
        <p:txBody>
          <a:bodyPr/>
          <a:lstStyle/>
          <a:p>
            <a:fld id="{CB836044-188F-4688-A33E-FF3272E203D4}" type="datetimeFigureOut">
              <a:rPr lang="en-IN" smtClean="0"/>
              <a:t>27-03-2025</a:t>
            </a:fld>
            <a:endParaRPr lang="en-IN"/>
          </a:p>
        </p:txBody>
      </p:sp>
      <p:sp>
        <p:nvSpPr>
          <p:cNvPr id="6" name="Footer Placeholder 5">
            <a:extLst>
              <a:ext uri="{FF2B5EF4-FFF2-40B4-BE49-F238E27FC236}">
                <a16:creationId xmlns:a16="http://schemas.microsoft.com/office/drawing/2014/main" id="{ABCDA279-1BFB-0C1D-6C25-34246DEF9E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2B1D24-A7A3-3287-4B5E-686DEFA81E0E}"/>
              </a:ext>
            </a:extLst>
          </p:cNvPr>
          <p:cNvSpPr>
            <a:spLocks noGrp="1"/>
          </p:cNvSpPr>
          <p:nvPr>
            <p:ph type="sldNum" sz="quarter" idx="12"/>
          </p:nvPr>
        </p:nvSpPr>
        <p:spPr/>
        <p:txBody>
          <a:bodyPr/>
          <a:lstStyle/>
          <a:p>
            <a:fld id="{4CA46B71-9CD8-46EA-A538-24DE5B407D7A}" type="slidenum">
              <a:rPr lang="en-IN" smtClean="0"/>
              <a:t>‹#›</a:t>
            </a:fld>
            <a:endParaRPr lang="en-IN"/>
          </a:p>
        </p:txBody>
      </p:sp>
    </p:spTree>
    <p:extLst>
      <p:ext uri="{BB962C8B-B14F-4D97-AF65-F5344CB8AC3E}">
        <p14:creationId xmlns:p14="http://schemas.microsoft.com/office/powerpoint/2010/main" val="12191554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6D8C-168F-E98D-4986-65710861A7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2AF7A6-C243-8EC4-D53E-E9B8B85F8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EB68C-D67C-693D-A057-F3BC0FDC6E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F1E17C-4CAB-DE71-4FF3-0CB844572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3F404-D24B-8DC3-961D-4BD0EE99E4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63C716-AD78-3D24-C9B2-3297ADD5FB3D}"/>
              </a:ext>
            </a:extLst>
          </p:cNvPr>
          <p:cNvSpPr>
            <a:spLocks noGrp="1"/>
          </p:cNvSpPr>
          <p:nvPr>
            <p:ph type="dt" sz="half" idx="10"/>
          </p:nvPr>
        </p:nvSpPr>
        <p:spPr/>
        <p:txBody>
          <a:bodyPr/>
          <a:lstStyle/>
          <a:p>
            <a:fld id="{CB836044-188F-4688-A33E-FF3272E203D4}" type="datetimeFigureOut">
              <a:rPr lang="en-IN" smtClean="0"/>
              <a:t>27-03-2025</a:t>
            </a:fld>
            <a:endParaRPr lang="en-IN"/>
          </a:p>
        </p:txBody>
      </p:sp>
      <p:sp>
        <p:nvSpPr>
          <p:cNvPr id="8" name="Footer Placeholder 7">
            <a:extLst>
              <a:ext uri="{FF2B5EF4-FFF2-40B4-BE49-F238E27FC236}">
                <a16:creationId xmlns:a16="http://schemas.microsoft.com/office/drawing/2014/main" id="{90D24B4C-60B1-92CA-E6B4-2D58E3325B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16E3D0-C430-ADB0-4311-77C393E54D49}"/>
              </a:ext>
            </a:extLst>
          </p:cNvPr>
          <p:cNvSpPr>
            <a:spLocks noGrp="1"/>
          </p:cNvSpPr>
          <p:nvPr>
            <p:ph type="sldNum" sz="quarter" idx="12"/>
          </p:nvPr>
        </p:nvSpPr>
        <p:spPr/>
        <p:txBody>
          <a:bodyPr/>
          <a:lstStyle/>
          <a:p>
            <a:fld id="{4CA46B71-9CD8-46EA-A538-24DE5B407D7A}" type="slidenum">
              <a:rPr lang="en-IN" smtClean="0"/>
              <a:t>‹#›</a:t>
            </a:fld>
            <a:endParaRPr lang="en-IN"/>
          </a:p>
        </p:txBody>
      </p:sp>
    </p:spTree>
    <p:extLst>
      <p:ext uri="{BB962C8B-B14F-4D97-AF65-F5344CB8AC3E}">
        <p14:creationId xmlns:p14="http://schemas.microsoft.com/office/powerpoint/2010/main" val="19868410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70D8-DDD1-1A08-53DF-C3CE0DBE5C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75FEBF-160E-6645-13FB-978B50E987F6}"/>
              </a:ext>
            </a:extLst>
          </p:cNvPr>
          <p:cNvSpPr>
            <a:spLocks noGrp="1"/>
          </p:cNvSpPr>
          <p:nvPr>
            <p:ph type="dt" sz="half" idx="10"/>
          </p:nvPr>
        </p:nvSpPr>
        <p:spPr/>
        <p:txBody>
          <a:bodyPr/>
          <a:lstStyle/>
          <a:p>
            <a:fld id="{CB836044-188F-4688-A33E-FF3272E203D4}" type="datetimeFigureOut">
              <a:rPr lang="en-IN" smtClean="0"/>
              <a:t>27-03-2025</a:t>
            </a:fld>
            <a:endParaRPr lang="en-IN"/>
          </a:p>
        </p:txBody>
      </p:sp>
      <p:sp>
        <p:nvSpPr>
          <p:cNvPr id="4" name="Footer Placeholder 3">
            <a:extLst>
              <a:ext uri="{FF2B5EF4-FFF2-40B4-BE49-F238E27FC236}">
                <a16:creationId xmlns:a16="http://schemas.microsoft.com/office/drawing/2014/main" id="{9274655D-29AC-F491-1F1A-FDD1B3EA7A5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765448-C7BE-4CA7-C333-F6E5F6B761DD}"/>
              </a:ext>
            </a:extLst>
          </p:cNvPr>
          <p:cNvSpPr>
            <a:spLocks noGrp="1"/>
          </p:cNvSpPr>
          <p:nvPr>
            <p:ph type="sldNum" sz="quarter" idx="12"/>
          </p:nvPr>
        </p:nvSpPr>
        <p:spPr/>
        <p:txBody>
          <a:bodyPr/>
          <a:lstStyle/>
          <a:p>
            <a:fld id="{4CA46B71-9CD8-46EA-A538-24DE5B407D7A}" type="slidenum">
              <a:rPr lang="en-IN" smtClean="0"/>
              <a:t>‹#›</a:t>
            </a:fld>
            <a:endParaRPr lang="en-IN"/>
          </a:p>
        </p:txBody>
      </p:sp>
    </p:spTree>
    <p:extLst>
      <p:ext uri="{BB962C8B-B14F-4D97-AF65-F5344CB8AC3E}">
        <p14:creationId xmlns:p14="http://schemas.microsoft.com/office/powerpoint/2010/main" val="27976216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4823F7-DE08-8035-079B-6CE6B63FADE3}"/>
              </a:ext>
            </a:extLst>
          </p:cNvPr>
          <p:cNvSpPr>
            <a:spLocks noGrp="1"/>
          </p:cNvSpPr>
          <p:nvPr>
            <p:ph type="dt" sz="half" idx="10"/>
          </p:nvPr>
        </p:nvSpPr>
        <p:spPr/>
        <p:txBody>
          <a:bodyPr/>
          <a:lstStyle/>
          <a:p>
            <a:fld id="{CB836044-188F-4688-A33E-FF3272E203D4}" type="datetimeFigureOut">
              <a:rPr lang="en-IN" smtClean="0"/>
              <a:t>27-03-2025</a:t>
            </a:fld>
            <a:endParaRPr lang="en-IN"/>
          </a:p>
        </p:txBody>
      </p:sp>
      <p:sp>
        <p:nvSpPr>
          <p:cNvPr id="3" name="Footer Placeholder 2">
            <a:extLst>
              <a:ext uri="{FF2B5EF4-FFF2-40B4-BE49-F238E27FC236}">
                <a16:creationId xmlns:a16="http://schemas.microsoft.com/office/drawing/2014/main" id="{67F8C306-ACEE-B702-94D7-4AD0BC1522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456103-CEE9-5D3D-922A-5B53BA737CE2}"/>
              </a:ext>
            </a:extLst>
          </p:cNvPr>
          <p:cNvSpPr>
            <a:spLocks noGrp="1"/>
          </p:cNvSpPr>
          <p:nvPr>
            <p:ph type="sldNum" sz="quarter" idx="12"/>
          </p:nvPr>
        </p:nvSpPr>
        <p:spPr/>
        <p:txBody>
          <a:bodyPr/>
          <a:lstStyle/>
          <a:p>
            <a:fld id="{4CA46B71-9CD8-46EA-A538-24DE5B407D7A}" type="slidenum">
              <a:rPr lang="en-IN" smtClean="0"/>
              <a:t>‹#›</a:t>
            </a:fld>
            <a:endParaRPr lang="en-IN"/>
          </a:p>
        </p:txBody>
      </p:sp>
    </p:spTree>
    <p:extLst>
      <p:ext uri="{BB962C8B-B14F-4D97-AF65-F5344CB8AC3E}">
        <p14:creationId xmlns:p14="http://schemas.microsoft.com/office/powerpoint/2010/main" val="22759758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84B4-2B85-2D4E-7AE8-445FCF3D0E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AE34A-5D86-F452-0470-72F3F40E85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6087F4-CDC3-4D5D-4071-2C83065FA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0A512-3F42-60D7-BB3F-01B2FC852679}"/>
              </a:ext>
            </a:extLst>
          </p:cNvPr>
          <p:cNvSpPr>
            <a:spLocks noGrp="1"/>
          </p:cNvSpPr>
          <p:nvPr>
            <p:ph type="dt" sz="half" idx="10"/>
          </p:nvPr>
        </p:nvSpPr>
        <p:spPr/>
        <p:txBody>
          <a:bodyPr/>
          <a:lstStyle/>
          <a:p>
            <a:fld id="{CB836044-188F-4688-A33E-FF3272E203D4}" type="datetimeFigureOut">
              <a:rPr lang="en-IN" smtClean="0"/>
              <a:t>27-03-2025</a:t>
            </a:fld>
            <a:endParaRPr lang="en-IN"/>
          </a:p>
        </p:txBody>
      </p:sp>
      <p:sp>
        <p:nvSpPr>
          <p:cNvPr id="6" name="Footer Placeholder 5">
            <a:extLst>
              <a:ext uri="{FF2B5EF4-FFF2-40B4-BE49-F238E27FC236}">
                <a16:creationId xmlns:a16="http://schemas.microsoft.com/office/drawing/2014/main" id="{7376A9C6-A85F-08DE-96C9-362737B834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50A449-D7E7-3BDB-46E9-AEBABD30CB89}"/>
              </a:ext>
            </a:extLst>
          </p:cNvPr>
          <p:cNvSpPr>
            <a:spLocks noGrp="1"/>
          </p:cNvSpPr>
          <p:nvPr>
            <p:ph type="sldNum" sz="quarter" idx="12"/>
          </p:nvPr>
        </p:nvSpPr>
        <p:spPr/>
        <p:txBody>
          <a:bodyPr/>
          <a:lstStyle/>
          <a:p>
            <a:fld id="{4CA46B71-9CD8-46EA-A538-24DE5B407D7A}" type="slidenum">
              <a:rPr lang="en-IN" smtClean="0"/>
              <a:t>‹#›</a:t>
            </a:fld>
            <a:endParaRPr lang="en-IN"/>
          </a:p>
        </p:txBody>
      </p:sp>
    </p:spTree>
    <p:extLst>
      <p:ext uri="{BB962C8B-B14F-4D97-AF65-F5344CB8AC3E}">
        <p14:creationId xmlns:p14="http://schemas.microsoft.com/office/powerpoint/2010/main" val="2318378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1AA62-9EE4-19AD-A385-AC5D0F6171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4B09C9-9637-371D-A9DB-B9D234DA56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3CB56D-3BEF-41C7-BB7A-41D7FCD52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0723CB-E2FB-478B-C406-B4BF4C3655F6}"/>
              </a:ext>
            </a:extLst>
          </p:cNvPr>
          <p:cNvSpPr>
            <a:spLocks noGrp="1"/>
          </p:cNvSpPr>
          <p:nvPr>
            <p:ph type="dt" sz="half" idx="10"/>
          </p:nvPr>
        </p:nvSpPr>
        <p:spPr/>
        <p:txBody>
          <a:bodyPr/>
          <a:lstStyle/>
          <a:p>
            <a:fld id="{CB836044-188F-4688-A33E-FF3272E203D4}" type="datetimeFigureOut">
              <a:rPr lang="en-IN" smtClean="0"/>
              <a:t>27-03-2025</a:t>
            </a:fld>
            <a:endParaRPr lang="en-IN"/>
          </a:p>
        </p:txBody>
      </p:sp>
      <p:sp>
        <p:nvSpPr>
          <p:cNvPr id="6" name="Footer Placeholder 5">
            <a:extLst>
              <a:ext uri="{FF2B5EF4-FFF2-40B4-BE49-F238E27FC236}">
                <a16:creationId xmlns:a16="http://schemas.microsoft.com/office/drawing/2014/main" id="{9BDD5A4B-3A0C-516E-916D-3D447B7FF1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91FEF-B66D-1AE9-9699-9F91F7D4EE1B}"/>
              </a:ext>
            </a:extLst>
          </p:cNvPr>
          <p:cNvSpPr>
            <a:spLocks noGrp="1"/>
          </p:cNvSpPr>
          <p:nvPr>
            <p:ph type="sldNum" sz="quarter" idx="12"/>
          </p:nvPr>
        </p:nvSpPr>
        <p:spPr/>
        <p:txBody>
          <a:bodyPr/>
          <a:lstStyle/>
          <a:p>
            <a:fld id="{4CA46B71-9CD8-46EA-A538-24DE5B407D7A}" type="slidenum">
              <a:rPr lang="en-IN" smtClean="0"/>
              <a:t>‹#›</a:t>
            </a:fld>
            <a:endParaRPr lang="en-IN"/>
          </a:p>
        </p:txBody>
      </p:sp>
    </p:spTree>
    <p:extLst>
      <p:ext uri="{BB962C8B-B14F-4D97-AF65-F5344CB8AC3E}">
        <p14:creationId xmlns:p14="http://schemas.microsoft.com/office/powerpoint/2010/main" val="23699842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307F-815C-D454-5608-035543C6C76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8AC32A-B01C-6068-984B-D941674772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2FBF75-6EEC-F2D9-57FE-614B0A143B56}"/>
              </a:ext>
            </a:extLst>
          </p:cNvPr>
          <p:cNvSpPr>
            <a:spLocks noGrp="1"/>
          </p:cNvSpPr>
          <p:nvPr>
            <p:ph type="dt" sz="half" idx="10"/>
          </p:nvPr>
        </p:nvSpPr>
        <p:spPr/>
        <p:txBody>
          <a:bodyPr/>
          <a:lstStyle/>
          <a:p>
            <a:fld id="{CB836044-188F-4688-A33E-FF3272E203D4}" type="datetimeFigureOut">
              <a:rPr lang="en-IN" smtClean="0"/>
              <a:t>27-03-2025</a:t>
            </a:fld>
            <a:endParaRPr lang="en-IN"/>
          </a:p>
        </p:txBody>
      </p:sp>
      <p:sp>
        <p:nvSpPr>
          <p:cNvPr id="5" name="Footer Placeholder 4">
            <a:extLst>
              <a:ext uri="{FF2B5EF4-FFF2-40B4-BE49-F238E27FC236}">
                <a16:creationId xmlns:a16="http://schemas.microsoft.com/office/drawing/2014/main" id="{B2B48422-E02E-1313-3994-70AF8E383A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2D7EF-050A-D6A3-7C9E-758C5CD3A8C9}"/>
              </a:ext>
            </a:extLst>
          </p:cNvPr>
          <p:cNvSpPr>
            <a:spLocks noGrp="1"/>
          </p:cNvSpPr>
          <p:nvPr>
            <p:ph type="sldNum" sz="quarter" idx="12"/>
          </p:nvPr>
        </p:nvSpPr>
        <p:spPr/>
        <p:txBody>
          <a:bodyPr/>
          <a:lstStyle/>
          <a:p>
            <a:fld id="{4CA46B71-9CD8-46EA-A538-24DE5B407D7A}" type="slidenum">
              <a:rPr lang="en-IN" smtClean="0"/>
              <a:t>‹#›</a:t>
            </a:fld>
            <a:endParaRPr lang="en-IN"/>
          </a:p>
        </p:txBody>
      </p:sp>
    </p:spTree>
    <p:extLst>
      <p:ext uri="{BB962C8B-B14F-4D97-AF65-F5344CB8AC3E}">
        <p14:creationId xmlns:p14="http://schemas.microsoft.com/office/powerpoint/2010/main" val="22578871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FBA4D0-3BB8-0D1E-DEDF-047409D9BD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C511D3-F391-FD82-2B16-9E3CC519DC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9DFCE0-648B-0A99-3ACE-072C00E91A2B}"/>
              </a:ext>
            </a:extLst>
          </p:cNvPr>
          <p:cNvSpPr>
            <a:spLocks noGrp="1"/>
          </p:cNvSpPr>
          <p:nvPr>
            <p:ph type="dt" sz="half" idx="10"/>
          </p:nvPr>
        </p:nvSpPr>
        <p:spPr/>
        <p:txBody>
          <a:bodyPr/>
          <a:lstStyle/>
          <a:p>
            <a:fld id="{CB836044-188F-4688-A33E-FF3272E203D4}" type="datetimeFigureOut">
              <a:rPr lang="en-IN" smtClean="0"/>
              <a:t>27-03-2025</a:t>
            </a:fld>
            <a:endParaRPr lang="en-IN"/>
          </a:p>
        </p:txBody>
      </p:sp>
      <p:sp>
        <p:nvSpPr>
          <p:cNvPr id="5" name="Footer Placeholder 4">
            <a:extLst>
              <a:ext uri="{FF2B5EF4-FFF2-40B4-BE49-F238E27FC236}">
                <a16:creationId xmlns:a16="http://schemas.microsoft.com/office/drawing/2014/main" id="{65DD2D0E-9C71-37DD-08F4-CE59B5FAE6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DDF7A3-B440-D239-138D-56876ADD6513}"/>
              </a:ext>
            </a:extLst>
          </p:cNvPr>
          <p:cNvSpPr>
            <a:spLocks noGrp="1"/>
          </p:cNvSpPr>
          <p:nvPr>
            <p:ph type="sldNum" sz="quarter" idx="12"/>
          </p:nvPr>
        </p:nvSpPr>
        <p:spPr/>
        <p:txBody>
          <a:bodyPr/>
          <a:lstStyle/>
          <a:p>
            <a:fld id="{4CA46B71-9CD8-46EA-A538-24DE5B407D7A}" type="slidenum">
              <a:rPr lang="en-IN" smtClean="0"/>
              <a:t>‹#›</a:t>
            </a:fld>
            <a:endParaRPr lang="en-IN"/>
          </a:p>
        </p:txBody>
      </p:sp>
    </p:spTree>
    <p:extLst>
      <p:ext uri="{BB962C8B-B14F-4D97-AF65-F5344CB8AC3E}">
        <p14:creationId xmlns:p14="http://schemas.microsoft.com/office/powerpoint/2010/main" val="127354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F89EB-397E-4810-A14A-A817D4B4263E}"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24578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F89EB-397E-4810-A14A-A817D4B4263E}"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610322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F89EB-397E-4810-A14A-A817D4B4263E}" type="datetimeFigureOut">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1477729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F89EB-397E-4810-A14A-A817D4B4263E}" type="datetimeFigureOut">
              <a:rPr lang="en-IN" smtClean="0"/>
              <a:t>27-03-2025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3271345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F89EB-397E-4810-A14A-A817D4B4263E}" type="datetimeFigureOut">
              <a:rPr lang="en-IN" smtClean="0"/>
              <a:t>27-03-2025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201549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F89EB-397E-4810-A14A-A817D4B4263E}" type="datetimeFigureOut">
              <a:rPr lang="en-IN" smtClean="0"/>
              <a:t>27-03-2025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1384015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F89EB-397E-4810-A14A-A817D4B4263E}"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786486-C262-41E2-86FE-E5BD302DBC7B}" type="slidenum">
              <a:rPr lang="en-IN" smtClean="0"/>
              <a:t>‹#›</a:t>
            </a:fld>
            <a:endParaRPr lang="en-IN"/>
          </a:p>
        </p:txBody>
      </p:sp>
    </p:spTree>
    <p:extLst>
      <p:ext uri="{BB962C8B-B14F-4D97-AF65-F5344CB8AC3E}">
        <p14:creationId xmlns:p14="http://schemas.microsoft.com/office/powerpoint/2010/main" val="158991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6.png"/><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2.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F89EB-397E-4810-A14A-A817D4B4263E}" type="datetimeFigureOut">
              <a:rPr lang="en-IN" smtClean="0"/>
              <a:t>27-03-2025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1786486-C262-41E2-86FE-E5BD302DBC7B}" type="slidenum">
              <a:rPr lang="en-IN" smtClean="0"/>
              <a:t>‹#›</a:t>
            </a:fld>
            <a:endParaRPr lang="en-IN"/>
          </a:p>
        </p:txBody>
      </p:sp>
    </p:spTree>
    <p:extLst>
      <p:ext uri="{BB962C8B-B14F-4D97-AF65-F5344CB8AC3E}">
        <p14:creationId xmlns:p14="http://schemas.microsoft.com/office/powerpoint/2010/main" val="346953916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A962E-12EE-6F5F-3FA4-FBD139DEF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E0784F-68CD-F500-C00D-895A3E2D1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1CBC24-6AA1-5CE5-24FC-A05F821726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36044-188F-4688-A33E-FF3272E203D4}" type="datetimeFigureOut">
              <a:rPr lang="en-IN" smtClean="0"/>
              <a:t>27-03-2025</a:t>
            </a:fld>
            <a:endParaRPr lang="en-IN"/>
          </a:p>
        </p:txBody>
      </p:sp>
      <p:sp>
        <p:nvSpPr>
          <p:cNvPr id="5" name="Footer Placeholder 4">
            <a:extLst>
              <a:ext uri="{FF2B5EF4-FFF2-40B4-BE49-F238E27FC236}">
                <a16:creationId xmlns:a16="http://schemas.microsoft.com/office/drawing/2014/main" id="{B4206690-05AF-FA6B-9450-E2E5475C91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99E6B7-D335-7BCF-4BD9-783CB2F06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A46B71-9CD8-46EA-A538-24DE5B407D7A}" type="slidenum">
              <a:rPr lang="en-IN" smtClean="0"/>
              <a:t>‹#›</a:t>
            </a:fld>
            <a:endParaRPr lang="en-IN"/>
          </a:p>
        </p:txBody>
      </p:sp>
    </p:spTree>
    <p:extLst>
      <p:ext uri="{BB962C8B-B14F-4D97-AF65-F5344CB8AC3E}">
        <p14:creationId xmlns:p14="http://schemas.microsoft.com/office/powerpoint/2010/main" val="234378221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ycling.data.tfl.gov.u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1673F8-3007-3751-1303-BD691E4A3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0" y="0"/>
            <a:ext cx="12179269" cy="6858000"/>
          </a:xfrm>
          <a:prstGeom prst="rect">
            <a:avLst/>
          </a:prstGeom>
        </p:spPr>
      </p:pic>
      <p:sp>
        <p:nvSpPr>
          <p:cNvPr id="3" name="Title 1">
            <a:extLst>
              <a:ext uri="{FF2B5EF4-FFF2-40B4-BE49-F238E27FC236}">
                <a16:creationId xmlns:a16="http://schemas.microsoft.com/office/drawing/2014/main" id="{9A235EB1-0D8F-ACF4-AFF0-3D6255B9EC00}"/>
              </a:ext>
            </a:extLst>
          </p:cNvPr>
          <p:cNvSpPr txBox="1">
            <a:spLocks/>
          </p:cNvSpPr>
          <p:nvPr/>
        </p:nvSpPr>
        <p:spPr>
          <a:xfrm>
            <a:off x="1643160" y="2135530"/>
            <a:ext cx="9011803" cy="1733400"/>
          </a:xfrm>
          <a:prstGeom prst="rect">
            <a:avLst/>
          </a:prstGeom>
          <a:solidFill>
            <a:schemeClr val="tx2">
              <a:lumMod val="25000"/>
            </a:schemeClr>
          </a:solidFill>
          <a:ln>
            <a:solidFill>
              <a:schemeClr val="tx1"/>
            </a:solidFill>
          </a:ln>
        </p:spPr>
        <p:txBody>
          <a:bodyPr vert="horz" lIns="91440" tIns="45720" rIns="91440" bIns="45720" rtlCol="0" anchor="b">
            <a:normAutofit fontScale="75000" lnSpcReduction="20000"/>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5400" dirty="0">
                <a:solidFill>
                  <a:schemeClr val="tx1"/>
                </a:solidFill>
                <a:latin typeface="Arial" panose="020B0604020202020204" pitchFamily="34" charset="0"/>
                <a:cs typeface="Arial" panose="020B0604020202020204" pitchFamily="34" charset="0"/>
              </a:rPr>
              <a:t>Transport For London (TFL) Cycling Usage Stats Dataset Analysis &amp; Expansion Strategy</a:t>
            </a:r>
          </a:p>
        </p:txBody>
      </p:sp>
      <p:sp>
        <p:nvSpPr>
          <p:cNvPr id="4" name="Subtitle 2">
            <a:extLst>
              <a:ext uri="{FF2B5EF4-FFF2-40B4-BE49-F238E27FC236}">
                <a16:creationId xmlns:a16="http://schemas.microsoft.com/office/drawing/2014/main" id="{124DAA06-4EAC-CF8F-EB03-53F7297DBAC6}"/>
              </a:ext>
            </a:extLst>
          </p:cNvPr>
          <p:cNvSpPr txBox="1">
            <a:spLocks/>
          </p:cNvSpPr>
          <p:nvPr/>
        </p:nvSpPr>
        <p:spPr>
          <a:xfrm>
            <a:off x="1643161" y="4722470"/>
            <a:ext cx="9011802" cy="1058897"/>
          </a:xfrm>
          <a:prstGeom prst="rect">
            <a:avLst/>
          </a:prstGeom>
          <a:solidFill>
            <a:schemeClr val="tx2">
              <a:lumMod val="25000"/>
            </a:schemeClr>
          </a:solidFill>
          <a:ln>
            <a:solidFill>
              <a:schemeClr val="tx1"/>
            </a:solidFill>
          </a:ln>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endParaRPr lang="en-IN" sz="1400" dirty="0">
              <a:solidFill>
                <a:schemeClr val="tx1"/>
              </a:solidFill>
              <a:latin typeface="Arial" panose="020B0604020202020204" pitchFamily="34" charset="0"/>
              <a:cs typeface="Arial" panose="020B0604020202020204" pitchFamily="34" charset="0"/>
            </a:endParaRPr>
          </a:p>
          <a:p>
            <a:pPr algn="ctr"/>
            <a:r>
              <a:rPr lang="en-IN" sz="2400" dirty="0">
                <a:solidFill>
                  <a:schemeClr val="tx1"/>
                </a:solidFill>
                <a:latin typeface="Arial" panose="020B0604020202020204" pitchFamily="34" charset="0"/>
                <a:cs typeface="Arial" panose="020B0604020202020204" pitchFamily="34" charset="0"/>
              </a:rPr>
              <a:t>Key Findings &amp; Data-Driven Recommendations</a:t>
            </a:r>
          </a:p>
          <a:p>
            <a:pPr algn="ctr"/>
            <a:endParaRPr lang="en-IN" sz="1400" dirty="0">
              <a:solidFill>
                <a:schemeClr val="tx1"/>
              </a:solidFill>
              <a:latin typeface="Arial" panose="020B0604020202020204" pitchFamily="34" charset="0"/>
              <a:cs typeface="Arial" panose="020B0604020202020204" pitchFamily="34" charset="0"/>
            </a:endParaRPr>
          </a:p>
          <a:p>
            <a:pPr algn="ct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364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rk Bike Royalty-Free Images, Stock Photos &amp; Pictures ...">
            <a:extLst>
              <a:ext uri="{FF2B5EF4-FFF2-40B4-BE49-F238E27FC236}">
                <a16:creationId xmlns:a16="http://schemas.microsoft.com/office/drawing/2014/main" id="{435627FD-DF20-DAE5-C307-15EBADD55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439841F2-78D5-63C8-D404-D72C8842DEFB}"/>
              </a:ext>
            </a:extLst>
          </p:cNvPr>
          <p:cNvSpPr>
            <a:spLocks noGrp="1"/>
          </p:cNvSpPr>
          <p:nvPr>
            <p:ph type="title"/>
          </p:nvPr>
        </p:nvSpPr>
        <p:spPr>
          <a:xfrm>
            <a:off x="132736" y="265906"/>
            <a:ext cx="11808542" cy="653530"/>
          </a:xfrm>
          <a:solidFill>
            <a:schemeClr val="tx2">
              <a:lumMod val="50000"/>
            </a:schemeClr>
          </a:solidFill>
          <a:ln>
            <a:solidFill>
              <a:schemeClr val="tx1"/>
            </a:solidFill>
          </a:ln>
        </p:spPr>
        <p:txBody>
          <a:bodyPr/>
          <a:lstStyle/>
          <a:p>
            <a:r>
              <a:rPr lang="en-IN" sz="2800" b="1" dirty="0">
                <a:latin typeface="Arial" panose="020B0604020202020204" pitchFamily="34" charset="0"/>
                <a:cs typeface="Arial" panose="020B0604020202020204" pitchFamily="34" charset="0"/>
              </a:rPr>
              <a:t>1.) LSTM and XGBoost Models - Bike Demand Forecasting</a:t>
            </a:r>
            <a:endParaRPr lang="en-IN" sz="28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37CBC792-15B7-517B-53CC-51B0D9C031B4}"/>
              </a:ext>
            </a:extLst>
          </p:cNvPr>
          <p:cNvSpPr txBox="1"/>
          <p:nvPr/>
        </p:nvSpPr>
        <p:spPr>
          <a:xfrm>
            <a:off x="149181" y="5293469"/>
            <a:ext cx="11964202" cy="1379865"/>
          </a:xfrm>
          <a:prstGeom prst="rect">
            <a:avLst/>
          </a:prstGeom>
          <a:solidFill>
            <a:schemeClr val="accent3">
              <a:lumMod val="20000"/>
              <a:lumOff val="80000"/>
            </a:schemeClr>
          </a:solidFill>
        </p:spPr>
        <p:txBody>
          <a:bodyPr wrap="square">
            <a:spAutoFit/>
          </a:bodyPr>
          <a:lstStyle/>
          <a:p>
            <a:pPr algn="l" rtl="0">
              <a:spcAft>
                <a:spcPts val="675"/>
              </a:spcAft>
            </a:pPr>
            <a:r>
              <a:rPr lang="en-US" sz="1200" b="1" i="0" dirty="0">
                <a:solidFill>
                  <a:schemeClr val="bg1"/>
                </a:solidFill>
                <a:effectLst/>
                <a:latin typeface="Arial" panose="020B0604020202020204" pitchFamily="34" charset="0"/>
                <a:cs typeface="Arial" panose="020B0604020202020204" pitchFamily="34" charset="0"/>
              </a:rPr>
              <a:t>LSTM is better for long-term forecasting</a:t>
            </a:r>
            <a:r>
              <a:rPr lang="en-US" sz="1200" b="0" i="0" dirty="0">
                <a:solidFill>
                  <a:schemeClr val="bg1"/>
                </a:solidFill>
                <a:effectLst/>
                <a:latin typeface="Arial" panose="020B0604020202020204" pitchFamily="34" charset="0"/>
                <a:cs typeface="Arial" panose="020B0604020202020204" pitchFamily="34" charset="0"/>
              </a:rPr>
              <a:t> as it provides a smoother trend, learns seasonality well, and has lower error metrics (MAE: 3084, RMSE: 4080, MAPE: 16.19%, SMAPE: 14.15%). It is more stable for predicting demand over six months.</a:t>
            </a:r>
          </a:p>
          <a:p>
            <a:pPr algn="l" rtl="0">
              <a:spcAft>
                <a:spcPts val="675"/>
              </a:spcAft>
            </a:pPr>
            <a:r>
              <a:rPr lang="en-US" sz="1200" b="1" i="0" dirty="0">
                <a:solidFill>
                  <a:schemeClr val="bg1"/>
                </a:solidFill>
                <a:effectLst/>
                <a:latin typeface="Arial" panose="020B0604020202020204" pitchFamily="34" charset="0"/>
                <a:cs typeface="Arial" panose="020B0604020202020204" pitchFamily="34" charset="0"/>
              </a:rPr>
              <a:t>XGBoost is better for short-term forecasting</a:t>
            </a:r>
            <a:r>
              <a:rPr lang="en-US" sz="1200" b="0" i="0" dirty="0">
                <a:solidFill>
                  <a:schemeClr val="bg1"/>
                </a:solidFill>
                <a:effectLst/>
                <a:latin typeface="Arial" panose="020B0604020202020204" pitchFamily="34" charset="0"/>
                <a:cs typeface="Arial" panose="020B0604020202020204" pitchFamily="34" charset="0"/>
              </a:rPr>
              <a:t> as it captures fluctuations effectively but has higher errors (MAE: 4231, RMSE: 5612, MAPE: 21.06%, SMAPE: 17.70%) and produces a more irregular long-term forecast. Suitable for short-term demand variations.</a:t>
            </a:r>
          </a:p>
          <a:p>
            <a:pPr algn="l" rtl="0"/>
            <a:r>
              <a:rPr lang="en-US" sz="1200" b="0" i="0" dirty="0">
                <a:solidFill>
                  <a:schemeClr val="bg1"/>
                </a:solidFill>
                <a:effectLst/>
                <a:latin typeface="Arial" panose="020B0604020202020204" pitchFamily="34" charset="0"/>
                <a:cs typeface="Arial" panose="020B0604020202020204" pitchFamily="34" charset="0"/>
              </a:rPr>
              <a:t>Hence, in conclusion </a:t>
            </a:r>
            <a:r>
              <a:rPr lang="en-US" sz="1200" b="1" i="0" dirty="0">
                <a:solidFill>
                  <a:schemeClr val="bg1"/>
                </a:solidFill>
                <a:effectLst/>
                <a:latin typeface="Arial" panose="020B0604020202020204" pitchFamily="34" charset="0"/>
                <a:cs typeface="Arial" panose="020B0604020202020204" pitchFamily="34" charset="0"/>
              </a:rPr>
              <a:t>LSTM</a:t>
            </a:r>
            <a:r>
              <a:rPr lang="en-US" sz="1200" b="0" i="0" dirty="0">
                <a:solidFill>
                  <a:schemeClr val="bg1"/>
                </a:solidFill>
                <a:effectLst/>
                <a:latin typeface="Arial" panose="020B0604020202020204" pitchFamily="34" charset="0"/>
                <a:cs typeface="Arial" panose="020B0604020202020204" pitchFamily="34" charset="0"/>
              </a:rPr>
              <a:t> has demonstrated the </a:t>
            </a:r>
            <a:r>
              <a:rPr lang="en-US" sz="1200" b="1" i="1" dirty="0">
                <a:solidFill>
                  <a:schemeClr val="bg1"/>
                </a:solidFill>
                <a:effectLst/>
                <a:latin typeface="Arial" panose="020B0604020202020204" pitchFamily="34" charset="0"/>
                <a:cs typeface="Arial" panose="020B0604020202020204" pitchFamily="34" charset="0"/>
              </a:rPr>
              <a:t>best performance</a:t>
            </a:r>
            <a:r>
              <a:rPr lang="en-US" sz="1200" b="0" i="0" dirty="0">
                <a:solidFill>
                  <a:schemeClr val="bg1"/>
                </a:solidFill>
                <a:effectLst/>
                <a:latin typeface="Arial" panose="020B0604020202020204" pitchFamily="34" charset="0"/>
                <a:cs typeface="Arial" panose="020B0604020202020204" pitchFamily="34" charset="0"/>
              </a:rPr>
              <a:t> in predicting bike demand. It has the lowest error metrics, capturing seasonality and trends more effectively than </a:t>
            </a:r>
            <a:r>
              <a:rPr lang="en-US" sz="1200" b="1" i="0" dirty="0">
                <a:solidFill>
                  <a:schemeClr val="bg1"/>
                </a:solidFill>
                <a:effectLst/>
                <a:latin typeface="Arial" panose="020B0604020202020204" pitchFamily="34" charset="0"/>
                <a:cs typeface="Arial" panose="020B0604020202020204" pitchFamily="34" charset="0"/>
              </a:rPr>
              <a:t>XGBoost</a:t>
            </a:r>
            <a:r>
              <a:rPr lang="en-US" sz="1200" b="0" i="0" dirty="0">
                <a:solidFill>
                  <a:schemeClr val="bg1"/>
                </a:solidFill>
                <a:effectLst/>
                <a:latin typeface="Arial" panose="020B0604020202020204" pitchFamily="34" charset="0"/>
                <a:cs typeface="Arial" panose="020B0604020202020204" pitchFamily="34" charset="0"/>
              </a:rPr>
              <a:t>. Given its superior accuracy, LSTM shall be used for future demand forecasting.</a:t>
            </a:r>
          </a:p>
        </p:txBody>
      </p:sp>
      <p:sp>
        <p:nvSpPr>
          <p:cNvPr id="20" name="TextBox 19">
            <a:extLst>
              <a:ext uri="{FF2B5EF4-FFF2-40B4-BE49-F238E27FC236}">
                <a16:creationId xmlns:a16="http://schemas.microsoft.com/office/drawing/2014/main" id="{420B8D87-9DD6-E715-4407-F93F354896A5}"/>
              </a:ext>
            </a:extLst>
          </p:cNvPr>
          <p:cNvSpPr txBox="1"/>
          <p:nvPr/>
        </p:nvSpPr>
        <p:spPr>
          <a:xfrm>
            <a:off x="132736" y="1022556"/>
            <a:ext cx="11808542" cy="600164"/>
          </a:xfrm>
          <a:prstGeom prst="rect">
            <a:avLst/>
          </a:prstGeom>
          <a:solidFill>
            <a:schemeClr val="accent2">
              <a:lumMod val="20000"/>
              <a:lumOff val="80000"/>
            </a:schemeClr>
          </a:solidFill>
        </p:spPr>
        <p:txBody>
          <a:bodyPr wrap="square">
            <a:spAutoFit/>
          </a:bodyPr>
          <a:lstStyle/>
          <a:p>
            <a:pPr algn="l">
              <a:buNone/>
            </a:pPr>
            <a:r>
              <a:rPr lang="en-US" sz="1100" b="1" i="0" dirty="0">
                <a:solidFill>
                  <a:schemeClr val="bg1"/>
                </a:solidFill>
                <a:effectLst/>
                <a:latin typeface="Arial" panose="020B0604020202020204" pitchFamily="34" charset="0"/>
                <a:cs typeface="Arial" panose="020B0604020202020204" pitchFamily="34" charset="0"/>
              </a:rPr>
              <a:t>📌 Use Case: </a:t>
            </a:r>
            <a:r>
              <a:rPr lang="en-US" sz="1100" i="0" dirty="0">
                <a:solidFill>
                  <a:schemeClr val="bg1"/>
                </a:solidFill>
                <a:effectLst/>
                <a:latin typeface="Arial" panose="020B0604020202020204" pitchFamily="34" charset="0"/>
                <a:cs typeface="Arial" panose="020B0604020202020204" pitchFamily="34" charset="0"/>
              </a:rPr>
              <a:t>The Bike Demand Forecasting Model helps city planners, bike-sharing companies, and policymakers predict future bike demand over time. By leveraging forecasting models, </a:t>
            </a:r>
            <a:r>
              <a:rPr lang="en-US" sz="1100" dirty="0">
                <a:solidFill>
                  <a:schemeClr val="bg1"/>
                </a:solidFill>
                <a:latin typeface="Arial" panose="020B0604020202020204" pitchFamily="34" charset="0"/>
                <a:cs typeface="Arial" panose="020B0604020202020204" pitchFamily="34" charset="0"/>
              </a:rPr>
              <a:t>we can</a:t>
            </a:r>
            <a:r>
              <a:rPr lang="en-US" sz="1100" i="0" dirty="0">
                <a:solidFill>
                  <a:schemeClr val="bg1"/>
                </a:solidFill>
                <a:effectLst/>
                <a:latin typeface="Arial" panose="020B0604020202020204" pitchFamily="34" charset="0"/>
                <a:cs typeface="Arial" panose="020B0604020202020204" pitchFamily="34" charset="0"/>
              </a:rPr>
              <a:t> identify seasonal trends, short-term fluctuations, and long-term demand patterns. This enables optimized bike distribution, efficient fleet management, infrastructure planning, and improved customer experience, ultimately promoting sustainable urban mobility. 🚲📊</a:t>
            </a:r>
          </a:p>
        </p:txBody>
      </p:sp>
      <p:pic>
        <p:nvPicPr>
          <p:cNvPr id="22" name="Picture 21">
            <a:extLst>
              <a:ext uri="{FF2B5EF4-FFF2-40B4-BE49-F238E27FC236}">
                <a16:creationId xmlns:a16="http://schemas.microsoft.com/office/drawing/2014/main" id="{979C4718-9C63-5CBE-3231-61A803488AE8}"/>
              </a:ext>
            </a:extLst>
          </p:cNvPr>
          <p:cNvPicPr>
            <a:picLocks noChangeAspect="1"/>
          </p:cNvPicPr>
          <p:nvPr/>
        </p:nvPicPr>
        <p:blipFill>
          <a:blip r:embed="rId3"/>
          <a:stretch>
            <a:fillRect/>
          </a:stretch>
        </p:blipFill>
        <p:spPr>
          <a:xfrm>
            <a:off x="334799" y="1725840"/>
            <a:ext cx="5653719" cy="3382963"/>
          </a:xfrm>
          <a:prstGeom prst="rect">
            <a:avLst/>
          </a:prstGeom>
        </p:spPr>
      </p:pic>
      <p:pic>
        <p:nvPicPr>
          <p:cNvPr id="24" name="Picture 23">
            <a:extLst>
              <a:ext uri="{FF2B5EF4-FFF2-40B4-BE49-F238E27FC236}">
                <a16:creationId xmlns:a16="http://schemas.microsoft.com/office/drawing/2014/main" id="{7363D499-A75A-8481-51A3-A316A0A00C25}"/>
              </a:ext>
            </a:extLst>
          </p:cNvPr>
          <p:cNvPicPr>
            <a:picLocks noChangeAspect="1"/>
          </p:cNvPicPr>
          <p:nvPr/>
        </p:nvPicPr>
        <p:blipFill>
          <a:blip r:embed="rId4"/>
          <a:stretch>
            <a:fillRect/>
          </a:stretch>
        </p:blipFill>
        <p:spPr>
          <a:xfrm>
            <a:off x="6256189" y="1734790"/>
            <a:ext cx="5601011" cy="3367794"/>
          </a:xfrm>
          <a:prstGeom prst="rect">
            <a:avLst/>
          </a:prstGeom>
        </p:spPr>
      </p:pic>
    </p:spTree>
    <p:extLst>
      <p:ext uri="{BB962C8B-B14F-4D97-AF65-F5344CB8AC3E}">
        <p14:creationId xmlns:p14="http://schemas.microsoft.com/office/powerpoint/2010/main" val="17287335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69AA9-DB75-F6D5-B79E-6CE9B92E202B}"/>
            </a:ext>
          </a:extLst>
        </p:cNvPr>
        <p:cNvGrpSpPr/>
        <p:nvPr/>
      </p:nvGrpSpPr>
      <p:grpSpPr>
        <a:xfrm>
          <a:off x="0" y="0"/>
          <a:ext cx="0" cy="0"/>
          <a:chOff x="0" y="0"/>
          <a:chExt cx="0" cy="0"/>
        </a:xfrm>
      </p:grpSpPr>
      <p:pic>
        <p:nvPicPr>
          <p:cNvPr id="15" name="Picture 2" descr="Dark Bike Royalty-Free Images, Stock Photos &amp; Pictures ...">
            <a:extLst>
              <a:ext uri="{FF2B5EF4-FFF2-40B4-BE49-F238E27FC236}">
                <a16:creationId xmlns:a16="http://schemas.microsoft.com/office/drawing/2014/main" id="{B0161E0F-6129-C5FE-0AED-EB95F26822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B2BCB97-0E78-E28E-DE54-4B6116A67E60}"/>
              </a:ext>
            </a:extLst>
          </p:cNvPr>
          <p:cNvSpPr txBox="1"/>
          <p:nvPr/>
        </p:nvSpPr>
        <p:spPr>
          <a:xfrm>
            <a:off x="216310" y="5411888"/>
            <a:ext cx="11759380" cy="1277273"/>
          </a:xfrm>
          <a:prstGeom prst="rect">
            <a:avLst/>
          </a:prstGeom>
          <a:solidFill>
            <a:schemeClr val="accent3">
              <a:lumMod val="20000"/>
              <a:lumOff val="80000"/>
            </a:schemeClr>
          </a:solidFill>
        </p:spPr>
        <p:txBody>
          <a:bodyPr wrap="square">
            <a:spAutoFit/>
          </a:bodyPr>
          <a:lstStyle/>
          <a:p>
            <a:pPr algn="l">
              <a:buNone/>
            </a:pPr>
            <a:r>
              <a:rPr lang="en-US" sz="1100" b="1" i="0" dirty="0">
                <a:solidFill>
                  <a:srgbClr val="0070C0"/>
                </a:solidFill>
                <a:effectLst/>
                <a:latin typeface="Arial" panose="020B0604020202020204" pitchFamily="34" charset="0"/>
                <a:cs typeface="Arial" panose="020B0604020202020204" pitchFamily="34" charset="0"/>
              </a:rPr>
              <a:t>Pattern Detection and Prophet Model Strengths</a:t>
            </a:r>
          </a:p>
          <a:p>
            <a:pPr algn="l">
              <a:buNone/>
            </a:pPr>
            <a:r>
              <a:rPr lang="en-US" sz="1100" b="0" i="0" dirty="0">
                <a:solidFill>
                  <a:srgbClr val="000000"/>
                </a:solidFill>
                <a:effectLst/>
                <a:latin typeface="Arial" panose="020B0604020202020204" pitchFamily="34" charset="0"/>
                <a:cs typeface="Arial" panose="020B0604020202020204" pitchFamily="34" charset="0"/>
              </a:rPr>
              <a:t>One of Prophet’s major advantages is its ability to </a:t>
            </a:r>
            <a:r>
              <a:rPr lang="en-US" sz="1100" b="1" i="0" dirty="0">
                <a:solidFill>
                  <a:srgbClr val="000000"/>
                </a:solidFill>
                <a:effectLst/>
                <a:latin typeface="Arial" panose="020B0604020202020204" pitchFamily="34" charset="0"/>
                <a:cs typeface="Arial" panose="020B0604020202020204" pitchFamily="34" charset="0"/>
              </a:rPr>
              <a:t>smoothly model trends while handling irregularities</a:t>
            </a:r>
            <a:r>
              <a:rPr lang="en-US" sz="1100" b="0" i="0" dirty="0">
                <a:solidFill>
                  <a:srgbClr val="000000"/>
                </a:solidFill>
                <a:effectLst/>
                <a:latin typeface="Arial" panose="020B0604020202020204" pitchFamily="34" charset="0"/>
                <a:cs typeface="Arial" panose="020B0604020202020204" pitchFamily="34" charset="0"/>
              </a:rPr>
              <a:t>. </a:t>
            </a:r>
            <a:r>
              <a:rPr lang="en-US" sz="1100" dirty="0">
                <a:solidFill>
                  <a:srgbClr val="000000"/>
                </a:solidFill>
                <a:effectLst/>
                <a:latin typeface="Arial" panose="020B0604020202020204" pitchFamily="34" charset="0"/>
                <a:cs typeface="Arial" panose="020B0604020202020204" pitchFamily="34" charset="0"/>
              </a:rPr>
              <a:t>Key </a:t>
            </a:r>
            <a:r>
              <a:rPr lang="en-US" sz="1100" b="1" dirty="0">
                <a:solidFill>
                  <a:srgbClr val="000000"/>
                </a:solidFill>
                <a:effectLst/>
                <a:latin typeface="Arial" panose="020B0604020202020204" pitchFamily="34" charset="0"/>
                <a:cs typeface="Arial" panose="020B0604020202020204" pitchFamily="34" charset="0"/>
              </a:rPr>
              <a:t>observations </a:t>
            </a:r>
            <a:r>
              <a:rPr lang="en-US" sz="1100" dirty="0">
                <a:solidFill>
                  <a:srgbClr val="000000"/>
                </a:solidFill>
                <a:effectLst/>
                <a:latin typeface="Arial" panose="020B0604020202020204" pitchFamily="34" charset="0"/>
                <a:cs typeface="Arial" panose="020B0604020202020204" pitchFamily="34" charset="0"/>
              </a:rPr>
              <a:t>from the forecast</a:t>
            </a:r>
            <a:r>
              <a:rPr lang="en-US" sz="1100" b="0" i="0" dirty="0">
                <a:solidFill>
                  <a:srgbClr val="000000"/>
                </a:solidFill>
                <a:effectLst/>
                <a:latin typeface="Arial" panose="020B0604020202020204" pitchFamily="34" charset="0"/>
                <a:cs typeface="Arial" panose="020B0604020202020204" pitchFamily="34" charset="0"/>
              </a:rPr>
              <a:t>:</a:t>
            </a:r>
          </a:p>
          <a:p>
            <a:pPr algn="l">
              <a:buNone/>
            </a:pPr>
            <a:r>
              <a:rPr lang="en-US" sz="1100" b="0" i="0" dirty="0">
                <a:solidFill>
                  <a:srgbClr val="000000"/>
                </a:solidFill>
                <a:effectLst/>
                <a:latin typeface="Arial" panose="020B0604020202020204" pitchFamily="34" charset="0"/>
                <a:cs typeface="Arial" panose="020B0604020202020204" pitchFamily="34" charset="0"/>
              </a:rPr>
              <a:t>🔹 The </a:t>
            </a:r>
            <a:r>
              <a:rPr lang="en-US" sz="1100" b="1" i="0" dirty="0">
                <a:solidFill>
                  <a:srgbClr val="000000"/>
                </a:solidFill>
                <a:effectLst/>
                <a:latin typeface="Arial" panose="020B0604020202020204" pitchFamily="34" charset="0"/>
                <a:cs typeface="Arial" panose="020B0604020202020204" pitchFamily="34" charset="0"/>
              </a:rPr>
              <a:t>black dots</a:t>
            </a:r>
            <a:r>
              <a:rPr lang="en-US" sz="1100" b="0" i="0" dirty="0">
                <a:solidFill>
                  <a:srgbClr val="000000"/>
                </a:solidFill>
                <a:effectLst/>
                <a:latin typeface="Arial" panose="020B0604020202020204" pitchFamily="34" charset="0"/>
                <a:cs typeface="Arial" panose="020B0604020202020204" pitchFamily="34" charset="0"/>
              </a:rPr>
              <a:t> (actual data) exhibit clear seasonal demand patterns.</a:t>
            </a:r>
            <a:br>
              <a:rPr lang="en-US" sz="1100" b="0" i="0" dirty="0">
                <a:solidFill>
                  <a:srgbClr val="000000"/>
                </a:solidFill>
                <a:effectLst/>
                <a:latin typeface="Arial" panose="020B0604020202020204" pitchFamily="34" charset="0"/>
                <a:cs typeface="Arial" panose="020B0604020202020204" pitchFamily="34" charset="0"/>
              </a:rPr>
            </a:br>
            <a:r>
              <a:rPr lang="en-US" sz="1100" b="0" i="0" dirty="0">
                <a:solidFill>
                  <a:srgbClr val="000000"/>
                </a:solidFill>
                <a:effectLst/>
                <a:latin typeface="Arial" panose="020B0604020202020204" pitchFamily="34" charset="0"/>
                <a:cs typeface="Arial" panose="020B0604020202020204" pitchFamily="34" charset="0"/>
              </a:rPr>
              <a:t>🔹 The </a:t>
            </a:r>
            <a:r>
              <a:rPr lang="en-US" sz="1100" b="1" i="0" dirty="0">
                <a:solidFill>
                  <a:srgbClr val="000000"/>
                </a:solidFill>
                <a:effectLst/>
                <a:latin typeface="Arial" panose="020B0604020202020204" pitchFamily="34" charset="0"/>
                <a:cs typeface="Arial" panose="020B0604020202020204" pitchFamily="34" charset="0"/>
              </a:rPr>
              <a:t>blue line</a:t>
            </a:r>
            <a:r>
              <a:rPr lang="en-US" sz="1100" b="0" i="0" dirty="0">
                <a:solidFill>
                  <a:srgbClr val="000000"/>
                </a:solidFill>
                <a:effectLst/>
                <a:latin typeface="Arial" panose="020B0604020202020204" pitchFamily="34" charset="0"/>
                <a:cs typeface="Arial" panose="020B0604020202020204" pitchFamily="34" charset="0"/>
              </a:rPr>
              <a:t> (Predicted Trend) closely follows fluctuations, capturing annual demand peaks and dips.</a:t>
            </a:r>
            <a:br>
              <a:rPr lang="en-US" sz="1100" b="0" i="0" dirty="0">
                <a:solidFill>
                  <a:srgbClr val="000000"/>
                </a:solidFill>
                <a:effectLst/>
                <a:latin typeface="Arial" panose="020B0604020202020204" pitchFamily="34" charset="0"/>
                <a:cs typeface="Arial" panose="020B0604020202020204" pitchFamily="34" charset="0"/>
              </a:rPr>
            </a:br>
            <a:r>
              <a:rPr lang="en-US" sz="1100" b="0" i="0" dirty="0">
                <a:solidFill>
                  <a:srgbClr val="000000"/>
                </a:solidFill>
                <a:effectLst/>
                <a:latin typeface="Arial" panose="020B0604020202020204" pitchFamily="34" charset="0"/>
                <a:cs typeface="Arial" panose="020B0604020202020204" pitchFamily="34" charset="0"/>
              </a:rPr>
              <a:t>🔹 The </a:t>
            </a:r>
            <a:r>
              <a:rPr lang="en-US" sz="1100" b="1" i="0" dirty="0">
                <a:solidFill>
                  <a:srgbClr val="000000"/>
                </a:solidFill>
                <a:effectLst/>
                <a:latin typeface="Arial" panose="020B0604020202020204" pitchFamily="34" charset="0"/>
                <a:cs typeface="Arial" panose="020B0604020202020204" pitchFamily="34" charset="0"/>
              </a:rPr>
              <a:t>blue shaded region</a:t>
            </a:r>
            <a:r>
              <a:rPr lang="en-US" sz="1100" b="0" i="0" dirty="0">
                <a:solidFill>
                  <a:srgbClr val="000000"/>
                </a:solidFill>
                <a:effectLst/>
                <a:latin typeface="Arial" panose="020B0604020202020204" pitchFamily="34" charset="0"/>
                <a:cs typeface="Arial" panose="020B0604020202020204" pitchFamily="34" charset="0"/>
              </a:rPr>
              <a:t> represents </a:t>
            </a:r>
            <a:r>
              <a:rPr lang="en-US" sz="1100" b="1" i="0" dirty="0">
                <a:solidFill>
                  <a:srgbClr val="000000"/>
                </a:solidFill>
                <a:effectLst/>
                <a:latin typeface="Arial" panose="020B0604020202020204" pitchFamily="34" charset="0"/>
                <a:cs typeface="Arial" panose="020B0604020202020204" pitchFamily="34" charset="0"/>
              </a:rPr>
              <a:t>uncertainty intervals</a:t>
            </a:r>
            <a:r>
              <a:rPr lang="en-US" sz="1100" dirty="0">
                <a:solidFill>
                  <a:srgbClr val="000000"/>
                </a:solidFill>
                <a:latin typeface="Arial" panose="020B0604020202020204" pitchFamily="34" charset="0"/>
                <a:cs typeface="Arial" panose="020B0604020202020204" pitchFamily="34" charset="0"/>
              </a:rPr>
              <a:t> - </a:t>
            </a:r>
            <a:r>
              <a:rPr lang="en-US" sz="1100" b="0" i="0" dirty="0">
                <a:solidFill>
                  <a:srgbClr val="000000"/>
                </a:solidFill>
                <a:effectLst/>
                <a:latin typeface="Arial" panose="020B0604020202020204" pitchFamily="34" charset="0"/>
                <a:cs typeface="Arial" panose="020B0604020202020204" pitchFamily="34" charset="0"/>
              </a:rPr>
              <a:t>wider regions indicate more variability in predictions.</a:t>
            </a:r>
            <a:br>
              <a:rPr lang="en-US" sz="1100" b="0" i="0" dirty="0">
                <a:solidFill>
                  <a:srgbClr val="000000"/>
                </a:solidFill>
                <a:effectLst/>
                <a:latin typeface="Arial" panose="020B0604020202020204" pitchFamily="34" charset="0"/>
                <a:cs typeface="Arial" panose="020B0604020202020204" pitchFamily="34" charset="0"/>
              </a:rPr>
            </a:br>
            <a:r>
              <a:rPr lang="en-US" sz="1100" b="0" i="0" dirty="0">
                <a:solidFill>
                  <a:srgbClr val="000000"/>
                </a:solidFill>
                <a:effectLst/>
                <a:latin typeface="Arial" panose="020B0604020202020204" pitchFamily="34" charset="0"/>
                <a:cs typeface="Arial" panose="020B0604020202020204" pitchFamily="34" charset="0"/>
              </a:rPr>
              <a:t>🔹 The </a:t>
            </a:r>
            <a:r>
              <a:rPr lang="en-US" sz="1100" b="1" i="0" dirty="0">
                <a:solidFill>
                  <a:srgbClr val="000000"/>
                </a:solidFill>
                <a:effectLst/>
                <a:latin typeface="Arial" panose="020B0604020202020204" pitchFamily="34" charset="0"/>
                <a:cs typeface="Arial" panose="020B0604020202020204" pitchFamily="34" charset="0"/>
              </a:rPr>
              <a:t>red dashed line</a:t>
            </a:r>
            <a:r>
              <a:rPr lang="en-US" sz="1100" b="0" i="0" dirty="0">
                <a:solidFill>
                  <a:srgbClr val="000000"/>
                </a:solidFill>
                <a:effectLst/>
                <a:latin typeface="Arial" panose="020B0604020202020204" pitchFamily="34" charset="0"/>
                <a:cs typeface="Arial" panose="020B0604020202020204" pitchFamily="34" charset="0"/>
              </a:rPr>
              <a:t> marks the start of the forecast, meaning everything to the right is Prophet’s prediction for the next 6 months.</a:t>
            </a:r>
          </a:p>
          <a:p>
            <a:pPr algn="l"/>
            <a:r>
              <a:rPr lang="en-US" sz="1100" b="0" i="0" dirty="0">
                <a:solidFill>
                  <a:srgbClr val="000000"/>
                </a:solidFill>
                <a:effectLst/>
                <a:latin typeface="Arial" panose="020B0604020202020204" pitchFamily="34" charset="0"/>
                <a:cs typeface="Arial" panose="020B0604020202020204" pitchFamily="34" charset="0"/>
              </a:rPr>
              <a:t>💡 </a:t>
            </a:r>
            <a:r>
              <a:rPr lang="en-US" sz="1100" b="0" i="1" dirty="0">
                <a:solidFill>
                  <a:srgbClr val="000000"/>
                </a:solidFill>
                <a:effectLst/>
                <a:latin typeface="Arial" panose="020B0604020202020204" pitchFamily="34" charset="0"/>
                <a:cs typeface="Arial" panose="020B0604020202020204" pitchFamily="34" charset="0"/>
              </a:rPr>
              <a:t>Prophet's forecast suggests a steady increase in bike demand post-winter, with peaks expected in summer, aligning with past trends</a:t>
            </a:r>
            <a:endParaRPr lang="en-US" sz="1100" b="0" i="0" dirty="0">
              <a:solidFill>
                <a:srgbClr val="000000"/>
              </a:solidFill>
              <a:effectLst/>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FDD61AB9-06C6-0052-63F9-72260E63A44A}"/>
              </a:ext>
            </a:extLst>
          </p:cNvPr>
          <p:cNvPicPr>
            <a:picLocks noChangeAspect="1"/>
          </p:cNvPicPr>
          <p:nvPr/>
        </p:nvPicPr>
        <p:blipFill>
          <a:blip r:embed="rId3"/>
          <a:stretch>
            <a:fillRect/>
          </a:stretch>
        </p:blipFill>
        <p:spPr>
          <a:xfrm>
            <a:off x="216310" y="1288462"/>
            <a:ext cx="6390967" cy="3952132"/>
          </a:xfrm>
          <a:prstGeom prst="rect">
            <a:avLst/>
          </a:prstGeom>
        </p:spPr>
      </p:pic>
      <p:sp>
        <p:nvSpPr>
          <p:cNvPr id="18" name="TextBox 17">
            <a:extLst>
              <a:ext uri="{FF2B5EF4-FFF2-40B4-BE49-F238E27FC236}">
                <a16:creationId xmlns:a16="http://schemas.microsoft.com/office/drawing/2014/main" id="{66510288-910C-D50F-A746-CDD2A90A4B76}"/>
              </a:ext>
            </a:extLst>
          </p:cNvPr>
          <p:cNvSpPr txBox="1"/>
          <p:nvPr/>
        </p:nvSpPr>
        <p:spPr>
          <a:xfrm>
            <a:off x="6698952" y="1442371"/>
            <a:ext cx="5276738" cy="1977464"/>
          </a:xfrm>
          <a:prstGeom prst="rect">
            <a:avLst/>
          </a:prstGeom>
          <a:solidFill>
            <a:schemeClr val="accent2">
              <a:lumMod val="20000"/>
              <a:lumOff val="80000"/>
            </a:schemeClr>
          </a:solidFill>
        </p:spPr>
        <p:txBody>
          <a:bodyPr wrap="square">
            <a:spAutoFit/>
          </a:bodyPr>
          <a:lstStyle/>
          <a:p>
            <a:pPr algn="l">
              <a:buNone/>
            </a:pPr>
            <a:r>
              <a:rPr lang="en-US" sz="1050" b="1" i="0" dirty="0">
                <a:solidFill>
                  <a:schemeClr val="accent2"/>
                </a:solidFill>
                <a:effectLst/>
                <a:latin typeface="Arial" panose="020B0604020202020204" pitchFamily="34" charset="0"/>
                <a:cs typeface="Arial" panose="020B0604020202020204" pitchFamily="34" charset="0"/>
              </a:rPr>
              <a:t>Why Use Prophet for Forecasting?</a:t>
            </a:r>
          </a:p>
          <a:p>
            <a:pPr algn="l">
              <a:buNone/>
            </a:pPr>
            <a:r>
              <a:rPr lang="en-US" sz="1050" b="0" i="0" dirty="0">
                <a:solidFill>
                  <a:srgbClr val="000000"/>
                </a:solidFill>
                <a:effectLst/>
                <a:latin typeface="Arial" panose="020B0604020202020204" pitchFamily="34" charset="0"/>
                <a:cs typeface="Arial" panose="020B0604020202020204" pitchFamily="34" charset="0"/>
              </a:rPr>
              <a:t>Prophet, developed by Facebook, is a robust model designed for business forecasting applications. Prophet was chosen because it excels at capturing </a:t>
            </a:r>
            <a:r>
              <a:rPr lang="en-US" sz="1050" b="1" i="0" dirty="0">
                <a:solidFill>
                  <a:srgbClr val="000000"/>
                </a:solidFill>
                <a:effectLst/>
                <a:latin typeface="Arial" panose="020B0604020202020204" pitchFamily="34" charset="0"/>
                <a:cs typeface="Arial" panose="020B0604020202020204" pitchFamily="34" charset="0"/>
              </a:rPr>
              <a:t>seasonal patterns and long-term trends</a:t>
            </a:r>
            <a:r>
              <a:rPr lang="en-US" sz="1050" b="0" i="0" dirty="0">
                <a:solidFill>
                  <a:srgbClr val="000000"/>
                </a:solidFill>
                <a:effectLst/>
                <a:latin typeface="Arial" panose="020B0604020202020204" pitchFamily="34" charset="0"/>
                <a:cs typeface="Arial" panose="020B0604020202020204" pitchFamily="34" charset="0"/>
              </a:rPr>
              <a:t> in time-series data. Unlike traditional models, which struggle with complex fluctuations, Prophet can automatically detect:</a:t>
            </a:r>
          </a:p>
          <a:p>
            <a:pPr algn="l">
              <a:spcAft>
                <a:spcPts val="675"/>
              </a:spcAft>
              <a:buFont typeface="Arial" panose="020B0604020202020204" pitchFamily="34" charset="0"/>
              <a:buChar char="•"/>
            </a:pPr>
            <a:r>
              <a:rPr lang="en-US" sz="1050" b="0" i="0" dirty="0">
                <a:solidFill>
                  <a:srgbClr val="000000"/>
                </a:solidFill>
                <a:effectLst/>
                <a:latin typeface="Arial" panose="020B0604020202020204" pitchFamily="34" charset="0"/>
                <a:cs typeface="Arial" panose="020B0604020202020204" pitchFamily="34" charset="0"/>
              </a:rPr>
              <a:t>🗓 </a:t>
            </a:r>
            <a:r>
              <a:rPr lang="en-US" sz="1050" b="1" i="0" dirty="0">
                <a:solidFill>
                  <a:srgbClr val="000000"/>
                </a:solidFill>
                <a:effectLst/>
                <a:latin typeface="Arial" panose="020B0604020202020204" pitchFamily="34" charset="0"/>
                <a:cs typeface="Arial" panose="020B0604020202020204" pitchFamily="34" charset="0"/>
              </a:rPr>
              <a:t>Weekly, monthly, and yearly cycles</a:t>
            </a:r>
            <a:endParaRPr lang="en-US" sz="1050" b="0" i="0" dirty="0">
              <a:solidFill>
                <a:srgbClr val="000000"/>
              </a:solidFill>
              <a:effectLst/>
              <a:latin typeface="Arial" panose="020B0604020202020204" pitchFamily="34" charset="0"/>
              <a:cs typeface="Arial" panose="020B0604020202020204" pitchFamily="34" charset="0"/>
            </a:endParaRPr>
          </a:p>
          <a:p>
            <a:pPr algn="l">
              <a:spcAft>
                <a:spcPts val="675"/>
              </a:spcAft>
              <a:buFont typeface="Arial" panose="020B0604020202020204" pitchFamily="34" charset="0"/>
              <a:buChar char="•"/>
            </a:pPr>
            <a:r>
              <a:rPr lang="en-US" sz="1050" b="0" i="0" dirty="0">
                <a:solidFill>
                  <a:srgbClr val="000000"/>
                </a:solidFill>
                <a:effectLst/>
                <a:latin typeface="Arial" panose="020B0604020202020204" pitchFamily="34" charset="0"/>
                <a:cs typeface="Arial" panose="020B0604020202020204" pitchFamily="34" charset="0"/>
              </a:rPr>
              <a:t>📈 </a:t>
            </a:r>
            <a:r>
              <a:rPr lang="en-US" sz="1050" b="1" i="0" dirty="0">
                <a:solidFill>
                  <a:srgbClr val="000000"/>
                </a:solidFill>
                <a:effectLst/>
                <a:latin typeface="Arial" panose="020B0604020202020204" pitchFamily="34" charset="0"/>
                <a:cs typeface="Arial" panose="020B0604020202020204" pitchFamily="34" charset="0"/>
              </a:rPr>
              <a:t>Long-term trend variations</a:t>
            </a:r>
            <a:endParaRPr lang="en-US" sz="1050" b="0" i="0" dirty="0">
              <a:solidFill>
                <a:srgbClr val="000000"/>
              </a:solidFill>
              <a:effectLst/>
              <a:latin typeface="Arial" panose="020B0604020202020204" pitchFamily="34" charset="0"/>
              <a:cs typeface="Arial" panose="020B0604020202020204" pitchFamily="34" charset="0"/>
            </a:endParaRPr>
          </a:p>
          <a:p>
            <a:pPr algn="l">
              <a:spcAft>
                <a:spcPts val="675"/>
              </a:spcAft>
              <a:buFont typeface="Arial" panose="020B0604020202020204" pitchFamily="34" charset="0"/>
              <a:buChar char="•"/>
            </a:pPr>
            <a:r>
              <a:rPr lang="en-US" sz="1050" b="0" i="0" dirty="0">
                <a:solidFill>
                  <a:srgbClr val="000000"/>
                </a:solidFill>
                <a:effectLst/>
                <a:latin typeface="Arial" panose="020B0604020202020204" pitchFamily="34" charset="0"/>
                <a:cs typeface="Arial" panose="020B0604020202020204" pitchFamily="34" charset="0"/>
              </a:rPr>
              <a:t>📉 </a:t>
            </a:r>
            <a:r>
              <a:rPr lang="en-US" sz="1050" b="1" i="0" dirty="0">
                <a:solidFill>
                  <a:srgbClr val="000000"/>
                </a:solidFill>
                <a:effectLst/>
                <a:latin typeface="Arial" panose="020B0604020202020204" pitchFamily="34" charset="0"/>
                <a:cs typeface="Arial" panose="020B0604020202020204" pitchFamily="34" charset="0"/>
              </a:rPr>
              <a:t>Outlier handling and missing data adaptability</a:t>
            </a:r>
            <a:endParaRPr lang="en-US" sz="1050" b="0" i="0" dirty="0">
              <a:solidFill>
                <a:srgbClr val="000000"/>
              </a:solidFill>
              <a:effectLst/>
              <a:latin typeface="Arial" panose="020B0604020202020204" pitchFamily="34" charset="0"/>
              <a:cs typeface="Arial" panose="020B0604020202020204" pitchFamily="34" charset="0"/>
            </a:endParaRPr>
          </a:p>
          <a:p>
            <a:pPr algn="l"/>
            <a:r>
              <a:rPr lang="en-US" sz="1050" b="0" i="0" dirty="0">
                <a:solidFill>
                  <a:srgbClr val="000000"/>
                </a:solidFill>
                <a:effectLst/>
                <a:latin typeface="Arial" panose="020B0604020202020204" pitchFamily="34" charset="0"/>
                <a:cs typeface="Arial" panose="020B0604020202020204" pitchFamily="34" charset="0"/>
              </a:rPr>
              <a:t>This makes it highly effective for </a:t>
            </a:r>
            <a:r>
              <a:rPr lang="en-US" sz="1050" b="1" i="0" dirty="0">
                <a:solidFill>
                  <a:srgbClr val="000000"/>
                </a:solidFill>
                <a:effectLst/>
                <a:latin typeface="Arial" panose="020B0604020202020204" pitchFamily="34" charset="0"/>
                <a:cs typeface="Arial" panose="020B0604020202020204" pitchFamily="34" charset="0"/>
              </a:rPr>
              <a:t>bike demand forecasting</a:t>
            </a:r>
            <a:r>
              <a:rPr lang="en-US" sz="1050" b="0" i="0" dirty="0">
                <a:solidFill>
                  <a:srgbClr val="000000"/>
                </a:solidFill>
                <a:effectLst/>
                <a:latin typeface="Arial" panose="020B0604020202020204" pitchFamily="34" charset="0"/>
                <a:cs typeface="Arial" panose="020B0604020202020204" pitchFamily="34" charset="0"/>
              </a:rPr>
              <a:t>, where ridership varies due to commuting patterns.</a:t>
            </a:r>
          </a:p>
        </p:txBody>
      </p:sp>
      <p:sp>
        <p:nvSpPr>
          <p:cNvPr id="19" name="TextBox 18">
            <a:extLst>
              <a:ext uri="{FF2B5EF4-FFF2-40B4-BE49-F238E27FC236}">
                <a16:creationId xmlns:a16="http://schemas.microsoft.com/office/drawing/2014/main" id="{4662631F-CF69-31C2-D374-D7B8E3D3F652}"/>
              </a:ext>
            </a:extLst>
          </p:cNvPr>
          <p:cNvSpPr txBox="1"/>
          <p:nvPr/>
        </p:nvSpPr>
        <p:spPr>
          <a:xfrm>
            <a:off x="6698952" y="3591410"/>
            <a:ext cx="5276738" cy="1546577"/>
          </a:xfrm>
          <a:prstGeom prst="rect">
            <a:avLst/>
          </a:prstGeom>
          <a:solidFill>
            <a:schemeClr val="accent2">
              <a:lumMod val="20000"/>
              <a:lumOff val="80000"/>
            </a:schemeClr>
          </a:solidFill>
        </p:spPr>
        <p:txBody>
          <a:bodyPr wrap="square">
            <a:spAutoFit/>
          </a:bodyPr>
          <a:lstStyle/>
          <a:p>
            <a:pPr algn="l">
              <a:buNone/>
            </a:pPr>
            <a:r>
              <a:rPr lang="en-US" sz="1050" b="1" i="0" dirty="0">
                <a:solidFill>
                  <a:schemeClr val="accent2"/>
                </a:solidFill>
                <a:effectLst/>
                <a:latin typeface="Arial" panose="020B0604020202020204" pitchFamily="34" charset="0"/>
                <a:cs typeface="Arial" panose="020B0604020202020204" pitchFamily="34" charset="0"/>
              </a:rPr>
              <a:t>Why No Train-Test Split?</a:t>
            </a:r>
          </a:p>
          <a:p>
            <a:pPr algn="l">
              <a:buNone/>
            </a:pPr>
            <a:r>
              <a:rPr lang="en-US" sz="1050" b="0" i="0" dirty="0">
                <a:solidFill>
                  <a:srgbClr val="000000"/>
                </a:solidFill>
                <a:effectLst/>
                <a:latin typeface="Arial" panose="020B0604020202020204" pitchFamily="34" charset="0"/>
                <a:cs typeface="Arial" panose="020B0604020202020204" pitchFamily="34" charset="0"/>
              </a:rPr>
              <a:t>Unlike traditional machine learning models, </a:t>
            </a:r>
            <a:r>
              <a:rPr lang="en-US" sz="1050" b="1" i="0" dirty="0">
                <a:solidFill>
                  <a:srgbClr val="000000"/>
                </a:solidFill>
                <a:effectLst/>
                <a:latin typeface="Arial" panose="020B0604020202020204" pitchFamily="34" charset="0"/>
                <a:cs typeface="Arial" panose="020B0604020202020204" pitchFamily="34" charset="0"/>
              </a:rPr>
              <a:t>Prophet does not require an explicit train-test split</a:t>
            </a:r>
            <a:r>
              <a:rPr lang="en-US" sz="1050" b="0" i="0" dirty="0">
                <a:solidFill>
                  <a:srgbClr val="000000"/>
                </a:solidFill>
                <a:effectLst/>
                <a:latin typeface="Arial" panose="020B0604020202020204" pitchFamily="34" charset="0"/>
                <a:cs typeface="Arial" panose="020B0604020202020204" pitchFamily="34" charset="0"/>
              </a:rPr>
              <a:t> because it treats the entire dataset as historical data to learn from. The model fits all available data and forecasts future points based on learned patterns.</a:t>
            </a:r>
          </a:p>
          <a:p>
            <a:pPr algn="l"/>
            <a:r>
              <a:rPr lang="en-US" sz="1050" b="0" i="0" dirty="0">
                <a:solidFill>
                  <a:srgbClr val="000000"/>
                </a:solidFill>
                <a:effectLst/>
                <a:latin typeface="Arial" panose="020B0604020202020204" pitchFamily="34" charset="0"/>
                <a:cs typeface="Arial" panose="020B0604020202020204" pitchFamily="34" charset="0"/>
              </a:rPr>
              <a:t>✅ Instead of fitting on a portion and testing on the rest, Prophet makes future projections based on past trends.</a:t>
            </a:r>
            <a:br>
              <a:rPr lang="en-US" sz="1050" b="0" i="0" dirty="0">
                <a:solidFill>
                  <a:srgbClr val="000000"/>
                </a:solidFill>
                <a:effectLst/>
                <a:latin typeface="Arial" panose="020B0604020202020204" pitchFamily="34" charset="0"/>
                <a:cs typeface="Arial" panose="020B0604020202020204" pitchFamily="34" charset="0"/>
              </a:rPr>
            </a:br>
            <a:r>
              <a:rPr lang="en-US" sz="1050" b="0" i="0" dirty="0">
                <a:solidFill>
                  <a:srgbClr val="000000"/>
                </a:solidFill>
                <a:effectLst/>
                <a:latin typeface="Arial" panose="020B0604020202020204" pitchFamily="34" charset="0"/>
                <a:cs typeface="Arial" panose="020B0604020202020204" pitchFamily="34" charset="0"/>
              </a:rPr>
              <a:t>✅ This makes Prophet naturally suited for time series forecasting without the need for a separate validation set.</a:t>
            </a:r>
          </a:p>
        </p:txBody>
      </p:sp>
      <p:sp>
        <p:nvSpPr>
          <p:cNvPr id="20" name="Rectangle 1">
            <a:extLst>
              <a:ext uri="{FF2B5EF4-FFF2-40B4-BE49-F238E27FC236}">
                <a16:creationId xmlns:a16="http://schemas.microsoft.com/office/drawing/2014/main" id="{06C6880E-73F2-68BC-BF48-0940F5031BFE}"/>
              </a:ext>
            </a:extLst>
          </p:cNvPr>
          <p:cNvSpPr>
            <a:spLocks noChangeArrowheads="1"/>
          </p:cNvSpPr>
          <p:nvPr/>
        </p:nvSpPr>
        <p:spPr bwMode="auto">
          <a:xfrm>
            <a:off x="3675674" y="1617406"/>
            <a:ext cx="1769804" cy="615553"/>
          </a:xfrm>
          <a:prstGeom prst="rect">
            <a:avLst/>
          </a:prstGeom>
          <a:solidFill>
            <a:schemeClr val="tx2">
              <a:lumMod val="9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cs typeface="Arial" panose="020B0604020202020204" pitchFamily="34" charset="0"/>
              </a:rPr>
              <a:t>Prophet RMSE: 5603.70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cs typeface="Arial" panose="020B0604020202020204" pitchFamily="34" charset="0"/>
              </a:rPr>
              <a:t>Prophet MAE: 4177.56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cs typeface="Arial" panose="020B0604020202020204" pitchFamily="34" charset="0"/>
              </a:rPr>
              <a:t>Prophet MAPE: 17.98%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Helvetica Neue"/>
                <a:cs typeface="Arial" panose="020B0604020202020204" pitchFamily="34" charset="0"/>
              </a:rPr>
              <a:t>Prophet SMAPE: 16.48%</a:t>
            </a:r>
            <a:r>
              <a:rPr kumimoji="0" lang="en-US" altLang="en-US" sz="800" b="0" i="0" u="none" strike="noStrike" cap="none" normalizeH="0" baseline="0" dirty="0">
                <a:ln>
                  <a:noFill/>
                </a:ln>
                <a:solidFill>
                  <a:schemeClr val="tx1"/>
                </a:solidFill>
                <a:effectLst/>
                <a:latin typeface="Helvetica Neue"/>
                <a:cs typeface="Arial" panose="020B0604020202020204" pitchFamily="34" charset="0"/>
              </a:rPr>
              <a:t> </a:t>
            </a:r>
            <a:endParaRPr kumimoji="0" lang="en-US" altLang="en-US" sz="1800" b="0" i="0" u="none" strike="noStrike" cap="none" normalizeH="0" baseline="0" dirty="0">
              <a:ln>
                <a:noFill/>
              </a:ln>
              <a:solidFill>
                <a:schemeClr val="tx1"/>
              </a:solidFill>
              <a:effectLst/>
              <a:latin typeface="Helvetica Neue"/>
              <a:cs typeface="Arial" panose="020B0604020202020204" pitchFamily="34" charset="0"/>
            </a:endParaRPr>
          </a:p>
        </p:txBody>
      </p:sp>
      <p:sp>
        <p:nvSpPr>
          <p:cNvPr id="23" name="Title 1">
            <a:extLst>
              <a:ext uri="{FF2B5EF4-FFF2-40B4-BE49-F238E27FC236}">
                <a16:creationId xmlns:a16="http://schemas.microsoft.com/office/drawing/2014/main" id="{8ABCB455-F07D-297A-328D-B0936DC90433}"/>
              </a:ext>
            </a:extLst>
          </p:cNvPr>
          <p:cNvSpPr txBox="1">
            <a:spLocks/>
          </p:cNvSpPr>
          <p:nvPr/>
        </p:nvSpPr>
        <p:spPr>
          <a:xfrm>
            <a:off x="216310" y="265906"/>
            <a:ext cx="11975690" cy="756650"/>
          </a:xfrm>
          <a:prstGeom prst="rect">
            <a:avLst/>
          </a:prstGeom>
          <a:solidFill>
            <a:schemeClr val="tx2">
              <a:lumMod val="50000"/>
            </a:schemeClr>
          </a:solidFill>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a:latin typeface="Arial" panose="020B0604020202020204" pitchFamily="34" charset="0"/>
                <a:cs typeface="Arial" panose="020B0604020202020204" pitchFamily="34" charset="0"/>
              </a:rPr>
              <a:t>2.) Prophet Model - Bike Demand Forecasting</a:t>
            </a:r>
            <a:endParaRPr lang="en-IN"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9819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DC6027F-C028-0F9D-3F81-BB1878FA92B4}"/>
              </a:ext>
            </a:extLst>
          </p:cNvPr>
          <p:cNvSpPr>
            <a:spLocks noGrp="1"/>
          </p:cNvSpPr>
          <p:nvPr>
            <p:ph type="title"/>
          </p:nvPr>
        </p:nvSpPr>
        <p:spPr>
          <a:xfrm>
            <a:off x="12731" y="452719"/>
            <a:ext cx="12166538" cy="854972"/>
          </a:xfrm>
          <a:solidFill>
            <a:schemeClr val="tx2">
              <a:lumMod val="25000"/>
            </a:schemeClr>
          </a:solidFill>
        </p:spPr>
        <p:txBody>
          <a:bodyPr anchor="ctr"/>
          <a:lstStyle/>
          <a:p>
            <a:pPr algn="ctr"/>
            <a:r>
              <a:rPr lang="en-US" sz="2400" b="1" dirty="0">
                <a:latin typeface="Arial" panose="020B0604020202020204" pitchFamily="34" charset="0"/>
                <a:cs typeface="Arial" panose="020B0604020202020204" pitchFamily="34" charset="0"/>
              </a:rPr>
              <a:t>Business Recommendations for Short-Term Rental Cycle Expansion in London</a:t>
            </a:r>
          </a:p>
        </p:txBody>
      </p:sp>
      <p:sp>
        <p:nvSpPr>
          <p:cNvPr id="12" name="TextBox 11">
            <a:extLst>
              <a:ext uri="{FF2B5EF4-FFF2-40B4-BE49-F238E27FC236}">
                <a16:creationId xmlns:a16="http://schemas.microsoft.com/office/drawing/2014/main" id="{3D09D071-977D-CDE2-2457-95050A446974}"/>
              </a:ext>
            </a:extLst>
          </p:cNvPr>
          <p:cNvSpPr txBox="1"/>
          <p:nvPr/>
        </p:nvSpPr>
        <p:spPr>
          <a:xfrm>
            <a:off x="1450258" y="1787866"/>
            <a:ext cx="9291483" cy="4370427"/>
          </a:xfrm>
          <a:prstGeom prst="rect">
            <a:avLst/>
          </a:prstGeom>
          <a:solidFill>
            <a:schemeClr val="accent2">
              <a:lumMod val="20000"/>
              <a:lumOff val="80000"/>
            </a:schemeClr>
          </a:solidFill>
        </p:spPr>
        <p:txBody>
          <a:bodyPr wrap="square">
            <a:spAutoFit/>
          </a:bodyPr>
          <a:lstStyle/>
          <a:p>
            <a:pPr>
              <a:buNone/>
            </a:pPr>
            <a:r>
              <a:rPr lang="en-US" sz="2000" b="1" u="sng" dirty="0">
                <a:solidFill>
                  <a:schemeClr val="bg1"/>
                </a:solidFill>
                <a:highlight>
                  <a:srgbClr val="C0C0C0"/>
                </a:highlight>
                <a:latin typeface="Arial" panose="020B0604020202020204" pitchFamily="34" charset="0"/>
                <a:cs typeface="Arial" panose="020B0604020202020204" pitchFamily="34" charset="0"/>
              </a:rPr>
              <a:t>1.) Seasonal Fleet Optimization &amp; Dynamic Pricing Strategy</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 forecasting analysis highlights strong seasonal patterns in bike demand, with peaks during summer and lower demand in winter.</a:t>
            </a:r>
          </a:p>
          <a:p>
            <a:endParaRPr lang="en-US" sz="1400" b="1"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Recommendation:</a:t>
            </a:r>
            <a:r>
              <a:rPr lang="en-US" sz="1400" dirty="0">
                <a:solidFill>
                  <a:schemeClr val="bg1"/>
                </a:solidFill>
                <a:latin typeface="Arial" panose="020B0604020202020204" pitchFamily="34" charset="0"/>
                <a:cs typeface="Arial" panose="020B0604020202020204" pitchFamily="34" charset="0"/>
              </a:rPr>
              <a:t> The client should </a:t>
            </a:r>
            <a:r>
              <a:rPr lang="en-US" sz="1400" b="1" dirty="0">
                <a:solidFill>
                  <a:schemeClr val="bg1"/>
                </a:solidFill>
                <a:latin typeface="Arial" panose="020B0604020202020204" pitchFamily="34" charset="0"/>
                <a:cs typeface="Arial" panose="020B0604020202020204" pitchFamily="34" charset="0"/>
              </a:rPr>
              <a:t>increase fleet availability during peak months (spring and summer)</a:t>
            </a:r>
            <a:r>
              <a:rPr lang="en-US" sz="1400" dirty="0">
                <a:solidFill>
                  <a:schemeClr val="bg1"/>
                </a:solidFill>
                <a:latin typeface="Arial" panose="020B0604020202020204" pitchFamily="34" charset="0"/>
                <a:cs typeface="Arial" panose="020B0604020202020204" pitchFamily="34" charset="0"/>
              </a:rPr>
              <a:t> and reduce surplus inventory in winter to optimize operational costs. </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Additionally, </a:t>
            </a:r>
            <a:r>
              <a:rPr lang="en-US" sz="1400" b="1" dirty="0">
                <a:solidFill>
                  <a:schemeClr val="bg1"/>
                </a:solidFill>
                <a:latin typeface="Arial" panose="020B0604020202020204" pitchFamily="34" charset="0"/>
                <a:cs typeface="Arial" panose="020B0604020202020204" pitchFamily="34" charset="0"/>
              </a:rPr>
              <a:t>implementing dynamic pricing</a:t>
            </a:r>
            <a:r>
              <a:rPr lang="en-US" sz="1400" dirty="0">
                <a:solidFill>
                  <a:schemeClr val="bg1"/>
                </a:solidFill>
                <a:latin typeface="Arial" panose="020B0604020202020204" pitchFamily="34" charset="0"/>
                <a:cs typeface="Arial" panose="020B0604020202020204" pitchFamily="34" charset="0"/>
              </a:rPr>
              <a:t> (higher rates during peak hours/seasons and discounts in off-peak times) can help balance demand and improve profitability. Offer discounts or promotions during off-peak hours to balance demand. Launching incentive programs during off-peak hours can encourage more balanced usage, reducing congestion and improving overall system efficiency.</a:t>
            </a:r>
          </a:p>
          <a:p>
            <a:endParaRPr lang="en-US" sz="1400" dirty="0">
              <a:solidFill>
                <a:schemeClr val="bg1"/>
              </a:solidFill>
              <a:latin typeface="Arial" panose="020B0604020202020204" pitchFamily="34" charset="0"/>
              <a:cs typeface="Arial" panose="020B0604020202020204" pitchFamily="34" charset="0"/>
            </a:endParaRPr>
          </a:p>
          <a:p>
            <a:pPr>
              <a:buNone/>
            </a:pPr>
            <a:r>
              <a:rPr lang="en-US" sz="2000" b="1" u="sng" dirty="0">
                <a:solidFill>
                  <a:schemeClr val="bg1"/>
                </a:solidFill>
                <a:highlight>
                  <a:srgbClr val="C0C0C0"/>
                </a:highlight>
                <a:latin typeface="Arial" panose="020B0604020202020204" pitchFamily="34" charset="0"/>
                <a:cs typeface="Arial" panose="020B0604020202020204" pitchFamily="34" charset="0"/>
              </a:rPr>
              <a:t>2.) Targeted Marketing &amp; Expansion Based on High-Demand Zones</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The forecasting models indicate short-term fluctuations and long-term growth trends, suggesting that bike demand is influenced by commuter habits and leisure cycling patterns.</a:t>
            </a:r>
          </a:p>
          <a:p>
            <a:endParaRPr lang="en-US" sz="1400" dirty="0">
              <a:solidFill>
                <a:schemeClr val="bg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Recommendation:</a:t>
            </a:r>
            <a:r>
              <a:rPr lang="en-US" sz="1400" dirty="0">
                <a:solidFill>
                  <a:schemeClr val="bg1"/>
                </a:solidFill>
                <a:latin typeface="Arial" panose="020B0604020202020204" pitchFamily="34" charset="0"/>
                <a:cs typeface="Arial" panose="020B0604020202020204" pitchFamily="34" charset="0"/>
              </a:rPr>
              <a:t> The client should </a:t>
            </a:r>
            <a:r>
              <a:rPr lang="en-US" sz="1400" b="1" dirty="0">
                <a:solidFill>
                  <a:schemeClr val="bg1"/>
                </a:solidFill>
                <a:latin typeface="Arial" panose="020B0604020202020204" pitchFamily="34" charset="0"/>
                <a:cs typeface="Arial" panose="020B0604020202020204" pitchFamily="34" charset="0"/>
              </a:rPr>
              <a:t>target high-demand areas</a:t>
            </a:r>
            <a:r>
              <a:rPr lang="en-US" sz="1400" dirty="0">
                <a:solidFill>
                  <a:schemeClr val="bg1"/>
                </a:solidFill>
                <a:latin typeface="Arial" panose="020B0604020202020204" pitchFamily="34" charset="0"/>
                <a:cs typeface="Arial" panose="020B0604020202020204" pitchFamily="34" charset="0"/>
              </a:rPr>
              <a:t> (high-traffic locations such as business districts, universities, and tourist hotspots) for bike station placement. </a:t>
            </a:r>
          </a:p>
          <a:p>
            <a:pPr marL="171450" indent="-1714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A segmented marketing approach should be adopted, focusing on </a:t>
            </a:r>
            <a:r>
              <a:rPr lang="en-US" sz="1400" b="1" dirty="0">
                <a:solidFill>
                  <a:schemeClr val="bg1"/>
                </a:solidFill>
                <a:latin typeface="Arial" panose="020B0604020202020204" pitchFamily="34" charset="0"/>
                <a:cs typeface="Arial" panose="020B0604020202020204" pitchFamily="34" charset="0"/>
              </a:rPr>
              <a:t>commuters during weekdays </a:t>
            </a:r>
            <a:r>
              <a:rPr lang="en-US" sz="1400" dirty="0">
                <a:solidFill>
                  <a:schemeClr val="bg1"/>
                </a:solidFill>
                <a:latin typeface="Arial" panose="020B0604020202020204" pitchFamily="34" charset="0"/>
                <a:cs typeface="Arial" panose="020B0604020202020204" pitchFamily="34" charset="0"/>
              </a:rPr>
              <a:t>and </a:t>
            </a:r>
            <a:r>
              <a:rPr lang="en-US" sz="1400" b="1" dirty="0">
                <a:solidFill>
                  <a:schemeClr val="bg1"/>
                </a:solidFill>
                <a:latin typeface="Arial" panose="020B0604020202020204" pitchFamily="34" charset="0"/>
                <a:cs typeface="Arial" panose="020B0604020202020204" pitchFamily="34" charset="0"/>
              </a:rPr>
              <a:t>leisure cyclists on weekends, </a:t>
            </a:r>
            <a:r>
              <a:rPr lang="en-US" sz="1400" dirty="0">
                <a:solidFill>
                  <a:schemeClr val="bg1"/>
                </a:solidFill>
                <a:latin typeface="Arial" panose="020B0604020202020204" pitchFamily="34" charset="0"/>
                <a:cs typeface="Arial" panose="020B0604020202020204" pitchFamily="34" charset="0"/>
              </a:rPr>
              <a:t>using promotional strategies tailored to each group to maximize engagement and usage.</a:t>
            </a:r>
          </a:p>
        </p:txBody>
      </p:sp>
    </p:spTree>
    <p:extLst>
      <p:ext uri="{BB962C8B-B14F-4D97-AF65-F5344CB8AC3E}">
        <p14:creationId xmlns:p14="http://schemas.microsoft.com/office/powerpoint/2010/main" val="124202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F9AC9-19C3-D7E3-1B70-9FB4866547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FC51B-EA3C-D277-41E2-A991618FB50C}"/>
              </a:ext>
            </a:extLst>
          </p:cNvPr>
          <p:cNvSpPr>
            <a:spLocks noGrp="1"/>
          </p:cNvSpPr>
          <p:nvPr>
            <p:ph type="title"/>
          </p:nvPr>
        </p:nvSpPr>
        <p:spPr>
          <a:xfrm>
            <a:off x="1393638" y="2595716"/>
            <a:ext cx="9404723" cy="2703871"/>
          </a:xfrm>
          <a:solidFill>
            <a:schemeClr val="tx2">
              <a:lumMod val="25000"/>
            </a:schemeClr>
          </a:solidFill>
          <a:ln>
            <a:solidFill>
              <a:schemeClr val="tx1"/>
            </a:solidFill>
          </a:ln>
        </p:spPr>
        <p:txBody>
          <a:bodyPr anchor="ctr"/>
          <a:lstStyle/>
          <a:p>
            <a:pPr algn="ctr"/>
            <a:r>
              <a:rPr lang="en-IN" sz="6000" dirty="0">
                <a:latin typeface="Arial" panose="020B0604020202020204" pitchFamily="34" charset="0"/>
                <a:cs typeface="Arial" panose="020B0604020202020204" pitchFamily="34" charset="0"/>
              </a:rPr>
              <a:t>APPENDIX</a:t>
            </a:r>
          </a:p>
        </p:txBody>
      </p:sp>
    </p:spTree>
    <p:extLst>
      <p:ext uri="{BB962C8B-B14F-4D97-AF65-F5344CB8AC3E}">
        <p14:creationId xmlns:p14="http://schemas.microsoft.com/office/powerpoint/2010/main" val="276726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7F71D-D48C-C633-338B-435A02B5530E}"/>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5FE99232-FE2E-7A77-5C2F-05708A5E7EBB}"/>
              </a:ext>
            </a:extLst>
          </p:cNvPr>
          <p:cNvSpPr txBox="1">
            <a:spLocks/>
          </p:cNvSpPr>
          <p:nvPr/>
        </p:nvSpPr>
        <p:spPr>
          <a:xfrm>
            <a:off x="312050" y="265982"/>
            <a:ext cx="5594551" cy="864834"/>
          </a:xfrm>
          <a:prstGeom prst="rect">
            <a:avLst/>
          </a:prstGeom>
          <a:solidFill>
            <a:schemeClr val="tx2">
              <a:lumMod val="50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Arial" panose="020B0604020202020204" pitchFamily="34" charset="0"/>
                <a:cs typeface="Arial" panose="020B0604020202020204" pitchFamily="34" charset="0"/>
              </a:rPr>
              <a:t>5. 🚴‍♂️ Bike Rebalancing Analysis (Histogram + KDE Plot) </a:t>
            </a:r>
          </a:p>
        </p:txBody>
      </p:sp>
      <p:sp>
        <p:nvSpPr>
          <p:cNvPr id="10" name="TextBox 9">
            <a:extLst>
              <a:ext uri="{FF2B5EF4-FFF2-40B4-BE49-F238E27FC236}">
                <a16:creationId xmlns:a16="http://schemas.microsoft.com/office/drawing/2014/main" id="{8943041E-DF12-A919-0CA6-9B2C5659616B}"/>
              </a:ext>
            </a:extLst>
          </p:cNvPr>
          <p:cNvSpPr txBox="1"/>
          <p:nvPr/>
        </p:nvSpPr>
        <p:spPr>
          <a:xfrm>
            <a:off x="312046" y="5859797"/>
            <a:ext cx="5594555" cy="461665"/>
          </a:xfrm>
          <a:prstGeom prst="rect">
            <a:avLst/>
          </a:prstGeom>
          <a:solidFill>
            <a:schemeClr val="accent3">
              <a:lumMod val="20000"/>
              <a:lumOff val="80000"/>
            </a:schemeClr>
          </a:solidFill>
        </p:spPr>
        <p:txBody>
          <a:bodyPr wrap="square">
            <a:spAutoFit/>
          </a:bodyPr>
          <a:lstStyle/>
          <a:p>
            <a:pPr algn="l">
              <a:buNone/>
            </a:pPr>
            <a:r>
              <a:rPr lang="en-US" sz="1200" b="1" i="0" dirty="0">
                <a:solidFill>
                  <a:schemeClr val="bg1"/>
                </a:solidFill>
                <a:effectLst/>
                <a:latin typeface="Arial" panose="020B0604020202020204" pitchFamily="34" charset="0"/>
                <a:cs typeface="Arial" panose="020B0604020202020204" pitchFamily="34" charset="0"/>
              </a:rPr>
              <a:t>Observation</a:t>
            </a:r>
            <a:r>
              <a:rPr lang="en-US" sz="1200" i="0" dirty="0">
                <a:solidFill>
                  <a:schemeClr val="bg1"/>
                </a:solidFill>
                <a:effectLst/>
                <a:latin typeface="Arial" panose="020B0604020202020204" pitchFamily="34" charset="0"/>
                <a:cs typeface="Arial" panose="020B0604020202020204" pitchFamily="34" charset="0"/>
              </a:rPr>
              <a:t>: Most stations have small net bike flow, but some experience high positive/negative fluctuations, requiring manual rebalancing.</a:t>
            </a:r>
          </a:p>
        </p:txBody>
      </p:sp>
      <p:pic>
        <p:nvPicPr>
          <p:cNvPr id="4" name="Picture 3">
            <a:extLst>
              <a:ext uri="{FF2B5EF4-FFF2-40B4-BE49-F238E27FC236}">
                <a16:creationId xmlns:a16="http://schemas.microsoft.com/office/drawing/2014/main" id="{4E14376E-7843-9A2C-7BCE-33D085B1E51A}"/>
              </a:ext>
            </a:extLst>
          </p:cNvPr>
          <p:cNvPicPr>
            <a:picLocks noChangeAspect="1"/>
          </p:cNvPicPr>
          <p:nvPr/>
        </p:nvPicPr>
        <p:blipFill>
          <a:blip r:embed="rId2"/>
          <a:stretch>
            <a:fillRect/>
          </a:stretch>
        </p:blipFill>
        <p:spPr>
          <a:xfrm>
            <a:off x="312047" y="2286400"/>
            <a:ext cx="5594554" cy="2970868"/>
          </a:xfrm>
          <a:prstGeom prst="rect">
            <a:avLst/>
          </a:prstGeom>
        </p:spPr>
      </p:pic>
      <p:sp>
        <p:nvSpPr>
          <p:cNvPr id="11" name="Title 1">
            <a:extLst>
              <a:ext uri="{FF2B5EF4-FFF2-40B4-BE49-F238E27FC236}">
                <a16:creationId xmlns:a16="http://schemas.microsoft.com/office/drawing/2014/main" id="{0B9FD5BA-43F3-D669-901D-020D7CEED799}"/>
              </a:ext>
            </a:extLst>
          </p:cNvPr>
          <p:cNvSpPr txBox="1">
            <a:spLocks/>
          </p:cNvSpPr>
          <p:nvPr/>
        </p:nvSpPr>
        <p:spPr>
          <a:xfrm>
            <a:off x="6213986" y="265982"/>
            <a:ext cx="5594555" cy="864834"/>
          </a:xfrm>
          <a:prstGeom prst="rect">
            <a:avLst/>
          </a:prstGeom>
          <a:solidFill>
            <a:schemeClr val="tx2">
              <a:lumMod val="50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Arial" panose="020B0604020202020204" pitchFamily="34" charset="0"/>
                <a:cs typeface="Arial" panose="020B0604020202020204" pitchFamily="34" charset="0"/>
              </a:rPr>
              <a:t>6. 🚴‍♂️ Yearly Trends in Bike Usage (Line Chart)</a:t>
            </a:r>
          </a:p>
        </p:txBody>
      </p:sp>
      <p:sp>
        <p:nvSpPr>
          <p:cNvPr id="13" name="TextBox 12">
            <a:extLst>
              <a:ext uri="{FF2B5EF4-FFF2-40B4-BE49-F238E27FC236}">
                <a16:creationId xmlns:a16="http://schemas.microsoft.com/office/drawing/2014/main" id="{D0B8081A-A6F4-52DD-841A-66C86B98B5FD}"/>
              </a:ext>
            </a:extLst>
          </p:cNvPr>
          <p:cNvSpPr txBox="1"/>
          <p:nvPr/>
        </p:nvSpPr>
        <p:spPr>
          <a:xfrm>
            <a:off x="6213984" y="5850980"/>
            <a:ext cx="5594555" cy="461665"/>
          </a:xfrm>
          <a:prstGeom prst="rect">
            <a:avLst/>
          </a:prstGeom>
          <a:solidFill>
            <a:schemeClr val="accent3">
              <a:lumMod val="20000"/>
              <a:lumOff val="80000"/>
            </a:schemeClr>
          </a:solidFill>
        </p:spPr>
        <p:txBody>
          <a:bodyPr wrap="square">
            <a:spAutoFit/>
          </a:bodyPr>
          <a:lstStyle/>
          <a:p>
            <a:r>
              <a:rPr lang="en-US" sz="1200" b="1" dirty="0">
                <a:solidFill>
                  <a:schemeClr val="bg1"/>
                </a:solidFill>
                <a:latin typeface="Arial" panose="020B0604020202020204" pitchFamily="34" charset="0"/>
                <a:cs typeface="Arial" panose="020B0604020202020204" pitchFamily="34" charset="0"/>
              </a:rPr>
              <a:t>Observation</a:t>
            </a:r>
            <a:r>
              <a:rPr lang="en-US" sz="1200" dirty="0">
                <a:solidFill>
                  <a:schemeClr val="bg1"/>
                </a:solidFill>
                <a:latin typeface="Arial" panose="020B0604020202020204" pitchFamily="34" charset="0"/>
                <a:cs typeface="Arial" panose="020B0604020202020204" pitchFamily="34" charset="0"/>
              </a:rPr>
              <a:t>: Bike usage peaked in 2022 but declined in 2023, possibly due to external factors like weather, policy changes, or competition.</a:t>
            </a:r>
            <a:endParaRPr lang="en-IN" sz="1200" dirty="0">
              <a:solidFill>
                <a:schemeClr val="bg1"/>
              </a:solidFill>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F0145E78-309C-1DB8-0E5F-C903800BD033}"/>
              </a:ext>
            </a:extLst>
          </p:cNvPr>
          <p:cNvPicPr>
            <a:picLocks noChangeAspect="1"/>
          </p:cNvPicPr>
          <p:nvPr/>
        </p:nvPicPr>
        <p:blipFill>
          <a:blip r:embed="rId3"/>
          <a:stretch>
            <a:fillRect/>
          </a:stretch>
        </p:blipFill>
        <p:spPr>
          <a:xfrm>
            <a:off x="6694860" y="2286400"/>
            <a:ext cx="4450610" cy="2970868"/>
          </a:xfrm>
          <a:prstGeom prst="rect">
            <a:avLst/>
          </a:prstGeom>
        </p:spPr>
      </p:pic>
      <p:sp>
        <p:nvSpPr>
          <p:cNvPr id="16" name="TextBox 15">
            <a:extLst>
              <a:ext uri="{FF2B5EF4-FFF2-40B4-BE49-F238E27FC236}">
                <a16:creationId xmlns:a16="http://schemas.microsoft.com/office/drawing/2014/main" id="{04A9889F-1069-F0C0-8AAD-8CA93BF6FECF}"/>
              </a:ext>
            </a:extLst>
          </p:cNvPr>
          <p:cNvSpPr txBox="1"/>
          <p:nvPr/>
        </p:nvSpPr>
        <p:spPr>
          <a:xfrm>
            <a:off x="312049" y="1253842"/>
            <a:ext cx="5598812" cy="646331"/>
          </a:xfrm>
          <a:prstGeom prst="rect">
            <a:avLst/>
          </a:prstGeom>
          <a:solidFill>
            <a:schemeClr val="accent3">
              <a:lumMod val="20000"/>
              <a:lumOff val="80000"/>
            </a:schemeClr>
          </a:solidFill>
        </p:spPr>
        <p:txBody>
          <a:bodyPr wrap="square">
            <a:spAutoFit/>
          </a:bodyPr>
          <a:lstStyle/>
          <a:p>
            <a:pPr>
              <a:spcAft>
                <a:spcPts val="675"/>
              </a:spcAft>
            </a:pPr>
            <a:r>
              <a:rPr lang="en-US" sz="1200" b="1" i="0" dirty="0">
                <a:solidFill>
                  <a:schemeClr val="bg1"/>
                </a:solidFill>
                <a:effectLst/>
                <a:latin typeface="Arial" panose="020B0604020202020204" pitchFamily="34" charset="0"/>
                <a:cs typeface="Arial" panose="020B0604020202020204" pitchFamily="34" charset="0"/>
              </a:rPr>
              <a:t>📌 Use Case:</a:t>
            </a:r>
            <a:r>
              <a:rPr lang="en-US" sz="1200" b="0" i="0" dirty="0">
                <a:solidFill>
                  <a:schemeClr val="bg1"/>
                </a:solidFill>
                <a:effectLst/>
                <a:latin typeface="Arial" panose="020B0604020202020204" pitchFamily="34" charset="0"/>
                <a:cs typeface="Arial" panose="020B0604020202020204" pitchFamily="34" charset="0"/>
              </a:rPr>
              <a:t> </a:t>
            </a:r>
            <a:r>
              <a:rPr lang="en-US" sz="1200" i="0" dirty="0">
                <a:solidFill>
                  <a:schemeClr val="bg1"/>
                </a:solidFill>
                <a:effectLst/>
                <a:latin typeface="Arial" panose="020B0604020202020204" pitchFamily="34" charset="0"/>
                <a:cs typeface="Arial" panose="020B0604020202020204" pitchFamily="34" charset="0"/>
              </a:rPr>
              <a:t>Analyzes station imbalances to optimize bike distribution strategies. This histogram identifies station imbalances, showing where more bikes arrive than leave. It helps optimize station locations and distribution</a:t>
            </a:r>
            <a:r>
              <a:rPr lang="en-US" sz="1200" b="0" i="0" dirty="0">
                <a:solidFill>
                  <a:schemeClr val="bg1"/>
                </a:solidFill>
                <a:effectLst/>
                <a:latin typeface="Arial" panose="020B0604020202020204" pitchFamily="34" charset="0"/>
                <a:cs typeface="Arial" panose="020B0604020202020204" pitchFamily="34" charset="0"/>
              </a:rPr>
              <a:t>.</a:t>
            </a:r>
          </a:p>
        </p:txBody>
      </p:sp>
      <p:sp>
        <p:nvSpPr>
          <p:cNvPr id="17" name="TextBox 16">
            <a:extLst>
              <a:ext uri="{FF2B5EF4-FFF2-40B4-BE49-F238E27FC236}">
                <a16:creationId xmlns:a16="http://schemas.microsoft.com/office/drawing/2014/main" id="{2109EF42-92B6-20E4-00FF-2E9F6103E9F4}"/>
              </a:ext>
            </a:extLst>
          </p:cNvPr>
          <p:cNvSpPr txBox="1"/>
          <p:nvPr/>
        </p:nvSpPr>
        <p:spPr>
          <a:xfrm>
            <a:off x="6213988" y="1241683"/>
            <a:ext cx="5594553" cy="830997"/>
          </a:xfrm>
          <a:prstGeom prst="rect">
            <a:avLst/>
          </a:prstGeom>
          <a:solidFill>
            <a:schemeClr val="accent3">
              <a:lumMod val="20000"/>
              <a:lumOff val="80000"/>
            </a:schemeClr>
          </a:solidFill>
        </p:spPr>
        <p:txBody>
          <a:bodyPr wrap="square">
            <a:spAutoFit/>
          </a:bodyPr>
          <a:lstStyle/>
          <a:p>
            <a:r>
              <a:rPr lang="en-US" sz="1200" b="1" i="0" dirty="0">
                <a:solidFill>
                  <a:schemeClr val="bg1"/>
                </a:solidFill>
                <a:effectLst/>
                <a:latin typeface="Arial" panose="020B0604020202020204" pitchFamily="34" charset="0"/>
                <a:cs typeface="Arial" panose="020B0604020202020204" pitchFamily="34" charset="0"/>
              </a:rPr>
              <a:t>📌 Use Case: </a:t>
            </a:r>
            <a:r>
              <a:rPr lang="en-US" sz="1200" dirty="0">
                <a:solidFill>
                  <a:schemeClr val="bg1"/>
                </a:solidFill>
                <a:latin typeface="Arial" panose="020B0604020202020204" pitchFamily="34" charset="0"/>
                <a:cs typeface="Arial" panose="020B0604020202020204" pitchFamily="34" charset="0"/>
              </a:rPr>
              <a:t>Helps understand growth or decline in bike usage over the years. This chart helps track bike usage trends over the years, identifying growth, seasonal drops, or changes due to external factors like policy changes or weather conditions.</a:t>
            </a:r>
          </a:p>
        </p:txBody>
      </p:sp>
    </p:spTree>
    <p:extLst>
      <p:ext uri="{BB962C8B-B14F-4D97-AF65-F5344CB8AC3E}">
        <p14:creationId xmlns:p14="http://schemas.microsoft.com/office/powerpoint/2010/main" val="2329863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3B4EB-F984-0B3A-52E5-49231EF42DBE}"/>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D9FE68C7-3C61-5E5B-DC70-7D4B519010FC}"/>
              </a:ext>
            </a:extLst>
          </p:cNvPr>
          <p:cNvSpPr txBox="1">
            <a:spLocks/>
          </p:cNvSpPr>
          <p:nvPr/>
        </p:nvSpPr>
        <p:spPr>
          <a:xfrm>
            <a:off x="157316" y="265982"/>
            <a:ext cx="11808542" cy="599257"/>
          </a:xfrm>
          <a:prstGeom prst="rect">
            <a:avLst/>
          </a:prstGeom>
          <a:solidFill>
            <a:schemeClr val="tx2">
              <a:lumMod val="50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Arial" panose="020B0604020202020204" pitchFamily="34" charset="0"/>
                <a:cs typeface="Arial" panose="020B0604020202020204" pitchFamily="34" charset="0"/>
              </a:rPr>
              <a:t>7.🚴‍♂️ Bike Model Performance Analysis - Exploratory Data Analysis (EDA)</a:t>
            </a:r>
          </a:p>
        </p:txBody>
      </p:sp>
      <p:sp>
        <p:nvSpPr>
          <p:cNvPr id="10" name="TextBox 9">
            <a:extLst>
              <a:ext uri="{FF2B5EF4-FFF2-40B4-BE49-F238E27FC236}">
                <a16:creationId xmlns:a16="http://schemas.microsoft.com/office/drawing/2014/main" id="{A10AF1E5-E779-DDBE-0A88-8B7BC75D2D60}"/>
              </a:ext>
            </a:extLst>
          </p:cNvPr>
          <p:cNvSpPr txBox="1"/>
          <p:nvPr/>
        </p:nvSpPr>
        <p:spPr>
          <a:xfrm>
            <a:off x="157316" y="4905069"/>
            <a:ext cx="3834581" cy="1477328"/>
          </a:xfrm>
          <a:prstGeom prst="rect">
            <a:avLst/>
          </a:prstGeom>
          <a:solidFill>
            <a:schemeClr val="accent3">
              <a:lumMod val="20000"/>
              <a:lumOff val="80000"/>
            </a:schemeClr>
          </a:solidFill>
        </p:spPr>
        <p:txBody>
          <a:bodyPr wrap="square">
            <a:spAutoFit/>
          </a:bodyPr>
          <a:lstStyle/>
          <a:p>
            <a:pPr algn="l">
              <a:buNone/>
            </a:pPr>
            <a:r>
              <a:rPr lang="en-US" sz="1000" b="1" i="0" dirty="0">
                <a:solidFill>
                  <a:schemeClr val="bg1"/>
                </a:solidFill>
                <a:effectLst/>
                <a:latin typeface="Arial" panose="020B0604020202020204" pitchFamily="34" charset="0"/>
                <a:cs typeface="Arial" panose="020B0604020202020204" pitchFamily="34" charset="0"/>
              </a:rPr>
              <a:t>📊 Total Trips per Bike Model</a:t>
            </a:r>
          </a:p>
          <a:p>
            <a:pPr algn="l">
              <a:buNone/>
            </a:pPr>
            <a:endParaRPr lang="en-US" sz="1000" i="0" dirty="0">
              <a:solidFill>
                <a:schemeClr val="bg1"/>
              </a:solidFill>
              <a:effectLst/>
              <a:latin typeface="Arial" panose="020B0604020202020204" pitchFamily="34" charset="0"/>
              <a:cs typeface="Arial" panose="020B0604020202020204" pitchFamily="34" charset="0"/>
            </a:endParaRPr>
          </a:p>
          <a:p>
            <a:pPr algn="l">
              <a:buNone/>
            </a:pPr>
            <a:r>
              <a:rPr lang="en-US" sz="1000" i="0" dirty="0">
                <a:solidFill>
                  <a:schemeClr val="bg1"/>
                </a:solidFill>
                <a:effectLst/>
                <a:latin typeface="Arial" panose="020B0604020202020204" pitchFamily="34" charset="0"/>
                <a:cs typeface="Arial" panose="020B0604020202020204" pitchFamily="34" charset="0"/>
              </a:rPr>
              <a:t>Use Case: Identifies the most frequently used bike model, helping in fleet management and maintenance planning.</a:t>
            </a:r>
          </a:p>
          <a:p>
            <a:pPr algn="l">
              <a:buNone/>
            </a:pPr>
            <a:endParaRPr lang="en-US" sz="1000" i="0" dirty="0">
              <a:solidFill>
                <a:schemeClr val="bg1"/>
              </a:solidFill>
              <a:effectLst/>
              <a:latin typeface="Arial" panose="020B0604020202020204" pitchFamily="34" charset="0"/>
              <a:cs typeface="Arial" panose="020B0604020202020204" pitchFamily="34" charset="0"/>
            </a:endParaRPr>
          </a:p>
          <a:p>
            <a:pPr algn="l">
              <a:buNone/>
            </a:pPr>
            <a:r>
              <a:rPr lang="en-US" sz="1000" i="0" dirty="0">
                <a:solidFill>
                  <a:schemeClr val="bg1"/>
                </a:solidFill>
                <a:effectLst/>
                <a:latin typeface="Arial" panose="020B0604020202020204" pitchFamily="34" charset="0"/>
                <a:cs typeface="Arial" panose="020B0604020202020204" pitchFamily="34" charset="0"/>
              </a:rPr>
              <a:t>Observation: UNKNOWN bikes dominate usage, possibly due to missing data on bike models. Classic bikes are still widely used, while PBSC_EBIKE might need more promotion or better accessibility.</a:t>
            </a:r>
          </a:p>
        </p:txBody>
      </p:sp>
      <p:sp>
        <p:nvSpPr>
          <p:cNvPr id="3" name="TextBox 2">
            <a:extLst>
              <a:ext uri="{FF2B5EF4-FFF2-40B4-BE49-F238E27FC236}">
                <a16:creationId xmlns:a16="http://schemas.microsoft.com/office/drawing/2014/main" id="{DB1AB0ED-2BD7-13CD-7580-27EA93C86C3C}"/>
              </a:ext>
            </a:extLst>
          </p:cNvPr>
          <p:cNvSpPr txBox="1"/>
          <p:nvPr/>
        </p:nvSpPr>
        <p:spPr>
          <a:xfrm>
            <a:off x="157316" y="969190"/>
            <a:ext cx="11808542" cy="461665"/>
          </a:xfrm>
          <a:prstGeom prst="rect">
            <a:avLst/>
          </a:prstGeom>
          <a:solidFill>
            <a:schemeClr val="accent3">
              <a:lumMod val="20000"/>
              <a:lumOff val="80000"/>
            </a:schemeClr>
          </a:solidFill>
        </p:spPr>
        <p:txBody>
          <a:bodyPr wrap="square">
            <a:spAutoFit/>
          </a:bodyPr>
          <a:lstStyle/>
          <a:p>
            <a:pPr algn="l">
              <a:buNone/>
            </a:pPr>
            <a:r>
              <a:rPr lang="en-US" sz="1200" b="1" i="0" dirty="0">
                <a:solidFill>
                  <a:schemeClr val="bg1"/>
                </a:solidFill>
                <a:effectLst/>
                <a:latin typeface="Arial" panose="020B0604020202020204" pitchFamily="34" charset="0"/>
                <a:cs typeface="Arial" panose="020B0604020202020204" pitchFamily="34" charset="0"/>
              </a:rPr>
              <a:t>📌 Use Case: </a:t>
            </a:r>
            <a:r>
              <a:rPr lang="en-US" sz="1200" i="0" dirty="0">
                <a:solidFill>
                  <a:schemeClr val="bg1"/>
                </a:solidFill>
                <a:effectLst/>
                <a:latin typeface="Arial" panose="020B0604020202020204" pitchFamily="34" charset="0"/>
                <a:cs typeface="Arial" panose="020B0604020202020204" pitchFamily="34" charset="0"/>
              </a:rPr>
              <a:t>Understanding which bike model performs best in terms of trip duration and frequency to optimize bike allocation, identify maintenance needs, and improve user experience.</a:t>
            </a:r>
          </a:p>
        </p:txBody>
      </p:sp>
      <p:pic>
        <p:nvPicPr>
          <p:cNvPr id="6" name="Picture 5">
            <a:extLst>
              <a:ext uri="{FF2B5EF4-FFF2-40B4-BE49-F238E27FC236}">
                <a16:creationId xmlns:a16="http://schemas.microsoft.com/office/drawing/2014/main" id="{5EE0F7EB-81E1-587A-418D-DAF4D1433C8A}"/>
              </a:ext>
            </a:extLst>
          </p:cNvPr>
          <p:cNvPicPr>
            <a:picLocks noChangeAspect="1"/>
          </p:cNvPicPr>
          <p:nvPr/>
        </p:nvPicPr>
        <p:blipFill>
          <a:blip r:embed="rId2"/>
          <a:stretch>
            <a:fillRect/>
          </a:stretch>
        </p:blipFill>
        <p:spPr>
          <a:xfrm>
            <a:off x="157316" y="1611980"/>
            <a:ext cx="3834581" cy="2940356"/>
          </a:xfrm>
          <a:prstGeom prst="rect">
            <a:avLst/>
          </a:prstGeom>
        </p:spPr>
      </p:pic>
      <p:pic>
        <p:nvPicPr>
          <p:cNvPr id="9" name="Picture 8">
            <a:extLst>
              <a:ext uri="{FF2B5EF4-FFF2-40B4-BE49-F238E27FC236}">
                <a16:creationId xmlns:a16="http://schemas.microsoft.com/office/drawing/2014/main" id="{6E0C2272-E8F6-7614-F285-5E6B3B1C6649}"/>
              </a:ext>
            </a:extLst>
          </p:cNvPr>
          <p:cNvPicPr>
            <a:picLocks noChangeAspect="1"/>
          </p:cNvPicPr>
          <p:nvPr/>
        </p:nvPicPr>
        <p:blipFill>
          <a:blip r:embed="rId3"/>
          <a:stretch>
            <a:fillRect/>
          </a:stretch>
        </p:blipFill>
        <p:spPr>
          <a:xfrm>
            <a:off x="4146631" y="1611979"/>
            <a:ext cx="3735215" cy="2940357"/>
          </a:xfrm>
          <a:prstGeom prst="rect">
            <a:avLst/>
          </a:prstGeom>
        </p:spPr>
      </p:pic>
      <p:pic>
        <p:nvPicPr>
          <p:cNvPr id="12" name="Picture 11">
            <a:extLst>
              <a:ext uri="{FF2B5EF4-FFF2-40B4-BE49-F238E27FC236}">
                <a16:creationId xmlns:a16="http://schemas.microsoft.com/office/drawing/2014/main" id="{7628378C-CF3B-61B2-A4AD-1951CA52A057}"/>
              </a:ext>
            </a:extLst>
          </p:cNvPr>
          <p:cNvPicPr>
            <a:picLocks noChangeAspect="1"/>
          </p:cNvPicPr>
          <p:nvPr/>
        </p:nvPicPr>
        <p:blipFill>
          <a:blip r:embed="rId4"/>
          <a:srcRect t="2724"/>
          <a:stretch/>
        </p:blipFill>
        <p:spPr>
          <a:xfrm>
            <a:off x="8036778" y="1611978"/>
            <a:ext cx="3929080" cy="2940356"/>
          </a:xfrm>
          <a:prstGeom prst="rect">
            <a:avLst/>
          </a:prstGeom>
        </p:spPr>
      </p:pic>
      <p:sp>
        <p:nvSpPr>
          <p:cNvPr id="13" name="TextBox 12">
            <a:extLst>
              <a:ext uri="{FF2B5EF4-FFF2-40B4-BE49-F238E27FC236}">
                <a16:creationId xmlns:a16="http://schemas.microsoft.com/office/drawing/2014/main" id="{3B72E8FF-0A47-9B05-7637-832E59FD581A}"/>
              </a:ext>
            </a:extLst>
          </p:cNvPr>
          <p:cNvSpPr txBox="1"/>
          <p:nvPr/>
        </p:nvSpPr>
        <p:spPr>
          <a:xfrm>
            <a:off x="4155223" y="4893749"/>
            <a:ext cx="3735215" cy="1477328"/>
          </a:xfrm>
          <a:prstGeom prst="rect">
            <a:avLst/>
          </a:prstGeom>
          <a:solidFill>
            <a:schemeClr val="accent3">
              <a:lumMod val="20000"/>
              <a:lumOff val="80000"/>
            </a:schemeClr>
          </a:solidFill>
        </p:spPr>
        <p:txBody>
          <a:bodyPr wrap="square">
            <a:spAutoFit/>
          </a:bodyPr>
          <a:lstStyle/>
          <a:p>
            <a:pPr algn="l">
              <a:buNone/>
            </a:pPr>
            <a:r>
              <a:rPr lang="en-US" sz="1000" b="1" i="0" dirty="0">
                <a:solidFill>
                  <a:schemeClr val="bg1"/>
                </a:solidFill>
                <a:effectLst/>
                <a:latin typeface="Arial" panose="020B0604020202020204" pitchFamily="34" charset="0"/>
                <a:cs typeface="Arial" panose="020B0604020202020204" pitchFamily="34" charset="0"/>
              </a:rPr>
              <a:t>⏳ Average Trip Duration per Bike Model</a:t>
            </a:r>
          </a:p>
          <a:p>
            <a:pPr algn="l">
              <a:buNone/>
            </a:pPr>
            <a:endParaRPr lang="en-US" sz="1000" i="0" dirty="0">
              <a:solidFill>
                <a:schemeClr val="bg1"/>
              </a:solidFill>
              <a:effectLst/>
              <a:latin typeface="Arial" panose="020B0604020202020204" pitchFamily="34" charset="0"/>
              <a:cs typeface="Arial" panose="020B0604020202020204" pitchFamily="34" charset="0"/>
            </a:endParaRPr>
          </a:p>
          <a:p>
            <a:pPr algn="l">
              <a:buNone/>
            </a:pPr>
            <a:r>
              <a:rPr lang="en-US" sz="1000" i="0" dirty="0">
                <a:solidFill>
                  <a:schemeClr val="bg1"/>
                </a:solidFill>
                <a:effectLst/>
                <a:latin typeface="Arial" panose="020B0604020202020204" pitchFamily="34" charset="0"/>
                <a:cs typeface="Arial" panose="020B0604020202020204" pitchFamily="34" charset="0"/>
              </a:rPr>
              <a:t>Use Case: Evaluates user satisfaction and efficiency of bike models based on trip duration.</a:t>
            </a:r>
          </a:p>
          <a:p>
            <a:pPr algn="l">
              <a:buNone/>
            </a:pPr>
            <a:endParaRPr lang="en-US" sz="1000" i="0" dirty="0">
              <a:solidFill>
                <a:schemeClr val="bg1"/>
              </a:solidFill>
              <a:effectLst/>
              <a:latin typeface="Arial" panose="020B0604020202020204" pitchFamily="34" charset="0"/>
              <a:cs typeface="Arial" panose="020B0604020202020204" pitchFamily="34" charset="0"/>
            </a:endParaRPr>
          </a:p>
          <a:p>
            <a:pPr algn="l">
              <a:buNone/>
            </a:pPr>
            <a:r>
              <a:rPr lang="en-US" sz="1000" i="0" dirty="0">
                <a:solidFill>
                  <a:schemeClr val="bg1"/>
                </a:solidFill>
                <a:effectLst/>
                <a:latin typeface="Arial" panose="020B0604020202020204" pitchFamily="34" charset="0"/>
                <a:cs typeface="Arial" panose="020B0604020202020204" pitchFamily="34" charset="0"/>
              </a:rPr>
              <a:t>Observation: "Classic" bikes are used for longer trips, which could mean they are preferred for leisure or longer commutes. "PBSC_EBIKE" trips might be shorter because they assist with pedaling, making trips faster.</a:t>
            </a:r>
          </a:p>
        </p:txBody>
      </p:sp>
      <p:sp>
        <p:nvSpPr>
          <p:cNvPr id="14" name="TextBox 13">
            <a:extLst>
              <a:ext uri="{FF2B5EF4-FFF2-40B4-BE49-F238E27FC236}">
                <a16:creationId xmlns:a16="http://schemas.microsoft.com/office/drawing/2014/main" id="{0A58E160-6C6F-CA14-E933-E57C4B6B1DD0}"/>
              </a:ext>
            </a:extLst>
          </p:cNvPr>
          <p:cNvSpPr txBox="1"/>
          <p:nvPr/>
        </p:nvSpPr>
        <p:spPr>
          <a:xfrm>
            <a:off x="8053764" y="4893749"/>
            <a:ext cx="3929080" cy="1477328"/>
          </a:xfrm>
          <a:prstGeom prst="rect">
            <a:avLst/>
          </a:prstGeom>
          <a:solidFill>
            <a:schemeClr val="accent3">
              <a:lumMod val="20000"/>
              <a:lumOff val="80000"/>
            </a:schemeClr>
          </a:solidFill>
        </p:spPr>
        <p:txBody>
          <a:bodyPr wrap="square">
            <a:spAutoFit/>
          </a:bodyPr>
          <a:lstStyle/>
          <a:p>
            <a:pPr algn="l">
              <a:buNone/>
            </a:pPr>
            <a:r>
              <a:rPr lang="en-US" sz="1000" b="1" i="0" dirty="0">
                <a:solidFill>
                  <a:schemeClr val="bg1"/>
                </a:solidFill>
                <a:effectLst/>
                <a:latin typeface="Arial" panose="020B0604020202020204" pitchFamily="34" charset="0"/>
                <a:cs typeface="Arial" panose="020B0604020202020204" pitchFamily="34" charset="0"/>
              </a:rPr>
              <a:t>⏱ Median Trip Duration per Bike Model</a:t>
            </a:r>
          </a:p>
          <a:p>
            <a:pPr algn="l">
              <a:buNone/>
            </a:pPr>
            <a:endParaRPr lang="en-US" sz="1000" i="0" dirty="0">
              <a:solidFill>
                <a:schemeClr val="bg1"/>
              </a:solidFill>
              <a:effectLst/>
              <a:latin typeface="Arial" panose="020B0604020202020204" pitchFamily="34" charset="0"/>
              <a:cs typeface="Arial" panose="020B0604020202020204" pitchFamily="34" charset="0"/>
            </a:endParaRPr>
          </a:p>
          <a:p>
            <a:pPr algn="l">
              <a:buNone/>
            </a:pPr>
            <a:r>
              <a:rPr lang="en-US" sz="1000" i="0" dirty="0">
                <a:solidFill>
                  <a:schemeClr val="bg1"/>
                </a:solidFill>
                <a:effectLst/>
                <a:latin typeface="Arial" panose="020B0604020202020204" pitchFamily="34" charset="0"/>
                <a:cs typeface="Arial" panose="020B0604020202020204" pitchFamily="34" charset="0"/>
              </a:rPr>
              <a:t>Use Case: Prevents skewed insights from extreme trip durations, ensuring a fair performance comparison.</a:t>
            </a:r>
          </a:p>
          <a:p>
            <a:pPr algn="l">
              <a:buNone/>
            </a:pPr>
            <a:endParaRPr lang="en-US" sz="1000" i="0" dirty="0">
              <a:solidFill>
                <a:schemeClr val="bg1"/>
              </a:solidFill>
              <a:effectLst/>
              <a:latin typeface="Arial" panose="020B0604020202020204" pitchFamily="34" charset="0"/>
              <a:cs typeface="Arial" panose="020B0604020202020204" pitchFamily="34" charset="0"/>
            </a:endParaRPr>
          </a:p>
          <a:p>
            <a:pPr algn="l">
              <a:buNone/>
            </a:pPr>
            <a:r>
              <a:rPr lang="en-US" sz="1000" i="0" dirty="0">
                <a:solidFill>
                  <a:schemeClr val="bg1"/>
                </a:solidFill>
                <a:effectLst/>
                <a:latin typeface="Arial" panose="020B0604020202020204" pitchFamily="34" charset="0"/>
                <a:cs typeface="Arial" panose="020B0604020202020204" pitchFamily="34" charset="0"/>
              </a:rPr>
              <a:t>Observation: Since median duration is less affected by outliers, this suggests PBSC_EBIKE and UNKNOWN models are used for more consistent trip lengths, while CLASSIC bikes may have more variation in trip duration.</a:t>
            </a:r>
          </a:p>
        </p:txBody>
      </p:sp>
    </p:spTree>
    <p:extLst>
      <p:ext uri="{BB962C8B-B14F-4D97-AF65-F5344CB8AC3E}">
        <p14:creationId xmlns:p14="http://schemas.microsoft.com/office/powerpoint/2010/main" val="57699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F9F93-7DB3-9BDA-8D45-E9F79A94FBB4}"/>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2CCE7122-35DF-6DEF-146E-27A7A0B093E1}"/>
              </a:ext>
            </a:extLst>
          </p:cNvPr>
          <p:cNvSpPr txBox="1">
            <a:spLocks/>
          </p:cNvSpPr>
          <p:nvPr/>
        </p:nvSpPr>
        <p:spPr>
          <a:xfrm>
            <a:off x="157316" y="265982"/>
            <a:ext cx="5486400" cy="1140031"/>
          </a:xfrm>
          <a:prstGeom prst="rect">
            <a:avLst/>
          </a:prstGeom>
          <a:solidFill>
            <a:schemeClr val="tx2">
              <a:lumMod val="50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Arial" panose="020B0604020202020204" pitchFamily="34" charset="0"/>
                <a:cs typeface="Arial" panose="020B0604020202020204" pitchFamily="34" charset="0"/>
              </a:rPr>
              <a:t>8. 🚴‍♂️ Total Trips Per Day - Exploratory Data Analysis (EDA)</a:t>
            </a:r>
          </a:p>
        </p:txBody>
      </p:sp>
      <p:sp>
        <p:nvSpPr>
          <p:cNvPr id="10" name="TextBox 9">
            <a:extLst>
              <a:ext uri="{FF2B5EF4-FFF2-40B4-BE49-F238E27FC236}">
                <a16:creationId xmlns:a16="http://schemas.microsoft.com/office/drawing/2014/main" id="{B0DFF2D8-062A-C909-46AE-3076E1631985}"/>
              </a:ext>
            </a:extLst>
          </p:cNvPr>
          <p:cNvSpPr txBox="1"/>
          <p:nvPr/>
        </p:nvSpPr>
        <p:spPr>
          <a:xfrm>
            <a:off x="157315" y="5010023"/>
            <a:ext cx="5486400" cy="1277273"/>
          </a:xfrm>
          <a:prstGeom prst="rect">
            <a:avLst/>
          </a:prstGeom>
          <a:solidFill>
            <a:schemeClr val="accent3">
              <a:lumMod val="20000"/>
              <a:lumOff val="80000"/>
            </a:schemeClr>
          </a:solidFill>
        </p:spPr>
        <p:txBody>
          <a:bodyPr wrap="square">
            <a:spAutoFit/>
          </a:bodyPr>
          <a:lstStyle/>
          <a:p>
            <a:pPr algn="l">
              <a:buNone/>
            </a:pPr>
            <a:r>
              <a:rPr lang="en-US" sz="1100" b="1" i="0" dirty="0">
                <a:solidFill>
                  <a:schemeClr val="bg1"/>
                </a:solidFill>
                <a:effectLst/>
                <a:latin typeface="Arial" panose="020B0604020202020204" pitchFamily="34" charset="0"/>
                <a:cs typeface="Arial" panose="020B0604020202020204" pitchFamily="34" charset="0"/>
              </a:rPr>
              <a:t>Observations:</a:t>
            </a:r>
          </a:p>
          <a:p>
            <a:pPr algn="l">
              <a:buNone/>
            </a:pPr>
            <a:endParaRPr lang="en-US" sz="1100" b="1" i="0" dirty="0">
              <a:solidFill>
                <a:schemeClr val="bg1"/>
              </a:solidFill>
              <a:effectLst/>
              <a:latin typeface="Arial" panose="020B0604020202020204" pitchFamily="34" charset="0"/>
              <a:cs typeface="Arial" panose="020B0604020202020204" pitchFamily="34" charset="0"/>
            </a:endParaRPr>
          </a:p>
          <a:p>
            <a:pPr marL="228600" indent="-228600" algn="l">
              <a:buFont typeface="+mj-lt"/>
              <a:buAutoNum type="arabicPeriod"/>
            </a:pPr>
            <a:r>
              <a:rPr lang="en-US" sz="1100" i="0" dirty="0">
                <a:solidFill>
                  <a:schemeClr val="bg1"/>
                </a:solidFill>
                <a:effectLst/>
                <a:latin typeface="Arial" panose="020B0604020202020204" pitchFamily="34" charset="0"/>
                <a:cs typeface="Arial" panose="020B0604020202020204" pitchFamily="34" charset="0"/>
              </a:rPr>
              <a:t>There is a clear seasonality in the data, with some periodic rises and falls.</a:t>
            </a:r>
          </a:p>
          <a:p>
            <a:pPr marL="228600" indent="-228600" algn="l">
              <a:buFont typeface="+mj-lt"/>
              <a:buAutoNum type="arabicPeriod"/>
            </a:pPr>
            <a:r>
              <a:rPr lang="en-US" sz="1100" i="0" dirty="0">
                <a:solidFill>
                  <a:schemeClr val="bg1"/>
                </a:solidFill>
                <a:effectLst/>
                <a:latin typeface="Arial" panose="020B0604020202020204" pitchFamily="34" charset="0"/>
                <a:cs typeface="Arial" panose="020B0604020202020204" pitchFamily="34" charset="0"/>
              </a:rPr>
              <a:t>There is a sharp drop in trips in certain places (possibly due to events like holidays, lockdowns, or weather conditions).</a:t>
            </a:r>
          </a:p>
          <a:p>
            <a:pPr marL="228600" indent="-228600" algn="l">
              <a:buFont typeface="+mj-lt"/>
              <a:buAutoNum type="arabicPeriod"/>
            </a:pPr>
            <a:r>
              <a:rPr lang="en-US" sz="1100" i="0" dirty="0">
                <a:solidFill>
                  <a:schemeClr val="bg1"/>
                </a:solidFill>
                <a:effectLst/>
                <a:latin typeface="Arial" panose="020B0604020202020204" pitchFamily="34" charset="0"/>
                <a:cs typeface="Arial" panose="020B0604020202020204" pitchFamily="34" charset="0"/>
              </a:rPr>
              <a:t>There is a downward trend in the later period (2023 onwards), suggesting a decline in total trips.</a:t>
            </a:r>
          </a:p>
        </p:txBody>
      </p:sp>
      <p:sp>
        <p:nvSpPr>
          <p:cNvPr id="13" name="TextBox 12">
            <a:extLst>
              <a:ext uri="{FF2B5EF4-FFF2-40B4-BE49-F238E27FC236}">
                <a16:creationId xmlns:a16="http://schemas.microsoft.com/office/drawing/2014/main" id="{C916B58C-2CBF-C5B4-9CFA-0C32FBFB28D2}"/>
              </a:ext>
            </a:extLst>
          </p:cNvPr>
          <p:cNvSpPr txBox="1"/>
          <p:nvPr/>
        </p:nvSpPr>
        <p:spPr>
          <a:xfrm>
            <a:off x="5830527" y="5010023"/>
            <a:ext cx="6135329" cy="1277273"/>
          </a:xfrm>
          <a:prstGeom prst="rect">
            <a:avLst/>
          </a:prstGeom>
          <a:solidFill>
            <a:schemeClr val="accent3">
              <a:lumMod val="20000"/>
              <a:lumOff val="80000"/>
            </a:schemeClr>
          </a:solidFill>
        </p:spPr>
        <p:txBody>
          <a:bodyPr wrap="square">
            <a:spAutoFit/>
          </a:bodyPr>
          <a:lstStyle/>
          <a:p>
            <a:pPr algn="l">
              <a:buNone/>
            </a:pPr>
            <a:r>
              <a:rPr lang="en-US" sz="1100" b="1" i="0" dirty="0">
                <a:solidFill>
                  <a:schemeClr val="bg1"/>
                </a:solidFill>
                <a:effectLst/>
                <a:latin typeface="Arial" panose="020B0604020202020204" pitchFamily="34" charset="0"/>
                <a:cs typeface="Arial" panose="020B0604020202020204" pitchFamily="34" charset="0"/>
              </a:rPr>
              <a:t>Observations:</a:t>
            </a:r>
          </a:p>
          <a:p>
            <a:pPr algn="l">
              <a:buNone/>
            </a:pPr>
            <a:endParaRPr lang="en-US" sz="1100" b="1" i="0" dirty="0">
              <a:solidFill>
                <a:schemeClr val="bg1"/>
              </a:solidFill>
              <a:effectLst/>
              <a:latin typeface="Arial" panose="020B0604020202020204" pitchFamily="34" charset="0"/>
              <a:cs typeface="Arial" panose="020B0604020202020204" pitchFamily="34" charset="0"/>
            </a:endParaRPr>
          </a:p>
          <a:p>
            <a:pPr marL="228600" indent="-228600" algn="l">
              <a:buFont typeface="+mj-lt"/>
              <a:buAutoNum type="arabicPeriod"/>
            </a:pPr>
            <a:r>
              <a:rPr lang="en-US" sz="1100" i="0" dirty="0">
                <a:solidFill>
                  <a:schemeClr val="bg1"/>
                </a:solidFill>
                <a:effectLst/>
                <a:latin typeface="Arial" panose="020B0604020202020204" pitchFamily="34" charset="0"/>
                <a:cs typeface="Arial" panose="020B0604020202020204" pitchFamily="34" charset="0"/>
              </a:rPr>
              <a:t>Most of the time, the average trip duration is relatively stable.</a:t>
            </a:r>
          </a:p>
          <a:p>
            <a:pPr marL="228600" indent="-228600" algn="l">
              <a:buFont typeface="+mj-lt"/>
              <a:buAutoNum type="arabicPeriod"/>
            </a:pPr>
            <a:r>
              <a:rPr lang="en-US" sz="1100" i="0" dirty="0">
                <a:solidFill>
                  <a:schemeClr val="bg1"/>
                </a:solidFill>
                <a:effectLst/>
                <a:latin typeface="Arial" panose="020B0604020202020204" pitchFamily="34" charset="0"/>
                <a:cs typeface="Arial" panose="020B0604020202020204" pitchFamily="34" charset="0"/>
              </a:rPr>
              <a:t>There are extreme spikes in trip duration at certain points—this could be due to outliers, anomalies, or specific events (such as system errors, weather disruptions, or special occasions).</a:t>
            </a:r>
          </a:p>
          <a:p>
            <a:pPr marL="228600" indent="-228600" algn="l">
              <a:buFont typeface="+mj-lt"/>
              <a:buAutoNum type="arabicPeriod"/>
            </a:pPr>
            <a:r>
              <a:rPr lang="en-US" sz="1100" i="0" dirty="0">
                <a:solidFill>
                  <a:schemeClr val="bg1"/>
                </a:solidFill>
                <a:effectLst/>
                <a:latin typeface="Arial" panose="020B0604020202020204" pitchFamily="34" charset="0"/>
                <a:cs typeface="Arial" panose="020B0604020202020204" pitchFamily="34" charset="0"/>
              </a:rPr>
              <a:t>The spikes seem to be irregular but happen every few months.</a:t>
            </a:r>
          </a:p>
        </p:txBody>
      </p:sp>
      <p:pic>
        <p:nvPicPr>
          <p:cNvPr id="4" name="Picture 3">
            <a:extLst>
              <a:ext uri="{FF2B5EF4-FFF2-40B4-BE49-F238E27FC236}">
                <a16:creationId xmlns:a16="http://schemas.microsoft.com/office/drawing/2014/main" id="{5240C21A-2CA2-4D21-61E3-2F8B1B50BACC}"/>
              </a:ext>
            </a:extLst>
          </p:cNvPr>
          <p:cNvPicPr>
            <a:picLocks noChangeAspect="1"/>
          </p:cNvPicPr>
          <p:nvPr/>
        </p:nvPicPr>
        <p:blipFill>
          <a:blip r:embed="rId2"/>
          <a:stretch>
            <a:fillRect/>
          </a:stretch>
        </p:blipFill>
        <p:spPr>
          <a:xfrm>
            <a:off x="157315" y="1793691"/>
            <a:ext cx="5486400" cy="2933509"/>
          </a:xfrm>
          <a:prstGeom prst="rect">
            <a:avLst/>
          </a:prstGeom>
        </p:spPr>
      </p:pic>
      <p:pic>
        <p:nvPicPr>
          <p:cNvPr id="7" name="Picture 6">
            <a:extLst>
              <a:ext uri="{FF2B5EF4-FFF2-40B4-BE49-F238E27FC236}">
                <a16:creationId xmlns:a16="http://schemas.microsoft.com/office/drawing/2014/main" id="{14C8F5A8-7172-5301-FB69-33F9B096F142}"/>
              </a:ext>
            </a:extLst>
          </p:cNvPr>
          <p:cNvPicPr>
            <a:picLocks noChangeAspect="1"/>
          </p:cNvPicPr>
          <p:nvPr/>
        </p:nvPicPr>
        <p:blipFill>
          <a:blip r:embed="rId3"/>
          <a:stretch>
            <a:fillRect/>
          </a:stretch>
        </p:blipFill>
        <p:spPr>
          <a:xfrm>
            <a:off x="5830528" y="1793691"/>
            <a:ext cx="6135329" cy="2933510"/>
          </a:xfrm>
          <a:prstGeom prst="rect">
            <a:avLst/>
          </a:prstGeom>
        </p:spPr>
      </p:pic>
      <p:sp>
        <p:nvSpPr>
          <p:cNvPr id="11" name="Title 1">
            <a:extLst>
              <a:ext uri="{FF2B5EF4-FFF2-40B4-BE49-F238E27FC236}">
                <a16:creationId xmlns:a16="http://schemas.microsoft.com/office/drawing/2014/main" id="{74E5617E-DE32-0688-05D5-E962C842B94E}"/>
              </a:ext>
            </a:extLst>
          </p:cNvPr>
          <p:cNvSpPr txBox="1">
            <a:spLocks/>
          </p:cNvSpPr>
          <p:nvPr/>
        </p:nvSpPr>
        <p:spPr>
          <a:xfrm>
            <a:off x="5845276" y="265982"/>
            <a:ext cx="6120581" cy="1140031"/>
          </a:xfrm>
          <a:prstGeom prst="rect">
            <a:avLst/>
          </a:prstGeom>
          <a:solidFill>
            <a:schemeClr val="tx2">
              <a:lumMod val="50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Arial" panose="020B0604020202020204" pitchFamily="34" charset="0"/>
                <a:cs typeface="Arial" panose="020B0604020202020204" pitchFamily="34" charset="0"/>
              </a:rPr>
              <a:t>9. 🚴‍♂️ Average Trip Duration Per Day - Exploratory Data Analysis (EDA)</a:t>
            </a:r>
          </a:p>
        </p:txBody>
      </p:sp>
    </p:spTree>
    <p:extLst>
      <p:ext uri="{BB962C8B-B14F-4D97-AF65-F5344CB8AC3E}">
        <p14:creationId xmlns:p14="http://schemas.microsoft.com/office/powerpoint/2010/main" val="4090449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ED999-F08E-703F-9A60-B25CE403B0E8}"/>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DFB3325B-035E-FB43-0C28-67D1816D673E}"/>
              </a:ext>
            </a:extLst>
          </p:cNvPr>
          <p:cNvSpPr txBox="1">
            <a:spLocks/>
          </p:cNvSpPr>
          <p:nvPr/>
        </p:nvSpPr>
        <p:spPr>
          <a:xfrm>
            <a:off x="157316" y="265982"/>
            <a:ext cx="5632843" cy="599257"/>
          </a:xfrm>
          <a:prstGeom prst="rect">
            <a:avLst/>
          </a:prstGeom>
          <a:solidFill>
            <a:schemeClr val="tx2">
              <a:lumMod val="50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Arial" panose="020B0604020202020204" pitchFamily="34" charset="0"/>
                <a:cs typeface="Arial" panose="020B0604020202020204" pitchFamily="34" charset="0"/>
              </a:rPr>
              <a:t>10.🚴‍♂️ Distribution of Trip Duration (Minutes) After Outlier Removal</a:t>
            </a:r>
          </a:p>
        </p:txBody>
      </p:sp>
      <p:sp>
        <p:nvSpPr>
          <p:cNvPr id="10" name="TextBox 9">
            <a:extLst>
              <a:ext uri="{FF2B5EF4-FFF2-40B4-BE49-F238E27FC236}">
                <a16:creationId xmlns:a16="http://schemas.microsoft.com/office/drawing/2014/main" id="{48E1E70F-899B-5D26-0D62-DC120CBDDE41}"/>
              </a:ext>
            </a:extLst>
          </p:cNvPr>
          <p:cNvSpPr txBox="1"/>
          <p:nvPr/>
        </p:nvSpPr>
        <p:spPr>
          <a:xfrm>
            <a:off x="122656" y="5090893"/>
            <a:ext cx="5650173" cy="1546577"/>
          </a:xfrm>
          <a:prstGeom prst="rect">
            <a:avLst/>
          </a:prstGeom>
          <a:solidFill>
            <a:schemeClr val="accent3">
              <a:lumMod val="20000"/>
              <a:lumOff val="80000"/>
            </a:schemeClr>
          </a:solidFill>
        </p:spPr>
        <p:txBody>
          <a:bodyPr wrap="square">
            <a:spAutoFit/>
          </a:bodyPr>
          <a:lstStyle/>
          <a:p>
            <a:pPr algn="l">
              <a:buNone/>
            </a:pPr>
            <a:r>
              <a:rPr lang="en-US" sz="1050" b="1" i="0" dirty="0">
                <a:solidFill>
                  <a:schemeClr val="bg1"/>
                </a:solidFill>
                <a:effectLst/>
                <a:latin typeface="Arial" panose="020B0604020202020204" pitchFamily="34" charset="0"/>
                <a:cs typeface="Arial" panose="020B0604020202020204" pitchFamily="34" charset="0"/>
              </a:rPr>
              <a:t>Observations</a:t>
            </a:r>
          </a:p>
          <a:p>
            <a:pPr marL="228600" indent="-228600" algn="l">
              <a:buFont typeface="+mj-lt"/>
              <a:buAutoNum type="arabicPeriod"/>
            </a:pPr>
            <a:r>
              <a:rPr lang="en-US" sz="1050" i="0" dirty="0">
                <a:solidFill>
                  <a:schemeClr val="bg1"/>
                </a:solidFill>
                <a:effectLst/>
                <a:latin typeface="Arial" panose="020B0604020202020204" pitchFamily="34" charset="0"/>
                <a:cs typeface="Arial" panose="020B0604020202020204" pitchFamily="34" charset="0"/>
              </a:rPr>
              <a:t>The majority of trips fall within the 0–40-minute range, with the peak occurring between 5-15 minutes.</a:t>
            </a:r>
          </a:p>
          <a:p>
            <a:pPr marL="228600" indent="-228600" algn="l">
              <a:buFont typeface="+mj-lt"/>
              <a:buAutoNum type="arabicPeriod"/>
            </a:pPr>
            <a:r>
              <a:rPr lang="en-US" sz="1050" i="0" dirty="0">
                <a:solidFill>
                  <a:schemeClr val="bg1"/>
                </a:solidFill>
                <a:effectLst/>
                <a:latin typeface="Arial" panose="020B0604020202020204" pitchFamily="34" charset="0"/>
                <a:cs typeface="Arial" panose="020B0604020202020204" pitchFamily="34" charset="0"/>
              </a:rPr>
              <a:t>The distribution shows a right-skewed pattern, indicating that shorter trips are more common than longer ones.</a:t>
            </a:r>
          </a:p>
          <a:p>
            <a:pPr marL="228600" indent="-228600" algn="l">
              <a:buFont typeface="+mj-lt"/>
              <a:buAutoNum type="arabicPeriod"/>
            </a:pPr>
            <a:r>
              <a:rPr lang="en-US" sz="1050" i="0" dirty="0">
                <a:solidFill>
                  <a:schemeClr val="bg1"/>
                </a:solidFill>
                <a:effectLst/>
                <a:latin typeface="Arial" panose="020B0604020202020204" pitchFamily="34" charset="0"/>
                <a:cs typeface="Arial" panose="020B0604020202020204" pitchFamily="34" charset="0"/>
              </a:rPr>
              <a:t>Removing outliers has provided a clearer view of trip duration trends, which was would have been distorted due to extreme values.</a:t>
            </a:r>
          </a:p>
          <a:p>
            <a:pPr marL="228600" indent="-228600" algn="l">
              <a:buFont typeface="+mj-lt"/>
              <a:buAutoNum type="arabicPeriod"/>
            </a:pPr>
            <a:r>
              <a:rPr lang="en-US" sz="1050" i="0" dirty="0">
                <a:solidFill>
                  <a:schemeClr val="bg1"/>
                </a:solidFill>
                <a:effectLst/>
                <a:latin typeface="Arial" panose="020B0604020202020204" pitchFamily="34" charset="0"/>
                <a:cs typeface="Arial" panose="020B0604020202020204" pitchFamily="34" charset="0"/>
              </a:rPr>
              <a:t>There is a gradual decline in the number of trips as duration increases, suggesting that most users prefer shorter trips.</a:t>
            </a:r>
          </a:p>
        </p:txBody>
      </p:sp>
      <p:sp>
        <p:nvSpPr>
          <p:cNvPr id="3" name="TextBox 2">
            <a:extLst>
              <a:ext uri="{FF2B5EF4-FFF2-40B4-BE49-F238E27FC236}">
                <a16:creationId xmlns:a16="http://schemas.microsoft.com/office/drawing/2014/main" id="{CA17FAC1-4D2A-D32B-4C8F-9B3E961C3A22}"/>
              </a:ext>
            </a:extLst>
          </p:cNvPr>
          <p:cNvSpPr txBox="1"/>
          <p:nvPr/>
        </p:nvSpPr>
        <p:spPr>
          <a:xfrm>
            <a:off x="157316" y="969636"/>
            <a:ext cx="5632843" cy="646331"/>
          </a:xfrm>
          <a:prstGeom prst="rect">
            <a:avLst/>
          </a:prstGeom>
          <a:solidFill>
            <a:schemeClr val="accent3">
              <a:lumMod val="20000"/>
              <a:lumOff val="80000"/>
            </a:schemeClr>
          </a:solidFill>
        </p:spPr>
        <p:txBody>
          <a:bodyPr wrap="square">
            <a:spAutoFit/>
          </a:bodyPr>
          <a:lstStyle/>
          <a:p>
            <a:pPr algn="l">
              <a:buNone/>
            </a:pPr>
            <a:r>
              <a:rPr lang="en-US" sz="1200" i="0" dirty="0">
                <a:solidFill>
                  <a:schemeClr val="bg1"/>
                </a:solidFill>
                <a:effectLst/>
                <a:latin typeface="Arial" panose="020B0604020202020204" pitchFamily="34" charset="0"/>
                <a:cs typeface="Arial" panose="020B0604020202020204" pitchFamily="34" charset="0"/>
              </a:rPr>
              <a:t>📌 </a:t>
            </a:r>
            <a:r>
              <a:rPr lang="en-US" sz="1200" b="1" i="0" dirty="0">
                <a:solidFill>
                  <a:schemeClr val="bg1"/>
                </a:solidFill>
                <a:effectLst/>
                <a:latin typeface="Arial" panose="020B0604020202020204" pitchFamily="34" charset="0"/>
                <a:cs typeface="Arial" panose="020B0604020202020204" pitchFamily="34" charset="0"/>
              </a:rPr>
              <a:t>Use Case</a:t>
            </a:r>
            <a:r>
              <a:rPr lang="en-US" sz="1200" i="0" dirty="0">
                <a:solidFill>
                  <a:schemeClr val="bg1"/>
                </a:solidFill>
                <a:effectLst/>
                <a:latin typeface="Arial" panose="020B0604020202020204" pitchFamily="34" charset="0"/>
                <a:cs typeface="Arial" panose="020B0604020202020204" pitchFamily="34" charset="0"/>
              </a:rPr>
              <a:t>: To analyze the distribution of trip durations after filtering out extreme short and long outliers. This helps in understanding the typical trip duration patterns and improving service efficiency..</a:t>
            </a:r>
          </a:p>
        </p:txBody>
      </p:sp>
      <p:pic>
        <p:nvPicPr>
          <p:cNvPr id="4" name="Picture 3">
            <a:extLst>
              <a:ext uri="{FF2B5EF4-FFF2-40B4-BE49-F238E27FC236}">
                <a16:creationId xmlns:a16="http://schemas.microsoft.com/office/drawing/2014/main" id="{3D0928D9-7270-40F0-4FD7-D0383E672ABD}"/>
              </a:ext>
            </a:extLst>
          </p:cNvPr>
          <p:cNvPicPr>
            <a:picLocks noChangeAspect="1"/>
          </p:cNvPicPr>
          <p:nvPr/>
        </p:nvPicPr>
        <p:blipFill>
          <a:blip r:embed="rId2"/>
          <a:stretch>
            <a:fillRect/>
          </a:stretch>
        </p:blipFill>
        <p:spPr>
          <a:xfrm>
            <a:off x="157316" y="1681316"/>
            <a:ext cx="5615513" cy="3194482"/>
          </a:xfrm>
          <a:prstGeom prst="rect">
            <a:avLst/>
          </a:prstGeom>
        </p:spPr>
      </p:pic>
      <p:sp>
        <p:nvSpPr>
          <p:cNvPr id="11" name="Title 1">
            <a:extLst>
              <a:ext uri="{FF2B5EF4-FFF2-40B4-BE49-F238E27FC236}">
                <a16:creationId xmlns:a16="http://schemas.microsoft.com/office/drawing/2014/main" id="{79838854-4A24-CD1F-45F2-B54FA5BEB9B2}"/>
              </a:ext>
            </a:extLst>
          </p:cNvPr>
          <p:cNvSpPr txBox="1">
            <a:spLocks/>
          </p:cNvSpPr>
          <p:nvPr/>
        </p:nvSpPr>
        <p:spPr>
          <a:xfrm>
            <a:off x="5986459" y="265981"/>
            <a:ext cx="6043118" cy="599258"/>
          </a:xfrm>
          <a:prstGeom prst="rect">
            <a:avLst/>
          </a:prstGeom>
          <a:solidFill>
            <a:schemeClr val="tx2">
              <a:lumMod val="50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latin typeface="Arial" panose="020B0604020202020204" pitchFamily="34" charset="0"/>
                <a:cs typeface="Arial" panose="020B0604020202020204" pitchFamily="34" charset="0"/>
              </a:rPr>
              <a:t>11.🚴‍♂️ Outlier Detection in Bike Demand Data </a:t>
            </a:r>
          </a:p>
        </p:txBody>
      </p:sp>
      <p:pic>
        <p:nvPicPr>
          <p:cNvPr id="18" name="Picture 17">
            <a:extLst>
              <a:ext uri="{FF2B5EF4-FFF2-40B4-BE49-F238E27FC236}">
                <a16:creationId xmlns:a16="http://schemas.microsoft.com/office/drawing/2014/main" id="{04630E0A-D3A0-8585-D69C-0F1EF4C639FD}"/>
              </a:ext>
            </a:extLst>
          </p:cNvPr>
          <p:cNvPicPr>
            <a:picLocks noChangeAspect="1"/>
          </p:cNvPicPr>
          <p:nvPr/>
        </p:nvPicPr>
        <p:blipFill>
          <a:blip r:embed="rId3"/>
          <a:stretch>
            <a:fillRect/>
          </a:stretch>
        </p:blipFill>
        <p:spPr>
          <a:xfrm>
            <a:off x="5956013" y="1681316"/>
            <a:ext cx="6073563" cy="3194482"/>
          </a:xfrm>
          <a:prstGeom prst="rect">
            <a:avLst/>
          </a:prstGeom>
        </p:spPr>
      </p:pic>
      <p:sp>
        <p:nvSpPr>
          <p:cNvPr id="20" name="TextBox 19">
            <a:extLst>
              <a:ext uri="{FF2B5EF4-FFF2-40B4-BE49-F238E27FC236}">
                <a16:creationId xmlns:a16="http://schemas.microsoft.com/office/drawing/2014/main" id="{7D86D82A-B5C9-B6EA-E40A-8545AF7B557B}"/>
              </a:ext>
            </a:extLst>
          </p:cNvPr>
          <p:cNvSpPr txBox="1"/>
          <p:nvPr/>
        </p:nvSpPr>
        <p:spPr>
          <a:xfrm>
            <a:off x="5986459" y="4994713"/>
            <a:ext cx="6096000" cy="1738938"/>
          </a:xfrm>
          <a:prstGeom prst="rect">
            <a:avLst/>
          </a:prstGeom>
          <a:solidFill>
            <a:schemeClr val="accent3">
              <a:lumMod val="20000"/>
              <a:lumOff val="80000"/>
            </a:schemeClr>
          </a:solidFill>
        </p:spPr>
        <p:txBody>
          <a:bodyPr wrap="square">
            <a:spAutoFit/>
          </a:bodyPr>
          <a:lstStyle/>
          <a:p>
            <a:pPr algn="l">
              <a:spcAft>
                <a:spcPts val="675"/>
              </a:spcAft>
            </a:pPr>
            <a:r>
              <a:rPr lang="en-US" sz="1000" b="1" i="0" dirty="0">
                <a:solidFill>
                  <a:schemeClr val="bg1"/>
                </a:solidFill>
                <a:effectLst/>
                <a:latin typeface="Arial" panose="020B0604020202020204" pitchFamily="34" charset="0"/>
                <a:cs typeface="Arial" panose="020B0604020202020204" pitchFamily="34" charset="0"/>
              </a:rPr>
              <a:t>Observations</a:t>
            </a:r>
            <a:endParaRPr lang="en-US" sz="900" b="1" i="0" dirty="0">
              <a:solidFill>
                <a:srgbClr val="000000"/>
              </a:solidFill>
              <a:effectLst/>
              <a:latin typeface="Arial" panose="020B0604020202020204" pitchFamily="34" charset="0"/>
              <a:cs typeface="Arial" panose="020B0604020202020204" pitchFamily="34" charset="0"/>
            </a:endParaRPr>
          </a:p>
          <a:p>
            <a:pPr marL="342900" indent="-342900" algn="l">
              <a:spcAft>
                <a:spcPts val="675"/>
              </a:spcAft>
              <a:buFont typeface="+mj-lt"/>
              <a:buAutoNum type="arabicPeriod"/>
            </a:pPr>
            <a:r>
              <a:rPr lang="en-US" sz="900" b="1" i="0" dirty="0">
                <a:solidFill>
                  <a:srgbClr val="000000"/>
                </a:solidFill>
                <a:effectLst/>
                <a:latin typeface="Arial" panose="020B0604020202020204" pitchFamily="34" charset="0"/>
                <a:cs typeface="Arial" panose="020B0604020202020204" pitchFamily="34" charset="0"/>
              </a:rPr>
              <a:t>Most data points</a:t>
            </a:r>
            <a:r>
              <a:rPr lang="en-US" sz="900" b="0" i="0" dirty="0">
                <a:solidFill>
                  <a:srgbClr val="000000"/>
                </a:solidFill>
                <a:effectLst/>
                <a:latin typeface="Arial" panose="020B0604020202020204" pitchFamily="34" charset="0"/>
                <a:cs typeface="Arial" panose="020B0604020202020204" pitchFamily="34" charset="0"/>
              </a:rPr>
              <a:t> are within expected demand levels, with a strong seasonal pattern.</a:t>
            </a:r>
          </a:p>
          <a:p>
            <a:pPr marL="342900" indent="-342900" algn="l">
              <a:spcAft>
                <a:spcPts val="675"/>
              </a:spcAft>
              <a:buFont typeface="+mj-lt"/>
              <a:buAutoNum type="arabicPeriod"/>
            </a:pPr>
            <a:r>
              <a:rPr lang="en-US" sz="900" b="1" i="0" dirty="0">
                <a:solidFill>
                  <a:srgbClr val="000000"/>
                </a:solidFill>
                <a:effectLst/>
                <a:latin typeface="Arial" panose="020B0604020202020204" pitchFamily="34" charset="0"/>
                <a:cs typeface="Arial" panose="020B0604020202020204" pitchFamily="34" charset="0"/>
              </a:rPr>
              <a:t>Only a few outliers</a:t>
            </a:r>
            <a:r>
              <a:rPr lang="en-US" sz="900" b="0" i="0" dirty="0">
                <a:solidFill>
                  <a:srgbClr val="000000"/>
                </a:solidFill>
                <a:effectLst/>
                <a:latin typeface="Arial" panose="020B0604020202020204" pitchFamily="34" charset="0"/>
                <a:cs typeface="Arial" panose="020B0604020202020204" pitchFamily="34" charset="0"/>
              </a:rPr>
              <a:t> were detected, indicating a relatively clean dataset.</a:t>
            </a:r>
            <a:endParaRPr lang="en-US" sz="900" dirty="0">
              <a:solidFill>
                <a:srgbClr val="000000"/>
              </a:solidFill>
              <a:latin typeface="Arial" panose="020B0604020202020204" pitchFamily="34" charset="0"/>
              <a:cs typeface="Arial" panose="020B0604020202020204" pitchFamily="34" charset="0"/>
            </a:endParaRPr>
          </a:p>
          <a:p>
            <a:pPr algn="l">
              <a:spcAft>
                <a:spcPts val="675"/>
              </a:spcAft>
            </a:pPr>
            <a:r>
              <a:rPr lang="en-US" sz="900" b="0" i="0" dirty="0">
                <a:solidFill>
                  <a:srgbClr val="FF0000"/>
                </a:solidFill>
                <a:effectLst/>
                <a:latin typeface="Arial" panose="020B0604020202020204" pitchFamily="34" charset="0"/>
                <a:cs typeface="Arial" panose="020B0604020202020204" pitchFamily="34" charset="0"/>
              </a:rPr>
              <a:t>There are 2 outliers containing very low bike usage demand at the following dates – </a:t>
            </a:r>
          </a:p>
          <a:p>
            <a:pPr algn="l">
              <a:spcAft>
                <a:spcPts val="675"/>
              </a:spcAft>
            </a:pPr>
            <a:r>
              <a:rPr lang="en-US" sz="900" b="0" i="0" dirty="0">
                <a:solidFill>
                  <a:srgbClr val="FF0000"/>
                </a:solidFill>
                <a:effectLst/>
                <a:latin typeface="Arial" panose="020B0604020202020204" pitchFamily="34" charset="0"/>
                <a:cs typeface="Arial" panose="020B0604020202020204" pitchFamily="34" charset="0"/>
              </a:rPr>
              <a:t>10</a:t>
            </a:r>
            <a:r>
              <a:rPr lang="en-US" sz="900" b="0" i="0" baseline="30000" dirty="0">
                <a:solidFill>
                  <a:srgbClr val="FF0000"/>
                </a:solidFill>
                <a:effectLst/>
                <a:latin typeface="Arial" panose="020B0604020202020204" pitchFamily="34" charset="0"/>
                <a:cs typeface="Arial" panose="020B0604020202020204" pitchFamily="34" charset="0"/>
              </a:rPr>
              <a:t>th</a:t>
            </a:r>
            <a:r>
              <a:rPr lang="en-US" sz="900" b="0" i="0" dirty="0">
                <a:solidFill>
                  <a:srgbClr val="FF0000"/>
                </a:solidFill>
                <a:effectLst/>
                <a:latin typeface="Arial" panose="020B0604020202020204" pitchFamily="34" charset="0"/>
                <a:cs typeface="Arial" panose="020B0604020202020204" pitchFamily="34" charset="0"/>
              </a:rPr>
              <a:t> Sept, 2022 (Usage Demand 4) and 11</a:t>
            </a:r>
            <a:r>
              <a:rPr lang="en-US" sz="900" b="0" i="0" baseline="30000" dirty="0">
                <a:solidFill>
                  <a:srgbClr val="FF0000"/>
                </a:solidFill>
                <a:effectLst/>
                <a:latin typeface="Arial" panose="020B0604020202020204" pitchFamily="34" charset="0"/>
                <a:cs typeface="Arial" panose="020B0604020202020204" pitchFamily="34" charset="0"/>
              </a:rPr>
              <a:t>th</a:t>
            </a:r>
            <a:r>
              <a:rPr lang="en-US" sz="900" b="0" i="0" dirty="0">
                <a:solidFill>
                  <a:srgbClr val="FF0000"/>
                </a:solidFill>
                <a:effectLst/>
                <a:latin typeface="Arial" panose="020B0604020202020204" pitchFamily="34" charset="0"/>
                <a:cs typeface="Arial" panose="020B0604020202020204" pitchFamily="34" charset="0"/>
              </a:rPr>
              <a:t> Sept,2022 (</a:t>
            </a:r>
            <a:r>
              <a:rPr lang="en-US" sz="900" dirty="0">
                <a:solidFill>
                  <a:srgbClr val="FF0000"/>
                </a:solidFill>
                <a:latin typeface="Arial" panose="020B0604020202020204" pitchFamily="34" charset="0"/>
                <a:cs typeface="Arial" panose="020B0604020202020204" pitchFamily="34" charset="0"/>
              </a:rPr>
              <a:t>Usage </a:t>
            </a:r>
            <a:r>
              <a:rPr lang="en-US" sz="900" b="0" i="0" dirty="0">
                <a:solidFill>
                  <a:srgbClr val="FF0000"/>
                </a:solidFill>
                <a:effectLst/>
                <a:latin typeface="Arial" panose="020B0604020202020204" pitchFamily="34" charset="0"/>
                <a:cs typeface="Arial" panose="020B0604020202020204" pitchFamily="34" charset="0"/>
              </a:rPr>
              <a:t>Demand: 7) </a:t>
            </a:r>
          </a:p>
          <a:p>
            <a:pPr marL="228600" indent="-228600" algn="l">
              <a:spcAft>
                <a:spcPts val="675"/>
              </a:spcAft>
              <a:buAutoNum type="arabicPeriod" startAt="3"/>
            </a:pPr>
            <a:r>
              <a:rPr lang="en-US" sz="900" b="1" i="0" dirty="0">
                <a:solidFill>
                  <a:srgbClr val="000000"/>
                </a:solidFill>
                <a:effectLst/>
                <a:latin typeface="Arial" panose="020B0604020202020204" pitchFamily="34" charset="0"/>
                <a:cs typeface="Arial" panose="020B0604020202020204" pitchFamily="34" charset="0"/>
              </a:rPr>
              <a:t>Outliers (</a:t>
            </a:r>
            <a:r>
              <a:rPr lang="en-US" sz="900" b="1" i="0" dirty="0">
                <a:solidFill>
                  <a:srgbClr val="FF0000"/>
                </a:solidFill>
                <a:effectLst/>
                <a:latin typeface="Arial" panose="020B0604020202020204" pitchFamily="34" charset="0"/>
                <a:cs typeface="Arial" panose="020B0604020202020204" pitchFamily="34" charset="0"/>
              </a:rPr>
              <a:t>red</a:t>
            </a:r>
            <a:r>
              <a:rPr lang="en-US" sz="900" b="1" i="0" dirty="0">
                <a:solidFill>
                  <a:srgbClr val="000000"/>
                </a:solidFill>
                <a:effectLst/>
                <a:latin typeface="Arial" panose="020B0604020202020204" pitchFamily="34" charset="0"/>
                <a:cs typeface="Arial" panose="020B0604020202020204" pitchFamily="34" charset="0"/>
              </a:rPr>
              <a:t> points) appear near the lower threshold (500 trips)</a:t>
            </a:r>
            <a:r>
              <a:rPr lang="en-US" sz="900" b="0" i="0" dirty="0">
                <a:solidFill>
                  <a:srgbClr val="000000"/>
                </a:solidFill>
                <a:effectLst/>
                <a:latin typeface="Arial" panose="020B0604020202020204" pitchFamily="34" charset="0"/>
                <a:cs typeface="Arial" panose="020B0604020202020204" pitchFamily="34" charset="0"/>
              </a:rPr>
              <a:t>, suggesting occasional extreme drops in demand.</a:t>
            </a:r>
          </a:p>
          <a:p>
            <a:pPr marL="228600" indent="-228600" algn="l">
              <a:spcAft>
                <a:spcPts val="675"/>
              </a:spcAft>
              <a:buAutoNum type="arabicPeriod" startAt="3"/>
            </a:pPr>
            <a:r>
              <a:rPr lang="en-US" sz="900" b="1" i="0" dirty="0">
                <a:solidFill>
                  <a:srgbClr val="000000"/>
                </a:solidFill>
                <a:effectLst/>
                <a:latin typeface="Arial" panose="020B0604020202020204" pitchFamily="34" charset="0"/>
                <a:cs typeface="Arial" panose="020B0604020202020204" pitchFamily="34" charset="0"/>
              </a:rPr>
              <a:t>The demand exhibits cyclical trends</a:t>
            </a:r>
            <a:r>
              <a:rPr lang="en-US" sz="900" b="0" i="0" dirty="0">
                <a:solidFill>
                  <a:srgbClr val="000000"/>
                </a:solidFill>
                <a:effectLst/>
                <a:latin typeface="Arial" panose="020B0604020202020204" pitchFamily="34" charset="0"/>
                <a:cs typeface="Arial" panose="020B0604020202020204" pitchFamily="34" charset="0"/>
              </a:rPr>
              <a:t>, with peaks in warmer months and dips in colder months.</a:t>
            </a:r>
          </a:p>
        </p:txBody>
      </p:sp>
      <p:sp>
        <p:nvSpPr>
          <p:cNvPr id="22" name="TextBox 21">
            <a:extLst>
              <a:ext uri="{FF2B5EF4-FFF2-40B4-BE49-F238E27FC236}">
                <a16:creationId xmlns:a16="http://schemas.microsoft.com/office/drawing/2014/main" id="{0DE0EBAB-10A9-938F-4F7B-6CED1A8DFDB6}"/>
              </a:ext>
            </a:extLst>
          </p:cNvPr>
          <p:cNvSpPr txBox="1"/>
          <p:nvPr/>
        </p:nvSpPr>
        <p:spPr>
          <a:xfrm>
            <a:off x="5974291" y="1011667"/>
            <a:ext cx="6055285" cy="523220"/>
          </a:xfrm>
          <a:prstGeom prst="rect">
            <a:avLst/>
          </a:prstGeom>
          <a:solidFill>
            <a:schemeClr val="accent3">
              <a:lumMod val="20000"/>
              <a:lumOff val="80000"/>
            </a:schemeClr>
          </a:solidFill>
        </p:spPr>
        <p:txBody>
          <a:bodyPr wrap="square">
            <a:spAutoFit/>
          </a:bodyPr>
          <a:lstStyle/>
          <a:p>
            <a:pPr algn="l">
              <a:buNone/>
            </a:pPr>
            <a:r>
              <a:rPr lang="en-US" sz="1400" i="0" dirty="0">
                <a:solidFill>
                  <a:schemeClr val="bg1"/>
                </a:solidFill>
                <a:effectLst/>
                <a:latin typeface="Arial" panose="020B0604020202020204" pitchFamily="34" charset="0"/>
                <a:cs typeface="Arial" panose="020B0604020202020204" pitchFamily="34" charset="0"/>
              </a:rPr>
              <a:t>📌 </a:t>
            </a:r>
            <a:r>
              <a:rPr lang="en-US" sz="1400" b="1" i="0" dirty="0">
                <a:solidFill>
                  <a:schemeClr val="bg1"/>
                </a:solidFill>
                <a:effectLst/>
                <a:latin typeface="Arial" panose="020B0604020202020204" pitchFamily="34" charset="0"/>
                <a:cs typeface="Arial" panose="020B0604020202020204" pitchFamily="34" charset="0"/>
              </a:rPr>
              <a:t>Use Case</a:t>
            </a:r>
            <a:r>
              <a:rPr lang="en-US" sz="1400" i="0" dirty="0">
                <a:solidFill>
                  <a:schemeClr val="bg1"/>
                </a:solidFill>
                <a:effectLst/>
                <a:latin typeface="Arial" panose="020B0604020202020204" pitchFamily="34" charset="0"/>
                <a:cs typeface="Arial" panose="020B0604020202020204" pitchFamily="34" charset="0"/>
              </a:rPr>
              <a:t>: Detect anomalies in bike demand data to identify unusual usage patterns, optimize fleet management, and improve service reliability.</a:t>
            </a:r>
          </a:p>
        </p:txBody>
      </p:sp>
    </p:spTree>
    <p:extLst>
      <p:ext uri="{BB962C8B-B14F-4D97-AF65-F5344CB8AC3E}">
        <p14:creationId xmlns:p14="http://schemas.microsoft.com/office/powerpoint/2010/main" val="3169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A9C1F-EBCC-39E3-159C-F2EBFF638754}"/>
              </a:ext>
            </a:extLst>
          </p:cNvPr>
          <p:cNvSpPr>
            <a:spLocks noGrp="1"/>
          </p:cNvSpPr>
          <p:nvPr>
            <p:ph type="title"/>
          </p:nvPr>
        </p:nvSpPr>
        <p:spPr>
          <a:xfrm>
            <a:off x="1393638" y="2595716"/>
            <a:ext cx="9404723" cy="2703871"/>
          </a:xfrm>
          <a:solidFill>
            <a:schemeClr val="tx2">
              <a:lumMod val="25000"/>
            </a:schemeClr>
          </a:solidFill>
          <a:ln>
            <a:solidFill>
              <a:schemeClr val="tx1"/>
            </a:solidFill>
          </a:ln>
        </p:spPr>
        <p:txBody>
          <a:bodyPr/>
          <a:lstStyle/>
          <a:p>
            <a:pPr algn="ctr"/>
            <a:br>
              <a:rPr lang="en-IN" sz="6000" dirty="0">
                <a:latin typeface="Arial" panose="020B0604020202020204" pitchFamily="34" charset="0"/>
                <a:cs typeface="Arial" panose="020B0604020202020204" pitchFamily="34" charset="0"/>
              </a:rPr>
            </a:br>
            <a:r>
              <a:rPr lang="en-IN" sz="6000" dirty="0">
                <a:latin typeface="Arial" panose="020B0604020202020204" pitchFamily="34" charset="0"/>
                <a:cs typeface="Arial" panose="020B0604020202020204" pitchFamily="34" charset="0"/>
              </a:rPr>
              <a:t>THANK YOU !</a:t>
            </a:r>
            <a:br>
              <a:rPr lang="en-IN" sz="6000" dirty="0">
                <a:latin typeface="Arial" panose="020B0604020202020204" pitchFamily="34" charset="0"/>
                <a:cs typeface="Arial" panose="020B0604020202020204" pitchFamily="34" charset="0"/>
              </a:rPr>
            </a:br>
            <a:endParaRPr lang="en-IN" sz="6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3537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6FFF0-D274-2038-CD6E-4DFFBCFAF416}"/>
              </a:ext>
            </a:extLst>
          </p:cNvPr>
          <p:cNvSpPr>
            <a:spLocks noGrp="1"/>
          </p:cNvSpPr>
          <p:nvPr>
            <p:ph idx="1"/>
          </p:nvPr>
        </p:nvSpPr>
        <p:spPr>
          <a:xfrm>
            <a:off x="191728" y="2377383"/>
            <a:ext cx="11808542" cy="2676397"/>
          </a:xfrm>
          <a:solidFill>
            <a:schemeClr val="accent2">
              <a:lumMod val="20000"/>
              <a:lumOff val="80000"/>
            </a:schemeClr>
          </a:solidFill>
        </p:spPr>
        <p:txBody>
          <a:bodyPr>
            <a:normAutofit/>
          </a:bodyPr>
          <a:lstStyle/>
          <a:p>
            <a:r>
              <a:rPr lang="en-US" b="1" dirty="0">
                <a:solidFill>
                  <a:schemeClr val="accent1">
                    <a:lumMod val="75000"/>
                  </a:schemeClr>
                </a:solidFill>
                <a:latin typeface="Arial" panose="020B0604020202020204" pitchFamily="34" charset="0"/>
                <a:cs typeface="Arial" panose="020B0604020202020204" pitchFamily="34" charset="0"/>
              </a:rPr>
              <a:t>Business Challenge and Objective of this Analysis – </a:t>
            </a:r>
            <a:r>
              <a:rPr lang="en-US" b="1" dirty="0">
                <a:solidFill>
                  <a:schemeClr val="accent2">
                    <a:lumMod val="60000"/>
                    <a:lumOff val="40000"/>
                  </a:schemeClr>
                </a:solidFill>
                <a:latin typeface="Arial" panose="020B0604020202020204" pitchFamily="34" charset="0"/>
                <a:cs typeface="Arial" panose="020B0604020202020204" pitchFamily="34" charset="0"/>
              </a:rPr>
              <a:t>Slide 3</a:t>
            </a:r>
          </a:p>
          <a:p>
            <a:r>
              <a:rPr lang="en-IN" b="1" dirty="0">
                <a:solidFill>
                  <a:schemeClr val="accent1">
                    <a:lumMod val="75000"/>
                  </a:schemeClr>
                </a:solidFill>
                <a:latin typeface="Arial" panose="020B0604020202020204" pitchFamily="34" charset="0"/>
                <a:cs typeface="Arial" panose="020B0604020202020204" pitchFamily="34" charset="0"/>
              </a:rPr>
              <a:t>Exploratory Data Analysis and Visualizations </a:t>
            </a:r>
            <a:r>
              <a:rPr lang="en-US" b="1" dirty="0">
                <a:solidFill>
                  <a:schemeClr val="accent1">
                    <a:lumMod val="75000"/>
                  </a:schemeClr>
                </a:solidFill>
                <a:latin typeface="Arial" panose="020B0604020202020204" pitchFamily="34" charset="0"/>
                <a:cs typeface="Arial" panose="020B0604020202020204" pitchFamily="34" charset="0"/>
              </a:rPr>
              <a:t>–</a:t>
            </a:r>
            <a:r>
              <a:rPr lang="en-IN" b="1" dirty="0">
                <a:solidFill>
                  <a:schemeClr val="accent1">
                    <a:lumMod val="75000"/>
                  </a:schemeClr>
                </a:solidFill>
                <a:latin typeface="Arial" panose="020B0604020202020204" pitchFamily="34" charset="0"/>
                <a:cs typeface="Arial" panose="020B0604020202020204" pitchFamily="34" charset="0"/>
              </a:rPr>
              <a:t> </a:t>
            </a:r>
            <a:r>
              <a:rPr lang="en-IN" b="1" dirty="0">
                <a:solidFill>
                  <a:schemeClr val="accent2">
                    <a:lumMod val="60000"/>
                    <a:lumOff val="40000"/>
                  </a:schemeClr>
                </a:solidFill>
                <a:latin typeface="Arial" panose="020B0604020202020204" pitchFamily="34" charset="0"/>
                <a:cs typeface="Arial" panose="020B0604020202020204" pitchFamily="34" charset="0"/>
              </a:rPr>
              <a:t>Slides 4 - 7</a:t>
            </a:r>
          </a:p>
          <a:p>
            <a:r>
              <a:rPr lang="en-US" b="1" dirty="0">
                <a:solidFill>
                  <a:schemeClr val="accent1">
                    <a:lumMod val="75000"/>
                  </a:schemeClr>
                </a:solidFill>
                <a:latin typeface="Arial" panose="020B0604020202020204" pitchFamily="34" charset="0"/>
                <a:cs typeface="Arial" panose="020B0604020202020204" pitchFamily="34" charset="0"/>
              </a:rPr>
              <a:t>Potential Data Science Use Cases – </a:t>
            </a:r>
            <a:r>
              <a:rPr lang="en-US" b="1" dirty="0">
                <a:solidFill>
                  <a:schemeClr val="accent2">
                    <a:lumMod val="60000"/>
                    <a:lumOff val="40000"/>
                  </a:schemeClr>
                </a:solidFill>
                <a:latin typeface="Arial" panose="020B0604020202020204" pitchFamily="34" charset="0"/>
                <a:cs typeface="Arial" panose="020B0604020202020204" pitchFamily="34" charset="0"/>
              </a:rPr>
              <a:t>Slide 8</a:t>
            </a:r>
          </a:p>
          <a:p>
            <a:r>
              <a:rPr lang="en-US" sz="2000" b="1" dirty="0">
                <a:solidFill>
                  <a:schemeClr val="accent1">
                    <a:lumMod val="75000"/>
                  </a:schemeClr>
                </a:solidFill>
                <a:latin typeface="Arial" panose="020B0604020202020204" pitchFamily="34" charset="0"/>
                <a:cs typeface="Arial" panose="020B0604020202020204" pitchFamily="34" charset="0"/>
              </a:rPr>
              <a:t>Selected Use Case &amp; Prototype Model -Bike Demand Forecasting Model </a:t>
            </a:r>
            <a:r>
              <a:rPr lang="en-US" b="1" dirty="0">
                <a:solidFill>
                  <a:schemeClr val="accent1">
                    <a:lumMod val="75000"/>
                  </a:schemeClr>
                </a:solidFill>
                <a:latin typeface="Arial" panose="020B0604020202020204" pitchFamily="34" charset="0"/>
                <a:cs typeface="Arial" panose="020B0604020202020204" pitchFamily="34" charset="0"/>
              </a:rPr>
              <a:t>– </a:t>
            </a:r>
            <a:r>
              <a:rPr lang="en-US" b="1" dirty="0">
                <a:solidFill>
                  <a:schemeClr val="accent2">
                    <a:lumMod val="60000"/>
                    <a:lumOff val="40000"/>
                  </a:schemeClr>
                </a:solidFill>
                <a:latin typeface="Arial" panose="020B0604020202020204" pitchFamily="34" charset="0"/>
                <a:cs typeface="Arial" panose="020B0604020202020204" pitchFamily="34" charset="0"/>
              </a:rPr>
              <a:t>Slides 9-11</a:t>
            </a:r>
            <a:endParaRPr lang="en-US" sz="2000" b="1" dirty="0">
              <a:solidFill>
                <a:schemeClr val="accent2">
                  <a:lumMod val="60000"/>
                  <a:lumOff val="40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Business Recommendations for Short-Term Rental Cycle Expansion in London </a:t>
            </a:r>
            <a:r>
              <a:rPr lang="en-US" b="1" dirty="0">
                <a:solidFill>
                  <a:schemeClr val="accent1">
                    <a:lumMod val="75000"/>
                  </a:schemeClr>
                </a:solidFill>
                <a:latin typeface="Arial" panose="020B0604020202020204" pitchFamily="34" charset="0"/>
                <a:cs typeface="Arial" panose="020B0604020202020204" pitchFamily="34" charset="0"/>
              </a:rPr>
              <a:t>– </a:t>
            </a:r>
            <a:r>
              <a:rPr lang="en-US" b="1" dirty="0">
                <a:solidFill>
                  <a:schemeClr val="accent2">
                    <a:lumMod val="60000"/>
                    <a:lumOff val="40000"/>
                  </a:schemeClr>
                </a:solidFill>
                <a:latin typeface="Arial" panose="020B0604020202020204" pitchFamily="34" charset="0"/>
                <a:cs typeface="Arial" panose="020B0604020202020204" pitchFamily="34" charset="0"/>
              </a:rPr>
              <a:t>Slide 12</a:t>
            </a:r>
          </a:p>
          <a:p>
            <a:r>
              <a:rPr lang="en-US" b="1" dirty="0">
                <a:solidFill>
                  <a:schemeClr val="accent1">
                    <a:lumMod val="75000"/>
                  </a:schemeClr>
                </a:solidFill>
                <a:latin typeface="Arial" panose="020B0604020202020204" pitchFamily="34" charset="0"/>
                <a:cs typeface="Arial" panose="020B0604020202020204" pitchFamily="34" charset="0"/>
              </a:rPr>
              <a:t>APPENDIX – </a:t>
            </a:r>
            <a:r>
              <a:rPr lang="en-US" b="1" dirty="0">
                <a:solidFill>
                  <a:schemeClr val="accent2">
                    <a:lumMod val="60000"/>
                    <a:lumOff val="40000"/>
                  </a:schemeClr>
                </a:solidFill>
                <a:latin typeface="Arial" panose="020B0604020202020204" pitchFamily="34" charset="0"/>
                <a:cs typeface="Arial" panose="020B0604020202020204" pitchFamily="34" charset="0"/>
              </a:rPr>
              <a:t>Slides 13 - 17</a:t>
            </a:r>
          </a:p>
          <a:p>
            <a:endParaRPr lang="en-US" b="1" dirty="0">
              <a:solidFill>
                <a:schemeClr val="accent1">
                  <a:lumMod val="75000"/>
                </a:schemeClr>
              </a:solidFill>
              <a:latin typeface="Arial" panose="020B0604020202020204" pitchFamily="34" charset="0"/>
              <a:cs typeface="Arial" panose="020B0604020202020204" pitchFamily="34" charset="0"/>
            </a:endParaRPr>
          </a:p>
          <a:p>
            <a:endParaRPr lang="en-IN" b="1" dirty="0">
              <a:solidFill>
                <a:schemeClr val="accent1">
                  <a:lumMod val="75000"/>
                </a:schemeClr>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1F21AC83-FE4B-132C-EB69-18072BA7FE25}"/>
              </a:ext>
            </a:extLst>
          </p:cNvPr>
          <p:cNvSpPr txBox="1">
            <a:spLocks/>
          </p:cNvSpPr>
          <p:nvPr/>
        </p:nvSpPr>
        <p:spPr>
          <a:xfrm>
            <a:off x="0" y="452718"/>
            <a:ext cx="12191999" cy="795979"/>
          </a:xfrm>
          <a:prstGeom prst="rect">
            <a:avLst/>
          </a:prstGeom>
          <a:solidFill>
            <a:schemeClr val="tx2">
              <a:lumMod val="25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latin typeface="Arial" panose="020B0604020202020204" pitchFamily="34" charset="0"/>
                <a:cs typeface="Arial" panose="020B0604020202020204" pitchFamily="34" charset="0"/>
              </a:rPr>
              <a:t>Table of Contents</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676F1DD-0AF3-9BE8-0802-33395949E9EB}"/>
              </a:ext>
            </a:extLst>
          </p:cNvPr>
          <p:cNvSpPr txBox="1"/>
          <p:nvPr/>
        </p:nvSpPr>
        <p:spPr>
          <a:xfrm>
            <a:off x="191728" y="6449962"/>
            <a:ext cx="11361175" cy="307777"/>
          </a:xfrm>
          <a:prstGeom prst="rect">
            <a:avLst/>
          </a:prstGeom>
          <a:noFill/>
        </p:spPr>
        <p:txBody>
          <a:bodyPr wrap="square" rtlCol="0">
            <a:spAutoFit/>
          </a:bodyPr>
          <a:lstStyle/>
          <a:p>
            <a:r>
              <a:rPr lang="en-IN" sz="1400" b="1" i="1" dirty="0">
                <a:solidFill>
                  <a:schemeClr val="bg1"/>
                </a:solidFill>
                <a:highlight>
                  <a:srgbClr val="C0C0C0"/>
                </a:highlight>
                <a:latin typeface="Arial" panose="020B0604020202020204" pitchFamily="34" charset="0"/>
                <a:cs typeface="Arial" panose="020B0604020202020204" pitchFamily="34" charset="0"/>
              </a:rPr>
              <a:t>* Please visit Appendix section of this presentation to view more Exploratory Data Analysis and Visualizations performed.</a:t>
            </a:r>
          </a:p>
        </p:txBody>
      </p:sp>
    </p:spTree>
    <p:extLst>
      <p:ext uri="{BB962C8B-B14F-4D97-AF65-F5344CB8AC3E}">
        <p14:creationId xmlns:p14="http://schemas.microsoft.com/office/powerpoint/2010/main" val="4287624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F6BA62-F68C-7B4A-EFBD-A31B3B545B30}"/>
              </a:ext>
            </a:extLst>
          </p:cNvPr>
          <p:cNvSpPr>
            <a:spLocks noGrp="1"/>
          </p:cNvSpPr>
          <p:nvPr>
            <p:ph idx="1"/>
          </p:nvPr>
        </p:nvSpPr>
        <p:spPr>
          <a:xfrm>
            <a:off x="648930" y="4168877"/>
            <a:ext cx="10972798" cy="2349909"/>
          </a:xfrm>
          <a:solidFill>
            <a:schemeClr val="accent2">
              <a:lumMod val="20000"/>
              <a:lumOff val="80000"/>
            </a:schemeClr>
          </a:solidFill>
        </p:spPr>
        <p:txBody>
          <a:bodyPr>
            <a:normAutofit/>
          </a:bodyPr>
          <a:lstStyle/>
          <a:p>
            <a:pPr marL="0" indent="0">
              <a:buNone/>
            </a:pPr>
            <a:r>
              <a:rPr lang="en-US" sz="1400" dirty="0">
                <a:solidFill>
                  <a:schemeClr val="bg1"/>
                </a:solidFill>
                <a:latin typeface="Arial" panose="020B0604020202020204" pitchFamily="34" charset="0"/>
                <a:cs typeface="Arial" panose="020B0604020202020204" pitchFamily="34" charset="0"/>
              </a:rPr>
              <a:t>The </a:t>
            </a:r>
            <a:r>
              <a:rPr lang="en-US" sz="1400" b="1" dirty="0">
                <a:solidFill>
                  <a:schemeClr val="bg1"/>
                </a:solidFill>
                <a:latin typeface="Arial" panose="020B0604020202020204" pitchFamily="34" charset="0"/>
                <a:cs typeface="Arial" panose="020B0604020202020204" pitchFamily="34" charset="0"/>
              </a:rPr>
              <a:t>objective of this analysis </a:t>
            </a:r>
            <a:r>
              <a:rPr lang="en-US" sz="1400" dirty="0">
                <a:solidFill>
                  <a:schemeClr val="bg1"/>
                </a:solidFill>
                <a:latin typeface="Arial" panose="020B0604020202020204" pitchFamily="34" charset="0"/>
                <a:cs typeface="Arial" panose="020B0604020202020204" pitchFamily="34" charset="0"/>
              </a:rPr>
              <a:t>is to provide insights into cycling usage patterns in London to help a client determine the feasibility of expanding into the short-term rental cycle business. After the initial client meeting, we’d like to get back to them with an initial response as well as some suggestions for how they can use data to make their expansion a success. Using the </a:t>
            </a:r>
            <a:r>
              <a:rPr lang="en-US" sz="1400" dirty="0">
                <a:solidFill>
                  <a:schemeClr val="bg1"/>
                </a:solidFill>
                <a:latin typeface="Arial" panose="020B0604020202020204" pitchFamily="34" charset="0"/>
                <a:cs typeface="Arial" panose="020B0604020202020204" pitchFamily="34" charset="0"/>
                <a:hlinkClick r:id="rId2"/>
              </a:rPr>
              <a:t>TFL cycling dataset</a:t>
            </a:r>
            <a:r>
              <a:rPr lang="en-US" sz="1400" dirty="0">
                <a:solidFill>
                  <a:schemeClr val="bg1"/>
                </a:solidFill>
                <a:latin typeface="Arial" panose="020B0604020202020204" pitchFamily="34" charset="0"/>
                <a:cs typeface="Arial" panose="020B0604020202020204" pitchFamily="34" charset="0"/>
              </a:rPr>
              <a:t> usage-stats12 data from 2021 to 2023:</a:t>
            </a:r>
          </a:p>
          <a:p>
            <a:r>
              <a:rPr lang="en-US" sz="1400" dirty="0">
                <a:solidFill>
                  <a:schemeClr val="bg1"/>
                </a:solidFill>
                <a:latin typeface="Arial" panose="020B0604020202020204" pitchFamily="34" charset="0"/>
                <a:cs typeface="Arial" panose="020B0604020202020204" pitchFamily="34" charset="0"/>
              </a:rPr>
              <a:t>Perform exploratory analysis on the dataset</a:t>
            </a:r>
          </a:p>
          <a:p>
            <a:r>
              <a:rPr lang="en-US" sz="1400" dirty="0">
                <a:solidFill>
                  <a:schemeClr val="bg1"/>
                </a:solidFill>
                <a:latin typeface="Arial" panose="020B0604020202020204" pitchFamily="34" charset="0"/>
                <a:cs typeface="Arial" panose="020B0604020202020204" pitchFamily="34" charset="0"/>
              </a:rPr>
              <a:t>Identify possible data science use cases with the data</a:t>
            </a:r>
          </a:p>
          <a:p>
            <a:r>
              <a:rPr lang="en-US" sz="1400" dirty="0">
                <a:solidFill>
                  <a:schemeClr val="bg1"/>
                </a:solidFill>
                <a:latin typeface="Arial" panose="020B0604020202020204" pitchFamily="34" charset="0"/>
                <a:cs typeface="Arial" panose="020B0604020202020204" pitchFamily="34" charset="0"/>
              </a:rPr>
              <a:t>Select a use case and prototype a simple model that demonstrates the application of data science to this business</a:t>
            </a:r>
          </a:p>
          <a:p>
            <a:r>
              <a:rPr lang="en-US" sz="1400" dirty="0">
                <a:solidFill>
                  <a:schemeClr val="bg1"/>
                </a:solidFill>
                <a:latin typeface="Arial" panose="020B0604020202020204" pitchFamily="34" charset="0"/>
                <a:cs typeface="Arial" panose="020B0604020202020204" pitchFamily="34" charset="0"/>
              </a:rPr>
              <a:t>Make two recommendations for the client</a:t>
            </a:r>
            <a:endParaRPr lang="en-IN" sz="1400" dirty="0">
              <a:solidFill>
                <a:schemeClr val="bg1"/>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F25747B7-1FD0-3CCD-F84E-6E1A589B10D8}"/>
              </a:ext>
            </a:extLst>
          </p:cNvPr>
          <p:cNvSpPr txBox="1">
            <a:spLocks/>
          </p:cNvSpPr>
          <p:nvPr/>
        </p:nvSpPr>
        <p:spPr>
          <a:xfrm>
            <a:off x="0" y="452718"/>
            <a:ext cx="12191999" cy="795979"/>
          </a:xfrm>
          <a:prstGeom prst="rect">
            <a:avLst/>
          </a:prstGeom>
          <a:solidFill>
            <a:schemeClr val="tx2">
              <a:lumMod val="25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600" b="1" dirty="0">
                <a:latin typeface="Arial" panose="020B0604020202020204" pitchFamily="34" charset="0"/>
                <a:cs typeface="Arial" panose="020B0604020202020204" pitchFamily="34" charset="0"/>
              </a:rPr>
              <a:t>Business Challenge and Objective of this Analysis</a:t>
            </a:r>
            <a:endParaRPr lang="en-IN" sz="36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2639A96-9287-0B22-957B-EB171B45DA26}"/>
              </a:ext>
            </a:extLst>
          </p:cNvPr>
          <p:cNvSpPr txBox="1"/>
          <p:nvPr/>
        </p:nvSpPr>
        <p:spPr>
          <a:xfrm>
            <a:off x="648930" y="1960913"/>
            <a:ext cx="10972798" cy="1169551"/>
          </a:xfrm>
          <a:prstGeom prst="rect">
            <a:avLst/>
          </a:prstGeom>
          <a:solidFill>
            <a:schemeClr val="accent2">
              <a:lumMod val="20000"/>
              <a:lumOff val="80000"/>
            </a:schemeClr>
          </a:solidFill>
        </p:spPr>
        <p:txBody>
          <a:bodyPr wrap="square">
            <a:spAutoFit/>
          </a:bodyPr>
          <a:lstStyle/>
          <a:p>
            <a:r>
              <a:rPr lang="en-US" sz="1400" b="0" i="0" dirty="0">
                <a:solidFill>
                  <a:srgbClr val="000000"/>
                </a:solidFill>
                <a:effectLst/>
                <a:latin typeface="Arial" panose="020B0604020202020204" pitchFamily="34" charset="0"/>
                <a:cs typeface="Arial" panose="020B0604020202020204" pitchFamily="34" charset="0"/>
              </a:rPr>
              <a:t>One of our clients is considering expanding their business into short term rental-cycles. Before investing, they would like to understand how people in London use cycling services in order to develop their strategy. We have been asked to look at existing biking usage patterns to help them with this. From the initial meeting, they suggested that they were interested in what kinds of usage they might expect to see, what profile of customers they might have, as well as operational concerns such as reliability and supply chain management.</a:t>
            </a:r>
            <a:endParaRPr lang="en-IN" sz="1400" dirty="0">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9845EB0-EBDE-8C16-E52E-C4708B4C01C4}"/>
              </a:ext>
            </a:extLst>
          </p:cNvPr>
          <p:cNvSpPr txBox="1">
            <a:spLocks/>
          </p:cNvSpPr>
          <p:nvPr/>
        </p:nvSpPr>
        <p:spPr>
          <a:xfrm>
            <a:off x="648931" y="1648014"/>
            <a:ext cx="10972798" cy="312899"/>
          </a:xfrm>
          <a:prstGeom prst="rect">
            <a:avLst/>
          </a:prstGeom>
          <a:solidFill>
            <a:schemeClr val="tx2">
              <a:lumMod val="50000"/>
            </a:schemeClr>
          </a:solidFill>
          <a:ln>
            <a:solidFill>
              <a:schemeClr val="tx1"/>
            </a:solidFill>
          </a:ln>
        </p:spPr>
        <p:txBody>
          <a:bodyPr vert="horz" lIns="91440" tIns="45720" rIns="91440" bIns="45720" rtlCol="0"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dirty="0">
                <a:latin typeface="Arial" panose="020B0604020202020204" pitchFamily="34" charset="0"/>
                <a:cs typeface="Arial" panose="020B0604020202020204" pitchFamily="34" charset="0"/>
              </a:rPr>
              <a:t>Business Challenge</a:t>
            </a:r>
            <a:endParaRPr lang="en-IN" sz="1800" dirty="0">
              <a:latin typeface="Arial" panose="020B0604020202020204" pitchFamily="34" charset="0"/>
              <a:cs typeface="Arial" panose="020B0604020202020204" pitchFamily="34" charset="0"/>
            </a:endParaRPr>
          </a:p>
        </p:txBody>
      </p:sp>
      <p:sp>
        <p:nvSpPr>
          <p:cNvPr id="12" name="Title 1">
            <a:extLst>
              <a:ext uri="{FF2B5EF4-FFF2-40B4-BE49-F238E27FC236}">
                <a16:creationId xmlns:a16="http://schemas.microsoft.com/office/drawing/2014/main" id="{BF766DF8-8A19-8D4B-9DC8-ADC4FC2C8F17}"/>
              </a:ext>
            </a:extLst>
          </p:cNvPr>
          <p:cNvSpPr txBox="1">
            <a:spLocks/>
          </p:cNvSpPr>
          <p:nvPr/>
        </p:nvSpPr>
        <p:spPr>
          <a:xfrm>
            <a:off x="648930" y="3855978"/>
            <a:ext cx="10972798" cy="312899"/>
          </a:xfrm>
          <a:prstGeom prst="rect">
            <a:avLst/>
          </a:prstGeom>
          <a:solidFill>
            <a:schemeClr val="tx2">
              <a:lumMod val="50000"/>
            </a:schemeClr>
          </a:solidFill>
          <a:ln>
            <a:solidFill>
              <a:schemeClr val="tx1"/>
            </a:solidFill>
          </a:ln>
        </p:spPr>
        <p:txBody>
          <a:bodyPr vert="horz" lIns="91440" tIns="45720" rIns="91440" bIns="45720" rtlCol="0" anchor="ctr">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1800" b="1" dirty="0">
                <a:latin typeface="Arial" panose="020B0604020202020204" pitchFamily="34" charset="0"/>
                <a:cs typeface="Arial" panose="020B0604020202020204" pitchFamily="34" charset="0"/>
              </a:rPr>
              <a:t>Objective of this Analysis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0976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5B5136-9AED-BF16-C4BB-0675C887DFA0}"/>
              </a:ext>
            </a:extLst>
          </p:cNvPr>
          <p:cNvSpPr txBox="1">
            <a:spLocks/>
          </p:cNvSpPr>
          <p:nvPr/>
        </p:nvSpPr>
        <p:spPr>
          <a:xfrm>
            <a:off x="1" y="2487562"/>
            <a:ext cx="12191999" cy="1720645"/>
          </a:xfrm>
          <a:prstGeom prst="rect">
            <a:avLst/>
          </a:prstGeom>
          <a:solidFill>
            <a:schemeClr val="tx2">
              <a:lumMod val="25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sz="3600" dirty="0"/>
          </a:p>
          <a:p>
            <a:pPr algn="ctr"/>
            <a:r>
              <a:rPr lang="en-IN" sz="3600" dirty="0">
                <a:latin typeface="Arial" panose="020B0604020202020204" pitchFamily="34" charset="0"/>
                <a:cs typeface="Arial" panose="020B0604020202020204" pitchFamily="34" charset="0"/>
              </a:rPr>
              <a:t>Exploratory Data Analysis and Visualizations</a:t>
            </a:r>
          </a:p>
        </p:txBody>
      </p:sp>
    </p:spTree>
    <p:extLst>
      <p:ext uri="{BB962C8B-B14F-4D97-AF65-F5344CB8AC3E}">
        <p14:creationId xmlns:p14="http://schemas.microsoft.com/office/powerpoint/2010/main" val="85294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8E8BB3-BC9E-26A3-D470-5DE118BCDD67}"/>
              </a:ext>
            </a:extLst>
          </p:cNvPr>
          <p:cNvPicPr>
            <a:picLocks noChangeAspect="1"/>
          </p:cNvPicPr>
          <p:nvPr/>
        </p:nvPicPr>
        <p:blipFill>
          <a:blip r:embed="rId2"/>
          <a:stretch>
            <a:fillRect/>
          </a:stretch>
        </p:blipFill>
        <p:spPr>
          <a:xfrm>
            <a:off x="206476" y="1534257"/>
            <a:ext cx="11356257" cy="2845416"/>
          </a:xfrm>
          <a:prstGeom prst="rect">
            <a:avLst/>
          </a:prstGeom>
        </p:spPr>
      </p:pic>
      <p:sp>
        <p:nvSpPr>
          <p:cNvPr id="7" name="Title 1">
            <a:extLst>
              <a:ext uri="{FF2B5EF4-FFF2-40B4-BE49-F238E27FC236}">
                <a16:creationId xmlns:a16="http://schemas.microsoft.com/office/drawing/2014/main" id="{1AEA9C3C-5751-FFD6-DFAC-5A03DEF94F00}"/>
              </a:ext>
            </a:extLst>
          </p:cNvPr>
          <p:cNvSpPr txBox="1">
            <a:spLocks/>
          </p:cNvSpPr>
          <p:nvPr/>
        </p:nvSpPr>
        <p:spPr>
          <a:xfrm>
            <a:off x="206476" y="265982"/>
            <a:ext cx="9870735" cy="599257"/>
          </a:xfrm>
          <a:prstGeom prst="rect">
            <a:avLst/>
          </a:prstGeom>
          <a:solidFill>
            <a:schemeClr val="tx2">
              <a:lumMod val="50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Arial" panose="020B0604020202020204" pitchFamily="34" charset="0"/>
                <a:cs typeface="Arial" panose="020B0604020202020204" pitchFamily="34" charset="0"/>
              </a:rPr>
              <a:t>1. 🚴‍♂️ Ride Frequency Analysis - Exploratory Data Analysis (EDA)</a:t>
            </a:r>
          </a:p>
        </p:txBody>
      </p:sp>
      <p:sp>
        <p:nvSpPr>
          <p:cNvPr id="13" name="TextBox 12">
            <a:extLst>
              <a:ext uri="{FF2B5EF4-FFF2-40B4-BE49-F238E27FC236}">
                <a16:creationId xmlns:a16="http://schemas.microsoft.com/office/drawing/2014/main" id="{78CE1231-7B82-7F76-ACAF-F83A0C0E0D6D}"/>
              </a:ext>
            </a:extLst>
          </p:cNvPr>
          <p:cNvSpPr txBox="1"/>
          <p:nvPr/>
        </p:nvSpPr>
        <p:spPr>
          <a:xfrm>
            <a:off x="206477" y="4556653"/>
            <a:ext cx="11356257" cy="2123658"/>
          </a:xfrm>
          <a:prstGeom prst="rect">
            <a:avLst/>
          </a:prstGeom>
          <a:solidFill>
            <a:schemeClr val="accent3">
              <a:lumMod val="20000"/>
              <a:lumOff val="80000"/>
            </a:schemeClr>
          </a:solidFill>
        </p:spPr>
        <p:txBody>
          <a:bodyPr wrap="square">
            <a:spAutoFit/>
          </a:bodyPr>
          <a:lstStyle/>
          <a:p>
            <a:r>
              <a:rPr lang="en-US" sz="1200" b="1" dirty="0">
                <a:solidFill>
                  <a:schemeClr val="bg1"/>
                </a:solidFill>
                <a:latin typeface="Arial" panose="020B0604020202020204" pitchFamily="34" charset="0"/>
                <a:cs typeface="Arial" panose="020B0604020202020204" pitchFamily="34" charset="0"/>
              </a:rPr>
              <a:t>Hourly Trends</a:t>
            </a:r>
          </a:p>
          <a:p>
            <a:r>
              <a:rPr lang="en-US" sz="1200" b="1" i="0" dirty="0">
                <a:solidFill>
                  <a:schemeClr val="bg1"/>
                </a:solidFill>
                <a:effectLst/>
                <a:latin typeface="Arial" panose="020B0604020202020204" pitchFamily="34" charset="0"/>
                <a:cs typeface="Arial" panose="020B0604020202020204" pitchFamily="34" charset="0"/>
              </a:rPr>
              <a:t>📌 </a:t>
            </a:r>
            <a:r>
              <a:rPr lang="en-US" sz="1200" b="1" dirty="0">
                <a:solidFill>
                  <a:schemeClr val="bg1"/>
                </a:solidFill>
                <a:latin typeface="Arial" panose="020B0604020202020204" pitchFamily="34" charset="0"/>
                <a:cs typeface="Arial" panose="020B0604020202020204" pitchFamily="34" charset="0"/>
              </a:rPr>
              <a:t>Use Case</a:t>
            </a:r>
            <a:r>
              <a:rPr lang="en-US" sz="1200" dirty="0">
                <a:solidFill>
                  <a:schemeClr val="bg1"/>
                </a:solidFill>
                <a:latin typeface="Arial" panose="020B0604020202020204" pitchFamily="34" charset="0"/>
                <a:cs typeface="Arial" panose="020B0604020202020204" pitchFamily="34" charset="0"/>
              </a:rPr>
              <a:t>: Identify peak hours for demand.</a:t>
            </a:r>
          </a:p>
          <a:p>
            <a:r>
              <a:rPr lang="en-US" sz="1200" b="1" dirty="0">
                <a:solidFill>
                  <a:schemeClr val="bg1"/>
                </a:solidFill>
                <a:latin typeface="Arial" panose="020B0604020202020204" pitchFamily="34" charset="0"/>
                <a:cs typeface="Arial" panose="020B0604020202020204" pitchFamily="34" charset="0"/>
              </a:rPr>
              <a:t>Observation</a:t>
            </a:r>
            <a:r>
              <a:rPr lang="en-US" sz="1200" dirty="0">
                <a:solidFill>
                  <a:schemeClr val="bg1"/>
                </a:solidFill>
                <a:latin typeface="Arial" panose="020B0604020202020204" pitchFamily="34" charset="0"/>
                <a:cs typeface="Arial" panose="020B0604020202020204" pitchFamily="34" charset="0"/>
              </a:rPr>
              <a:t>: Ride usage is lowest during late night hours and peaks around 8 AM (morning rush) and 5-7 PM (evening commute).</a:t>
            </a:r>
          </a:p>
          <a:p>
            <a:endParaRPr lang="en-US" sz="1200" dirty="0">
              <a:solidFill>
                <a:schemeClr val="bg1"/>
              </a:solidFill>
              <a:latin typeface="Arial" panose="020B0604020202020204" pitchFamily="34" charset="0"/>
              <a:cs typeface="Arial" panose="020B0604020202020204" pitchFamily="34" charset="0"/>
            </a:endParaRPr>
          </a:p>
          <a:p>
            <a:r>
              <a:rPr lang="en-US" sz="1200" b="1" dirty="0">
                <a:solidFill>
                  <a:schemeClr val="bg1"/>
                </a:solidFill>
                <a:latin typeface="Arial" panose="020B0604020202020204" pitchFamily="34" charset="0"/>
                <a:cs typeface="Arial" panose="020B0604020202020204" pitchFamily="34" charset="0"/>
              </a:rPr>
              <a:t>Daily Trends</a:t>
            </a:r>
          </a:p>
          <a:p>
            <a:r>
              <a:rPr lang="en-US" sz="1200" b="1" i="0" dirty="0">
                <a:solidFill>
                  <a:schemeClr val="bg1"/>
                </a:solidFill>
                <a:effectLst/>
                <a:latin typeface="Arial" panose="020B0604020202020204" pitchFamily="34" charset="0"/>
                <a:cs typeface="Arial" panose="020B0604020202020204" pitchFamily="34" charset="0"/>
              </a:rPr>
              <a:t>📌 </a:t>
            </a:r>
            <a:r>
              <a:rPr lang="en-US" sz="1200" b="1" dirty="0">
                <a:solidFill>
                  <a:schemeClr val="bg1"/>
                </a:solidFill>
                <a:latin typeface="Arial" panose="020B0604020202020204" pitchFamily="34" charset="0"/>
                <a:cs typeface="Arial" panose="020B0604020202020204" pitchFamily="34" charset="0"/>
              </a:rPr>
              <a:t>Use Case</a:t>
            </a:r>
            <a:r>
              <a:rPr lang="en-US" sz="1200" dirty="0">
                <a:solidFill>
                  <a:schemeClr val="bg1"/>
                </a:solidFill>
                <a:latin typeface="Arial" panose="020B0604020202020204" pitchFamily="34" charset="0"/>
                <a:cs typeface="Arial" panose="020B0604020202020204" pitchFamily="34" charset="0"/>
              </a:rPr>
              <a:t>: Understand how usage changes by day of the week.</a:t>
            </a:r>
          </a:p>
          <a:p>
            <a:r>
              <a:rPr lang="en-US" sz="1200" b="1" dirty="0">
                <a:solidFill>
                  <a:schemeClr val="bg1"/>
                </a:solidFill>
                <a:latin typeface="Arial" panose="020B0604020202020204" pitchFamily="34" charset="0"/>
                <a:cs typeface="Arial" panose="020B0604020202020204" pitchFamily="34" charset="0"/>
              </a:rPr>
              <a:t>Observation</a:t>
            </a:r>
            <a:r>
              <a:rPr lang="en-US" sz="1200" dirty="0">
                <a:solidFill>
                  <a:schemeClr val="bg1"/>
                </a:solidFill>
                <a:latin typeface="Arial" panose="020B0604020202020204" pitchFamily="34" charset="0"/>
                <a:cs typeface="Arial" panose="020B0604020202020204" pitchFamily="34" charset="0"/>
              </a:rPr>
              <a:t>: Weekdays have relatively consistent usage, with slight dips on Monday &amp; Sunday. Weekend usage remains high, likely due to leisure activities.</a:t>
            </a:r>
          </a:p>
          <a:p>
            <a:endParaRPr lang="en-US" sz="1200" dirty="0">
              <a:solidFill>
                <a:schemeClr val="bg1"/>
              </a:solidFill>
              <a:latin typeface="Arial" panose="020B0604020202020204" pitchFamily="34" charset="0"/>
              <a:cs typeface="Arial" panose="020B0604020202020204" pitchFamily="34" charset="0"/>
            </a:endParaRPr>
          </a:p>
          <a:p>
            <a:r>
              <a:rPr lang="en-US" sz="1200" b="1" dirty="0">
                <a:solidFill>
                  <a:schemeClr val="bg1"/>
                </a:solidFill>
                <a:latin typeface="Arial" panose="020B0604020202020204" pitchFamily="34" charset="0"/>
                <a:cs typeface="Arial" panose="020B0604020202020204" pitchFamily="34" charset="0"/>
              </a:rPr>
              <a:t>Monthly Trends</a:t>
            </a:r>
          </a:p>
          <a:p>
            <a:r>
              <a:rPr lang="en-US" sz="1200" b="1" i="0" dirty="0">
                <a:solidFill>
                  <a:schemeClr val="bg1"/>
                </a:solidFill>
                <a:effectLst/>
                <a:latin typeface="Arial" panose="020B0604020202020204" pitchFamily="34" charset="0"/>
                <a:cs typeface="Arial" panose="020B0604020202020204" pitchFamily="34" charset="0"/>
              </a:rPr>
              <a:t>📌 </a:t>
            </a:r>
            <a:r>
              <a:rPr lang="en-US" sz="1200" b="1" dirty="0">
                <a:solidFill>
                  <a:schemeClr val="bg1"/>
                </a:solidFill>
                <a:latin typeface="Arial" panose="020B0604020202020204" pitchFamily="34" charset="0"/>
                <a:cs typeface="Arial" panose="020B0604020202020204" pitchFamily="34" charset="0"/>
              </a:rPr>
              <a:t>Use Case</a:t>
            </a:r>
            <a:r>
              <a:rPr lang="en-US" sz="1200" dirty="0">
                <a:solidFill>
                  <a:schemeClr val="bg1"/>
                </a:solidFill>
                <a:latin typeface="Arial" panose="020B0604020202020204" pitchFamily="34" charset="0"/>
                <a:cs typeface="Arial" panose="020B0604020202020204" pitchFamily="34" charset="0"/>
              </a:rPr>
              <a:t>: Identify seasonal variations in ride demand.</a:t>
            </a:r>
          </a:p>
          <a:p>
            <a:r>
              <a:rPr lang="en-US" sz="1200" b="1" dirty="0">
                <a:solidFill>
                  <a:schemeClr val="bg1"/>
                </a:solidFill>
                <a:latin typeface="Arial" panose="020B0604020202020204" pitchFamily="34" charset="0"/>
                <a:cs typeface="Arial" panose="020B0604020202020204" pitchFamily="34" charset="0"/>
              </a:rPr>
              <a:t>Observation</a:t>
            </a:r>
            <a:r>
              <a:rPr lang="en-US" sz="1200" dirty="0">
                <a:solidFill>
                  <a:schemeClr val="bg1"/>
                </a:solidFill>
                <a:latin typeface="Arial" panose="020B0604020202020204" pitchFamily="34" charset="0"/>
                <a:cs typeface="Arial" panose="020B0604020202020204" pitchFamily="34" charset="0"/>
              </a:rPr>
              <a:t>: Peak usage occurs during summer months (June - August), while winter months (December - February) show a decline, indicating a seasonal effect.</a:t>
            </a:r>
            <a:endParaRPr lang="en-IN" sz="1200"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1051ACA7-E421-AC66-EDDC-8AAD2C94C3EA}"/>
              </a:ext>
            </a:extLst>
          </p:cNvPr>
          <p:cNvSpPr txBox="1"/>
          <p:nvPr/>
        </p:nvSpPr>
        <p:spPr>
          <a:xfrm>
            <a:off x="206476" y="1122729"/>
            <a:ext cx="11356257" cy="338554"/>
          </a:xfrm>
          <a:prstGeom prst="rect">
            <a:avLst/>
          </a:prstGeom>
          <a:solidFill>
            <a:schemeClr val="accent3">
              <a:lumMod val="20000"/>
              <a:lumOff val="80000"/>
            </a:schemeClr>
          </a:solidFill>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Peak Usage Trends:</a:t>
            </a:r>
            <a:r>
              <a:rPr lang="en-US" sz="1600" dirty="0">
                <a:solidFill>
                  <a:schemeClr val="bg1"/>
                </a:solidFill>
                <a:latin typeface="Arial" panose="020B0604020202020204" pitchFamily="34" charset="0"/>
                <a:cs typeface="Arial" panose="020B0604020202020204" pitchFamily="34" charset="0"/>
              </a:rPr>
              <a:t> Identified high-traffic hours &amp; days (weekends vs. weekdays).</a:t>
            </a:r>
          </a:p>
        </p:txBody>
      </p:sp>
    </p:spTree>
    <p:extLst>
      <p:ext uri="{BB962C8B-B14F-4D97-AF65-F5344CB8AC3E}">
        <p14:creationId xmlns:p14="http://schemas.microsoft.com/office/powerpoint/2010/main" val="2650942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872EE-91D6-547D-02CC-4F7576B48429}"/>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3AF9A696-4BDA-F5C4-083D-48B6B7EBA051}"/>
              </a:ext>
            </a:extLst>
          </p:cNvPr>
          <p:cNvSpPr txBox="1">
            <a:spLocks/>
          </p:cNvSpPr>
          <p:nvPr/>
        </p:nvSpPr>
        <p:spPr>
          <a:xfrm>
            <a:off x="312051" y="265982"/>
            <a:ext cx="10326452" cy="599257"/>
          </a:xfrm>
          <a:prstGeom prst="rect">
            <a:avLst/>
          </a:prstGeom>
          <a:solidFill>
            <a:schemeClr val="tx2">
              <a:lumMod val="50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Arial" panose="020B0604020202020204" pitchFamily="34" charset="0"/>
                <a:cs typeface="Arial" panose="020B0604020202020204" pitchFamily="34" charset="0"/>
              </a:rPr>
              <a:t>2. 🚴‍♂️ Heatmap of Station Activity - Exploratory Data Analysis (EDA)</a:t>
            </a:r>
          </a:p>
        </p:txBody>
      </p:sp>
      <p:sp>
        <p:nvSpPr>
          <p:cNvPr id="15" name="TextBox 14">
            <a:extLst>
              <a:ext uri="{FF2B5EF4-FFF2-40B4-BE49-F238E27FC236}">
                <a16:creationId xmlns:a16="http://schemas.microsoft.com/office/drawing/2014/main" id="{FB890A8E-854E-4419-E971-87F021C6C6C0}"/>
              </a:ext>
            </a:extLst>
          </p:cNvPr>
          <p:cNvSpPr txBox="1"/>
          <p:nvPr/>
        </p:nvSpPr>
        <p:spPr>
          <a:xfrm>
            <a:off x="214105" y="1139108"/>
            <a:ext cx="5657961" cy="584775"/>
          </a:xfrm>
          <a:prstGeom prst="rect">
            <a:avLst/>
          </a:prstGeom>
          <a:solidFill>
            <a:schemeClr val="accent3">
              <a:lumMod val="20000"/>
              <a:lumOff val="80000"/>
            </a:schemeClr>
          </a:solidFill>
        </p:spPr>
        <p:txBody>
          <a:bodyPr wrap="square">
            <a:spAutoFit/>
          </a:bodyPr>
          <a:lstStyle/>
          <a:p>
            <a:r>
              <a:rPr lang="en-US" sz="1600" b="1" i="0" dirty="0">
                <a:solidFill>
                  <a:schemeClr val="bg1"/>
                </a:solidFill>
                <a:effectLst/>
                <a:latin typeface="Arial" panose="020B0604020202020204" pitchFamily="34"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Use Case</a:t>
            </a:r>
            <a:r>
              <a:rPr lang="en-US" sz="1600" dirty="0">
                <a:solidFill>
                  <a:schemeClr val="bg1"/>
                </a:solidFill>
                <a:latin typeface="Arial" panose="020B0604020202020204" pitchFamily="34" charset="0"/>
                <a:cs typeface="Arial" panose="020B0604020202020204" pitchFamily="34" charset="0"/>
              </a:rPr>
              <a:t>: Identify popular departure locations for better station stocking.</a:t>
            </a:r>
          </a:p>
        </p:txBody>
      </p:sp>
      <p:sp>
        <p:nvSpPr>
          <p:cNvPr id="3" name="TextBox 2">
            <a:extLst>
              <a:ext uri="{FF2B5EF4-FFF2-40B4-BE49-F238E27FC236}">
                <a16:creationId xmlns:a16="http://schemas.microsoft.com/office/drawing/2014/main" id="{3508EFDB-F67D-5C86-0392-DF08E939AA98}"/>
              </a:ext>
            </a:extLst>
          </p:cNvPr>
          <p:cNvSpPr txBox="1"/>
          <p:nvPr/>
        </p:nvSpPr>
        <p:spPr>
          <a:xfrm>
            <a:off x="214104" y="5475469"/>
            <a:ext cx="5657963" cy="830997"/>
          </a:xfrm>
          <a:prstGeom prst="rect">
            <a:avLst/>
          </a:prstGeom>
          <a:solidFill>
            <a:schemeClr val="accent3">
              <a:lumMod val="20000"/>
              <a:lumOff val="80000"/>
            </a:schemeClr>
          </a:solidFill>
        </p:spPr>
        <p:txBody>
          <a:bodyPr wrap="square">
            <a:spAutoFit/>
          </a:bodyPr>
          <a:lstStyle/>
          <a:p>
            <a:pPr algn="ctr"/>
            <a:r>
              <a:rPr lang="en-US" sz="1200" b="1" dirty="0">
                <a:solidFill>
                  <a:schemeClr val="bg1"/>
                </a:solidFill>
                <a:latin typeface="Arial" panose="020B0604020202020204" pitchFamily="34" charset="0"/>
                <a:cs typeface="Arial" panose="020B0604020202020204" pitchFamily="34" charset="0"/>
              </a:rPr>
              <a:t>Top 20 Start Stations</a:t>
            </a:r>
          </a:p>
          <a:p>
            <a:endParaRPr lang="en-US" sz="1200" dirty="0">
              <a:solidFill>
                <a:schemeClr val="bg1"/>
              </a:solidFill>
              <a:latin typeface="Arial" panose="020B0604020202020204" pitchFamily="34" charset="0"/>
              <a:cs typeface="Arial" panose="020B0604020202020204" pitchFamily="34" charset="0"/>
            </a:endParaRPr>
          </a:p>
          <a:p>
            <a:r>
              <a:rPr lang="en-US" sz="1200" b="1" dirty="0">
                <a:solidFill>
                  <a:schemeClr val="bg1"/>
                </a:solidFill>
                <a:latin typeface="Arial" panose="020B0604020202020204" pitchFamily="34" charset="0"/>
                <a:cs typeface="Arial" panose="020B0604020202020204" pitchFamily="34" charset="0"/>
              </a:rPr>
              <a:t>Observation</a:t>
            </a:r>
            <a:r>
              <a:rPr lang="en-US" sz="1200" dirty="0">
                <a:solidFill>
                  <a:schemeClr val="bg1"/>
                </a:solidFill>
                <a:latin typeface="Arial" panose="020B0604020202020204" pitchFamily="34" charset="0"/>
                <a:cs typeface="Arial" panose="020B0604020202020204" pitchFamily="34" charset="0"/>
              </a:rPr>
              <a:t>: Hyde Park Corner, Hyde Park is the most popular starting location, likely due to high tourist activity.</a:t>
            </a:r>
          </a:p>
        </p:txBody>
      </p:sp>
      <p:pic>
        <p:nvPicPr>
          <p:cNvPr id="6" name="Picture 5">
            <a:extLst>
              <a:ext uri="{FF2B5EF4-FFF2-40B4-BE49-F238E27FC236}">
                <a16:creationId xmlns:a16="http://schemas.microsoft.com/office/drawing/2014/main" id="{1DBD85AC-5B45-421B-2B66-2BD73886FCF8}"/>
              </a:ext>
            </a:extLst>
          </p:cNvPr>
          <p:cNvPicPr>
            <a:picLocks noChangeAspect="1"/>
          </p:cNvPicPr>
          <p:nvPr/>
        </p:nvPicPr>
        <p:blipFill>
          <a:blip r:embed="rId2"/>
          <a:stretch>
            <a:fillRect/>
          </a:stretch>
        </p:blipFill>
        <p:spPr>
          <a:xfrm>
            <a:off x="214104" y="1917290"/>
            <a:ext cx="5657962" cy="3372465"/>
          </a:xfrm>
          <a:prstGeom prst="rect">
            <a:avLst/>
          </a:prstGeom>
        </p:spPr>
      </p:pic>
      <p:pic>
        <p:nvPicPr>
          <p:cNvPr id="9" name="Picture 8">
            <a:extLst>
              <a:ext uri="{FF2B5EF4-FFF2-40B4-BE49-F238E27FC236}">
                <a16:creationId xmlns:a16="http://schemas.microsoft.com/office/drawing/2014/main" id="{D05722F2-78A8-BF9E-D434-06E9243E418E}"/>
              </a:ext>
            </a:extLst>
          </p:cNvPr>
          <p:cNvPicPr>
            <a:picLocks noChangeAspect="1"/>
          </p:cNvPicPr>
          <p:nvPr/>
        </p:nvPicPr>
        <p:blipFill>
          <a:blip r:embed="rId3"/>
          <a:stretch>
            <a:fillRect/>
          </a:stretch>
        </p:blipFill>
        <p:spPr>
          <a:xfrm>
            <a:off x="6020297" y="1917290"/>
            <a:ext cx="5957599" cy="3372465"/>
          </a:xfrm>
          <a:prstGeom prst="rect">
            <a:avLst/>
          </a:prstGeom>
        </p:spPr>
      </p:pic>
      <p:sp>
        <p:nvSpPr>
          <p:cNvPr id="11" name="TextBox 10">
            <a:extLst>
              <a:ext uri="{FF2B5EF4-FFF2-40B4-BE49-F238E27FC236}">
                <a16:creationId xmlns:a16="http://schemas.microsoft.com/office/drawing/2014/main" id="{00A5B93C-EDCE-7EBB-98B8-68EA1C1DD7A5}"/>
              </a:ext>
            </a:extLst>
          </p:cNvPr>
          <p:cNvSpPr txBox="1"/>
          <p:nvPr/>
        </p:nvSpPr>
        <p:spPr>
          <a:xfrm>
            <a:off x="6020298" y="1139108"/>
            <a:ext cx="5957597" cy="584775"/>
          </a:xfrm>
          <a:prstGeom prst="rect">
            <a:avLst/>
          </a:prstGeom>
          <a:solidFill>
            <a:schemeClr val="accent3">
              <a:lumMod val="20000"/>
              <a:lumOff val="80000"/>
            </a:schemeClr>
          </a:solidFill>
        </p:spPr>
        <p:txBody>
          <a:bodyPr wrap="square">
            <a:spAutoFit/>
          </a:bodyPr>
          <a:lstStyle/>
          <a:p>
            <a:r>
              <a:rPr lang="en-US" sz="1600" b="1" i="0" dirty="0">
                <a:solidFill>
                  <a:schemeClr val="bg1"/>
                </a:solidFill>
                <a:effectLst/>
                <a:latin typeface="Arial" panose="020B0604020202020204" pitchFamily="34" charset="0"/>
                <a:cs typeface="Arial" panose="020B0604020202020204" pitchFamily="34" charset="0"/>
              </a:rPr>
              <a:t>📌 </a:t>
            </a:r>
            <a:r>
              <a:rPr lang="en-US" sz="1600" b="1" dirty="0">
                <a:solidFill>
                  <a:schemeClr val="bg1"/>
                </a:solidFill>
                <a:latin typeface="Arial" panose="020B0604020202020204" pitchFamily="34" charset="0"/>
                <a:cs typeface="Arial" panose="020B0604020202020204" pitchFamily="34" charset="0"/>
              </a:rPr>
              <a:t>Use Case</a:t>
            </a:r>
            <a:r>
              <a:rPr lang="en-US" sz="1600" dirty="0">
                <a:solidFill>
                  <a:schemeClr val="bg1"/>
                </a:solidFill>
                <a:latin typeface="Arial" panose="020B0604020202020204" pitchFamily="34" charset="0"/>
                <a:cs typeface="Arial" panose="020B0604020202020204" pitchFamily="34" charset="0"/>
              </a:rPr>
              <a:t>: Optimize bike redistribution by analyzing where most trips end.</a:t>
            </a:r>
          </a:p>
        </p:txBody>
      </p:sp>
      <p:sp>
        <p:nvSpPr>
          <p:cNvPr id="14" name="TextBox 13">
            <a:extLst>
              <a:ext uri="{FF2B5EF4-FFF2-40B4-BE49-F238E27FC236}">
                <a16:creationId xmlns:a16="http://schemas.microsoft.com/office/drawing/2014/main" id="{4C8FE1C2-B7AA-D41E-A8A6-6C9CA99B06B9}"/>
              </a:ext>
            </a:extLst>
          </p:cNvPr>
          <p:cNvSpPr txBox="1"/>
          <p:nvPr/>
        </p:nvSpPr>
        <p:spPr>
          <a:xfrm>
            <a:off x="6020298" y="5475468"/>
            <a:ext cx="5957598" cy="830997"/>
          </a:xfrm>
          <a:prstGeom prst="rect">
            <a:avLst/>
          </a:prstGeom>
          <a:solidFill>
            <a:schemeClr val="accent3">
              <a:lumMod val="20000"/>
              <a:lumOff val="80000"/>
            </a:schemeClr>
          </a:solidFill>
        </p:spPr>
        <p:txBody>
          <a:bodyPr wrap="square">
            <a:spAutoFit/>
          </a:bodyPr>
          <a:lstStyle/>
          <a:p>
            <a:pPr algn="ctr"/>
            <a:r>
              <a:rPr lang="en-US" sz="1200" b="1" dirty="0">
                <a:solidFill>
                  <a:schemeClr val="bg1"/>
                </a:solidFill>
                <a:latin typeface="Arial" panose="020B0604020202020204" pitchFamily="34" charset="0"/>
                <a:cs typeface="Arial" panose="020B0604020202020204" pitchFamily="34" charset="0"/>
              </a:rPr>
              <a:t>Top 20 End Stations</a:t>
            </a:r>
          </a:p>
          <a:p>
            <a:endParaRPr lang="en-US" sz="1200" b="1" dirty="0">
              <a:solidFill>
                <a:schemeClr val="bg1"/>
              </a:solidFill>
              <a:latin typeface="Arial" panose="020B0604020202020204" pitchFamily="34" charset="0"/>
              <a:cs typeface="Arial" panose="020B0604020202020204" pitchFamily="34" charset="0"/>
            </a:endParaRPr>
          </a:p>
          <a:p>
            <a:r>
              <a:rPr lang="en-US" sz="1200" b="1" dirty="0">
                <a:solidFill>
                  <a:schemeClr val="bg1"/>
                </a:solidFill>
                <a:latin typeface="Arial" panose="020B0604020202020204" pitchFamily="34" charset="0"/>
                <a:cs typeface="Arial" panose="020B0604020202020204" pitchFamily="34" charset="0"/>
              </a:rPr>
              <a:t>Observation</a:t>
            </a:r>
            <a:r>
              <a:rPr lang="en-US" sz="1200" dirty="0">
                <a:solidFill>
                  <a:schemeClr val="bg1"/>
                </a:solidFill>
                <a:latin typeface="Arial" panose="020B0604020202020204" pitchFamily="34" charset="0"/>
                <a:cs typeface="Arial" panose="020B0604020202020204" pitchFamily="34" charset="0"/>
              </a:rPr>
              <a:t>: Hyde Park Corner, Hyde Park is also the most common endpoint, indicating frequent short loops or round trips.</a:t>
            </a:r>
            <a:endParaRPr lang="en-IN" sz="1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5189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44D212-9802-8371-090C-3BEE71E29BB9}"/>
              </a:ext>
            </a:extLst>
          </p:cNvPr>
          <p:cNvPicPr>
            <a:picLocks noChangeAspect="1"/>
          </p:cNvPicPr>
          <p:nvPr/>
        </p:nvPicPr>
        <p:blipFill>
          <a:blip r:embed="rId2"/>
          <a:stretch>
            <a:fillRect/>
          </a:stretch>
        </p:blipFill>
        <p:spPr>
          <a:xfrm>
            <a:off x="312051" y="1672693"/>
            <a:ext cx="5598812" cy="2992125"/>
          </a:xfrm>
          <a:prstGeom prst="rect">
            <a:avLst/>
          </a:prstGeom>
        </p:spPr>
      </p:pic>
      <p:sp>
        <p:nvSpPr>
          <p:cNvPr id="8" name="Title 1">
            <a:extLst>
              <a:ext uri="{FF2B5EF4-FFF2-40B4-BE49-F238E27FC236}">
                <a16:creationId xmlns:a16="http://schemas.microsoft.com/office/drawing/2014/main" id="{010A0B34-4A30-C833-7901-233923F606CF}"/>
              </a:ext>
            </a:extLst>
          </p:cNvPr>
          <p:cNvSpPr txBox="1">
            <a:spLocks/>
          </p:cNvSpPr>
          <p:nvPr/>
        </p:nvSpPr>
        <p:spPr>
          <a:xfrm>
            <a:off x="312052" y="265982"/>
            <a:ext cx="5598812" cy="599257"/>
          </a:xfrm>
          <a:prstGeom prst="rect">
            <a:avLst/>
          </a:prstGeom>
          <a:solidFill>
            <a:schemeClr val="tx2">
              <a:lumMod val="50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Arial" panose="020B0604020202020204" pitchFamily="34" charset="0"/>
                <a:cs typeface="Arial" panose="020B0604020202020204" pitchFamily="34" charset="0"/>
              </a:rPr>
              <a:t>3. 🚴‍♂️ Popular Routes Analysis</a:t>
            </a:r>
          </a:p>
        </p:txBody>
      </p:sp>
      <p:sp>
        <p:nvSpPr>
          <p:cNvPr id="10" name="TextBox 9">
            <a:extLst>
              <a:ext uri="{FF2B5EF4-FFF2-40B4-BE49-F238E27FC236}">
                <a16:creationId xmlns:a16="http://schemas.microsoft.com/office/drawing/2014/main" id="{A141703D-5F45-762F-80C8-82A58EA15FFD}"/>
              </a:ext>
            </a:extLst>
          </p:cNvPr>
          <p:cNvSpPr txBox="1"/>
          <p:nvPr/>
        </p:nvSpPr>
        <p:spPr>
          <a:xfrm>
            <a:off x="312051" y="4881816"/>
            <a:ext cx="5598812" cy="1446550"/>
          </a:xfrm>
          <a:prstGeom prst="rect">
            <a:avLst/>
          </a:prstGeom>
          <a:solidFill>
            <a:schemeClr val="accent3">
              <a:lumMod val="20000"/>
              <a:lumOff val="80000"/>
            </a:schemeClr>
          </a:solidFill>
        </p:spPr>
        <p:txBody>
          <a:bodyPr wrap="square">
            <a:spAutoFit/>
          </a:bodyPr>
          <a:lstStyle/>
          <a:p>
            <a:pPr algn="ctr">
              <a:buNone/>
            </a:pPr>
            <a:r>
              <a:rPr lang="en-US" sz="1400" b="1" i="0" dirty="0">
                <a:solidFill>
                  <a:schemeClr val="bg1"/>
                </a:solidFill>
                <a:effectLst/>
                <a:latin typeface="Arial" panose="020B0604020202020204" pitchFamily="34" charset="0"/>
                <a:cs typeface="Arial" panose="020B0604020202020204" pitchFamily="34" charset="0"/>
              </a:rPr>
              <a:t>Top 10 Most Popular Routes</a:t>
            </a:r>
          </a:p>
          <a:p>
            <a:pPr algn="l">
              <a:buNone/>
            </a:pPr>
            <a:endParaRPr lang="en-US" sz="1400" b="1" i="0" dirty="0">
              <a:solidFill>
                <a:schemeClr val="bg1"/>
              </a:solidFill>
              <a:effectLst/>
              <a:latin typeface="Arial" panose="020B0604020202020204" pitchFamily="34" charset="0"/>
              <a:cs typeface="Arial" panose="020B0604020202020204" pitchFamily="34" charset="0"/>
            </a:endParaRPr>
          </a:p>
          <a:p>
            <a:pPr algn="l">
              <a:spcAft>
                <a:spcPts val="675"/>
              </a:spcAft>
            </a:pPr>
            <a:r>
              <a:rPr lang="en-US" sz="1200" b="1" i="0" dirty="0">
                <a:solidFill>
                  <a:schemeClr val="bg1"/>
                </a:solidFill>
                <a:effectLst/>
                <a:latin typeface="Arial" panose="020B0604020202020204" pitchFamily="34" charset="0"/>
                <a:cs typeface="Arial" panose="020B0604020202020204" pitchFamily="34" charset="0"/>
              </a:rPr>
              <a:t>Observation:</a:t>
            </a:r>
            <a:r>
              <a:rPr lang="en-US" sz="1200" b="0" i="0" dirty="0">
                <a:solidFill>
                  <a:schemeClr val="bg1"/>
                </a:solidFill>
                <a:effectLst/>
                <a:latin typeface="Arial" panose="020B0604020202020204" pitchFamily="34" charset="0"/>
                <a:cs typeface="Arial" panose="020B0604020202020204" pitchFamily="34" charset="0"/>
              </a:rPr>
              <a:t> The most popular routes are </a:t>
            </a:r>
            <a:r>
              <a:rPr lang="en-US" sz="1200" b="1" i="0" dirty="0">
                <a:solidFill>
                  <a:schemeClr val="bg1"/>
                </a:solidFill>
                <a:effectLst/>
                <a:latin typeface="Arial" panose="020B0604020202020204" pitchFamily="34" charset="0"/>
                <a:cs typeface="Arial" panose="020B0604020202020204" pitchFamily="34" charset="0"/>
              </a:rPr>
              <a:t>short, looped trips within parks</a:t>
            </a:r>
            <a:r>
              <a:rPr lang="en-US" sz="1200" b="0" i="0" dirty="0">
                <a:solidFill>
                  <a:schemeClr val="bg1"/>
                </a:solidFill>
                <a:effectLst/>
                <a:latin typeface="Arial" panose="020B0604020202020204" pitchFamily="34" charset="0"/>
                <a:cs typeface="Arial" panose="020B0604020202020204" pitchFamily="34" charset="0"/>
              </a:rPr>
              <a:t>, such as </a:t>
            </a:r>
            <a:r>
              <a:rPr lang="en-US" sz="1200" b="1" i="0" dirty="0">
                <a:solidFill>
                  <a:schemeClr val="bg1"/>
                </a:solidFill>
                <a:effectLst/>
                <a:latin typeface="Arial" panose="020B0604020202020204" pitchFamily="34" charset="0"/>
                <a:cs typeface="Arial" panose="020B0604020202020204" pitchFamily="34" charset="0"/>
              </a:rPr>
              <a:t>Hyde Park Corner, Hyde Park → Hyde Park Corner, Hyde Park</a:t>
            </a:r>
            <a:r>
              <a:rPr lang="en-US" sz="1200" b="0" i="0" dirty="0">
                <a:solidFill>
                  <a:schemeClr val="bg1"/>
                </a:solidFill>
                <a:effectLst/>
                <a:latin typeface="Arial" panose="020B0604020202020204" pitchFamily="34" charset="0"/>
                <a:cs typeface="Arial" panose="020B0604020202020204" pitchFamily="34" charset="0"/>
              </a:rPr>
              <a:t> and </a:t>
            </a:r>
            <a:r>
              <a:rPr lang="en-US" sz="1200" b="1" i="0" dirty="0">
                <a:solidFill>
                  <a:schemeClr val="bg1"/>
                </a:solidFill>
                <a:effectLst/>
                <a:latin typeface="Arial" panose="020B0604020202020204" pitchFamily="34" charset="0"/>
                <a:cs typeface="Arial" panose="020B0604020202020204" pitchFamily="34" charset="0"/>
              </a:rPr>
              <a:t>Aquatic Centre, Queen Elizabeth Olympic Park → Aquatic Centre, Queen Elizabeth Olympic Park</a:t>
            </a:r>
            <a:r>
              <a:rPr lang="en-US" sz="1200" b="0" i="0" dirty="0">
                <a:solidFill>
                  <a:schemeClr val="bg1"/>
                </a:solidFill>
                <a:effectLst/>
                <a:latin typeface="Arial" panose="020B0604020202020204" pitchFamily="34" charset="0"/>
                <a:cs typeface="Arial" panose="020B0604020202020204" pitchFamily="34" charset="0"/>
              </a:rPr>
              <a:t>. This suggests a mix of recreational riders and tourists using the service.</a:t>
            </a:r>
          </a:p>
        </p:txBody>
      </p:sp>
      <p:sp>
        <p:nvSpPr>
          <p:cNvPr id="14" name="TextBox 13">
            <a:extLst>
              <a:ext uri="{FF2B5EF4-FFF2-40B4-BE49-F238E27FC236}">
                <a16:creationId xmlns:a16="http://schemas.microsoft.com/office/drawing/2014/main" id="{25618D22-321E-B276-FF1A-7895853FBC34}"/>
              </a:ext>
            </a:extLst>
          </p:cNvPr>
          <p:cNvSpPr txBox="1"/>
          <p:nvPr/>
        </p:nvSpPr>
        <p:spPr>
          <a:xfrm>
            <a:off x="312052" y="994032"/>
            <a:ext cx="5598812" cy="461665"/>
          </a:xfrm>
          <a:prstGeom prst="rect">
            <a:avLst/>
          </a:prstGeom>
          <a:solidFill>
            <a:schemeClr val="accent3">
              <a:lumMod val="20000"/>
              <a:lumOff val="80000"/>
            </a:schemeClr>
          </a:solidFill>
        </p:spPr>
        <p:txBody>
          <a:bodyPr wrap="square">
            <a:spAutoFit/>
          </a:bodyPr>
          <a:lstStyle/>
          <a:p>
            <a:pPr algn="l">
              <a:spcAft>
                <a:spcPts val="675"/>
              </a:spcAft>
            </a:pPr>
            <a:r>
              <a:rPr lang="en-US" sz="1200" b="1" i="0" dirty="0">
                <a:solidFill>
                  <a:schemeClr val="bg1"/>
                </a:solidFill>
                <a:effectLst/>
                <a:latin typeface="Helvetica Neue"/>
              </a:rPr>
              <a:t>📌 Use Case:</a:t>
            </a:r>
            <a:r>
              <a:rPr lang="en-US" sz="1200" b="0" i="0" dirty="0">
                <a:solidFill>
                  <a:schemeClr val="bg1"/>
                </a:solidFill>
                <a:effectLst/>
                <a:latin typeface="Helvetica Neue"/>
              </a:rPr>
              <a:t> Identify frequently traveled routes to improve bike redistribution and infrastructure planning.</a:t>
            </a:r>
          </a:p>
        </p:txBody>
      </p:sp>
      <p:sp>
        <p:nvSpPr>
          <p:cNvPr id="15" name="Title 1">
            <a:extLst>
              <a:ext uri="{FF2B5EF4-FFF2-40B4-BE49-F238E27FC236}">
                <a16:creationId xmlns:a16="http://schemas.microsoft.com/office/drawing/2014/main" id="{B1CCCDFE-F472-EACF-23C9-95CA1FF54D83}"/>
              </a:ext>
            </a:extLst>
          </p:cNvPr>
          <p:cNvSpPr txBox="1">
            <a:spLocks/>
          </p:cNvSpPr>
          <p:nvPr/>
        </p:nvSpPr>
        <p:spPr>
          <a:xfrm>
            <a:off x="6371303" y="265982"/>
            <a:ext cx="5598810" cy="599257"/>
          </a:xfrm>
          <a:prstGeom prst="rect">
            <a:avLst/>
          </a:prstGeom>
          <a:solidFill>
            <a:schemeClr val="tx2">
              <a:lumMod val="50000"/>
            </a:schemeClr>
          </a:solidFill>
          <a:ln>
            <a:solidFill>
              <a:schemeClr val="tx1"/>
            </a:solidFill>
          </a:ln>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Arial" panose="020B0604020202020204" pitchFamily="34" charset="0"/>
                <a:cs typeface="Arial" panose="020B0604020202020204" pitchFamily="34" charset="0"/>
              </a:rPr>
              <a:t>4. 🚴‍♂️ Rush Hour vs Leisure Rides</a:t>
            </a:r>
          </a:p>
        </p:txBody>
      </p:sp>
      <p:sp>
        <p:nvSpPr>
          <p:cNvPr id="16" name="TextBox 15">
            <a:extLst>
              <a:ext uri="{FF2B5EF4-FFF2-40B4-BE49-F238E27FC236}">
                <a16:creationId xmlns:a16="http://schemas.microsoft.com/office/drawing/2014/main" id="{8D2C48C4-4C06-9BFE-D020-365F0028E0DF}"/>
              </a:ext>
            </a:extLst>
          </p:cNvPr>
          <p:cNvSpPr txBox="1"/>
          <p:nvPr/>
        </p:nvSpPr>
        <p:spPr>
          <a:xfrm>
            <a:off x="6371303" y="4745610"/>
            <a:ext cx="5598810" cy="1708160"/>
          </a:xfrm>
          <a:prstGeom prst="rect">
            <a:avLst/>
          </a:prstGeom>
          <a:solidFill>
            <a:schemeClr val="accent3">
              <a:lumMod val="20000"/>
              <a:lumOff val="80000"/>
            </a:schemeClr>
          </a:solidFill>
        </p:spPr>
        <p:txBody>
          <a:bodyPr wrap="square">
            <a:spAutoFit/>
          </a:bodyPr>
          <a:lstStyle/>
          <a:p>
            <a:pPr algn="l">
              <a:buNone/>
            </a:pPr>
            <a:r>
              <a:rPr lang="en-US" sz="1050" b="1" i="0" dirty="0">
                <a:solidFill>
                  <a:schemeClr val="bg1"/>
                </a:solidFill>
                <a:effectLst/>
                <a:latin typeface="Arial" panose="020B0604020202020204" pitchFamily="34" charset="0"/>
                <a:cs typeface="Arial" panose="020B0604020202020204" pitchFamily="34" charset="0"/>
              </a:rPr>
              <a:t>Defining Rush Hour: </a:t>
            </a:r>
            <a:r>
              <a:rPr lang="en-US" sz="1050" i="0" dirty="0">
                <a:solidFill>
                  <a:schemeClr val="bg1"/>
                </a:solidFill>
                <a:effectLst/>
                <a:latin typeface="Arial" panose="020B0604020202020204" pitchFamily="34" charset="0"/>
                <a:cs typeface="Arial" panose="020B0604020202020204" pitchFamily="34" charset="0"/>
              </a:rPr>
              <a:t>For defining Rush Hour, we need to consider common commuting patterns. In most cities, rush hour typically falls within:</a:t>
            </a:r>
          </a:p>
          <a:p>
            <a:pPr algn="l">
              <a:buNone/>
            </a:pPr>
            <a:r>
              <a:rPr lang="en-US" sz="1050" i="0" dirty="0">
                <a:solidFill>
                  <a:schemeClr val="bg1"/>
                </a:solidFill>
                <a:effectLst/>
                <a:latin typeface="Arial" panose="020B0604020202020204" pitchFamily="34" charset="0"/>
                <a:cs typeface="Arial" panose="020B0604020202020204" pitchFamily="34" charset="0"/>
              </a:rPr>
              <a:t>🔹 Morning Rush Hour: 07:00 - 10:00 AM (people commuting to work)</a:t>
            </a:r>
          </a:p>
          <a:p>
            <a:pPr algn="l">
              <a:buNone/>
            </a:pPr>
            <a:r>
              <a:rPr lang="en-US" sz="1050" i="0" dirty="0">
                <a:solidFill>
                  <a:schemeClr val="bg1"/>
                </a:solidFill>
                <a:effectLst/>
                <a:latin typeface="Arial" panose="020B0604020202020204" pitchFamily="34" charset="0"/>
                <a:cs typeface="Arial" panose="020B0604020202020204" pitchFamily="34" charset="0"/>
              </a:rPr>
              <a:t>🔹 Evening Rush Hour: 16:00 - 19:00 PM (people returning from work)</a:t>
            </a:r>
          </a:p>
          <a:p>
            <a:pPr algn="l">
              <a:buNone/>
            </a:pPr>
            <a:endParaRPr lang="en-US" sz="1050" i="0" dirty="0">
              <a:solidFill>
                <a:schemeClr val="bg1"/>
              </a:solidFill>
              <a:effectLst/>
              <a:latin typeface="Arial" panose="020B0604020202020204" pitchFamily="34" charset="0"/>
              <a:cs typeface="Arial" panose="020B0604020202020204" pitchFamily="34" charset="0"/>
            </a:endParaRPr>
          </a:p>
          <a:p>
            <a:pPr algn="l">
              <a:buNone/>
            </a:pPr>
            <a:r>
              <a:rPr lang="en-US" sz="1050" i="0" dirty="0">
                <a:solidFill>
                  <a:schemeClr val="bg1"/>
                </a:solidFill>
                <a:effectLst/>
                <a:latin typeface="Arial" panose="020B0604020202020204" pitchFamily="34" charset="0"/>
                <a:cs typeface="Arial" panose="020B0604020202020204" pitchFamily="34" charset="0"/>
              </a:rPr>
              <a:t>So, a ride is classified as Rush Hour if: The Start Time falls within 07:00 - 10:00 AM or 16:00 - 19:00 PM. All other trips are classified as Leisure Rides.</a:t>
            </a:r>
          </a:p>
          <a:p>
            <a:pPr algn="l">
              <a:buNone/>
            </a:pPr>
            <a:endParaRPr lang="en-US" sz="1050" i="0" dirty="0">
              <a:solidFill>
                <a:schemeClr val="bg1"/>
              </a:solidFill>
              <a:effectLst/>
              <a:latin typeface="Arial" panose="020B0604020202020204" pitchFamily="34" charset="0"/>
              <a:cs typeface="Arial" panose="020B0604020202020204" pitchFamily="34" charset="0"/>
            </a:endParaRPr>
          </a:p>
          <a:p>
            <a:pPr algn="l">
              <a:buNone/>
            </a:pPr>
            <a:r>
              <a:rPr lang="en-US" sz="1050" b="1" i="0" dirty="0">
                <a:solidFill>
                  <a:schemeClr val="bg1"/>
                </a:solidFill>
                <a:effectLst/>
                <a:latin typeface="Arial" panose="020B0604020202020204" pitchFamily="34" charset="0"/>
                <a:cs typeface="Arial" panose="020B0604020202020204" pitchFamily="34" charset="0"/>
              </a:rPr>
              <a:t>Observation</a:t>
            </a:r>
            <a:r>
              <a:rPr lang="en-US" sz="1050" i="0" dirty="0">
                <a:solidFill>
                  <a:schemeClr val="bg1"/>
                </a:solidFill>
                <a:effectLst/>
                <a:latin typeface="Arial" panose="020B0604020202020204" pitchFamily="34" charset="0"/>
                <a:cs typeface="Arial" panose="020B0604020202020204" pitchFamily="34" charset="0"/>
              </a:rPr>
              <a:t>: More rides occur outside rush hours, indicating that leisure rides dominate over commuter rides.</a:t>
            </a:r>
          </a:p>
        </p:txBody>
      </p:sp>
      <p:sp>
        <p:nvSpPr>
          <p:cNvPr id="17" name="TextBox 16">
            <a:extLst>
              <a:ext uri="{FF2B5EF4-FFF2-40B4-BE49-F238E27FC236}">
                <a16:creationId xmlns:a16="http://schemas.microsoft.com/office/drawing/2014/main" id="{98CFADA7-2CCA-FAB4-1247-97D0C7578553}"/>
              </a:ext>
            </a:extLst>
          </p:cNvPr>
          <p:cNvSpPr txBox="1"/>
          <p:nvPr/>
        </p:nvSpPr>
        <p:spPr>
          <a:xfrm>
            <a:off x="6371302" y="969190"/>
            <a:ext cx="5598811" cy="461665"/>
          </a:xfrm>
          <a:prstGeom prst="rect">
            <a:avLst/>
          </a:prstGeom>
          <a:solidFill>
            <a:schemeClr val="accent3">
              <a:lumMod val="20000"/>
              <a:lumOff val="80000"/>
            </a:schemeClr>
          </a:solidFill>
        </p:spPr>
        <p:txBody>
          <a:bodyPr wrap="square">
            <a:spAutoFit/>
          </a:bodyPr>
          <a:lstStyle/>
          <a:p>
            <a:pPr algn="l">
              <a:buNone/>
            </a:pPr>
            <a:r>
              <a:rPr lang="en-US" sz="1200" b="1" i="0" dirty="0">
                <a:solidFill>
                  <a:schemeClr val="bg1"/>
                </a:solidFill>
                <a:effectLst/>
                <a:latin typeface="Arial" panose="020B0604020202020204" pitchFamily="34" charset="0"/>
                <a:cs typeface="Arial" panose="020B0604020202020204" pitchFamily="34" charset="0"/>
              </a:rPr>
              <a:t>📌 Use Case: </a:t>
            </a:r>
            <a:r>
              <a:rPr lang="en-US" sz="1200" i="0" dirty="0">
                <a:solidFill>
                  <a:schemeClr val="bg1"/>
                </a:solidFill>
                <a:effectLst/>
                <a:latin typeface="Arial" panose="020B0604020202020204" pitchFamily="34" charset="0"/>
                <a:cs typeface="Arial" panose="020B0604020202020204" pitchFamily="34" charset="0"/>
              </a:rPr>
              <a:t>Helps city planners and bike-sharing companies optimize bike availability during peak and off-peak hours.</a:t>
            </a:r>
          </a:p>
        </p:txBody>
      </p:sp>
      <p:pic>
        <p:nvPicPr>
          <p:cNvPr id="18" name="Picture 17">
            <a:extLst>
              <a:ext uri="{FF2B5EF4-FFF2-40B4-BE49-F238E27FC236}">
                <a16:creationId xmlns:a16="http://schemas.microsoft.com/office/drawing/2014/main" id="{DB3E22B6-040C-C5F9-777F-A98F9825AC77}"/>
              </a:ext>
            </a:extLst>
          </p:cNvPr>
          <p:cNvPicPr>
            <a:picLocks noChangeAspect="1"/>
          </p:cNvPicPr>
          <p:nvPr/>
        </p:nvPicPr>
        <p:blipFill>
          <a:blip r:embed="rId3"/>
          <a:stretch>
            <a:fillRect/>
          </a:stretch>
        </p:blipFill>
        <p:spPr>
          <a:xfrm>
            <a:off x="6371302" y="1672693"/>
            <a:ext cx="5598811" cy="2992126"/>
          </a:xfrm>
          <a:prstGeom prst="rect">
            <a:avLst/>
          </a:prstGeom>
        </p:spPr>
      </p:pic>
    </p:spTree>
    <p:extLst>
      <p:ext uri="{BB962C8B-B14F-4D97-AF65-F5344CB8AC3E}">
        <p14:creationId xmlns:p14="http://schemas.microsoft.com/office/powerpoint/2010/main" val="457908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9D94-C7E9-04A7-963A-72B49D390BBF}"/>
              </a:ext>
            </a:extLst>
          </p:cNvPr>
          <p:cNvSpPr>
            <a:spLocks noGrp="1"/>
          </p:cNvSpPr>
          <p:nvPr>
            <p:ph type="title"/>
          </p:nvPr>
        </p:nvSpPr>
        <p:spPr>
          <a:xfrm>
            <a:off x="0" y="452718"/>
            <a:ext cx="12191999" cy="815643"/>
          </a:xfrm>
          <a:solidFill>
            <a:schemeClr val="tx2">
              <a:lumMod val="25000"/>
            </a:schemeClr>
          </a:solidFill>
          <a:ln>
            <a:solidFill>
              <a:schemeClr val="tx1"/>
            </a:solidFill>
          </a:ln>
        </p:spPr>
        <p:txBody>
          <a:bodyPr/>
          <a:lstStyle/>
          <a:p>
            <a:pPr algn="ctr"/>
            <a:r>
              <a:rPr lang="en-US" b="1" dirty="0">
                <a:latin typeface="Arial" panose="020B0604020202020204" pitchFamily="34" charset="0"/>
                <a:cs typeface="Arial" panose="020B0604020202020204" pitchFamily="34" charset="0"/>
              </a:rPr>
              <a:t>Potential Data Science Use Cases</a:t>
            </a:r>
            <a:endParaRPr lang="en-IN" dirty="0">
              <a:latin typeface="Arial" panose="020B0604020202020204" pitchFamily="34" charset="0"/>
              <a:cs typeface="Arial" panose="020B0604020202020204" pitchFamily="34" charset="0"/>
            </a:endParaRPr>
          </a:p>
        </p:txBody>
      </p:sp>
      <p:sp>
        <p:nvSpPr>
          <p:cNvPr id="4" name="Rectangle 1">
            <a:extLst>
              <a:ext uri="{FF2B5EF4-FFF2-40B4-BE49-F238E27FC236}">
                <a16:creationId xmlns:a16="http://schemas.microsoft.com/office/drawing/2014/main" id="{304EC1CA-0F43-10DC-C4FC-288972D27A7E}"/>
              </a:ext>
            </a:extLst>
          </p:cNvPr>
          <p:cNvSpPr>
            <a:spLocks noGrp="1" noChangeArrowheads="1"/>
          </p:cNvSpPr>
          <p:nvPr>
            <p:ph idx="1"/>
          </p:nvPr>
        </p:nvSpPr>
        <p:spPr bwMode="auto">
          <a:xfrm>
            <a:off x="570270" y="1484671"/>
            <a:ext cx="11198943" cy="5076279"/>
          </a:xfrm>
          <a:prstGeom prst="rect">
            <a:avLst/>
          </a:prstGeom>
          <a:solidFill>
            <a:schemeClr val="accent2">
              <a:lumMod val="20000"/>
              <a:lumOff val="80000"/>
            </a:schemeClr>
          </a:solidFill>
          <a:ln>
            <a:solidFill>
              <a:schemeClr val="tx1">
                <a:lumMod val="95000"/>
              </a:schemeClr>
            </a:solidFill>
          </a:ln>
          <a:effec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Bike Demand Forecasting</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helps predict peak</a:t>
            </a:r>
            <a:r>
              <a:rPr lang="en-US" altLang="en-US" sz="1200" dirty="0">
                <a:solidFill>
                  <a:schemeClr val="bg1"/>
                </a:solidFill>
                <a:latin typeface="Arial" panose="020B0604020202020204" pitchFamily="34" charset="0"/>
                <a:cs typeface="Arial" panose="020B0604020202020204" pitchFamily="34" charset="0"/>
              </a:rPr>
              <a:t> and </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future bike demand times, to optimize fleet allocation and improve service reliability, ensuring better resource allocation and bike availability.</a:t>
            </a:r>
          </a:p>
          <a:p>
            <a:pPr marL="571500" lvl="1" indent="-17145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Features used:</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Start Time (timestamp) and Demand Count (historical bike usage).</a:t>
            </a:r>
          </a:p>
          <a:p>
            <a:pPr marL="571500" lvl="1" indent="-17145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Approach:</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Time-series forecasting using models like LSTM, </a:t>
            </a:r>
            <a:r>
              <a:rPr kumimoji="0" lang="en-US" altLang="en-US" sz="1000" b="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XGBoost</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Prophet, and SARIMA to predict demand for the next 180 days.</a:t>
            </a:r>
          </a:p>
          <a:p>
            <a:pPr marL="571500" lvl="1" indent="-17145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Business impact:</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Enhances operational efficiency, reduces costs, improves user experience, and supports data-driven decision-making for city planning.</a:t>
            </a:r>
          </a:p>
          <a:p>
            <a:pPr marL="400050" lvl="1" indent="0" defTabSz="914400" eaLnBrk="0" fontAlgn="base" hangingPunct="0">
              <a:spcBef>
                <a:spcPct val="0"/>
              </a:spcBef>
              <a:spcAft>
                <a:spcPct val="0"/>
              </a:spcAft>
              <a:buClrTx/>
              <a:buSzTx/>
              <a:buNone/>
            </a:pPr>
            <a:endPar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Bike Availability Optimization</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ensures an even distribution of bikes across stations, preventing shortages in high-demand areas and excess bikes in low-use stations.</a:t>
            </a:r>
          </a:p>
          <a:p>
            <a:pPr marL="628650" lvl="1" indent="-22860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Features used:</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Start and end station IDs, total trip duration, day of the week, and historical ride trends.</a:t>
            </a:r>
          </a:p>
          <a:p>
            <a:pPr marL="628650" lvl="1" indent="-22860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Approach:</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Machine learning models classify stations based on demand patterns, and optimization algorithms recommend bike rebalancing strategies.</a:t>
            </a:r>
          </a:p>
          <a:p>
            <a:pPr marL="628650" lvl="1" indent="-22860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Business impact:</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Lower operational costs, increased user satisfaction, and higher bike utilization rates.</a:t>
            </a:r>
          </a:p>
          <a:p>
            <a:pPr marL="400050" lvl="1" indent="0" defTabSz="914400" eaLnBrk="0" fontAlgn="base" hangingPunct="0">
              <a:spcBef>
                <a:spcPct val="0"/>
              </a:spcBef>
              <a:spcAft>
                <a:spcPct val="0"/>
              </a:spcAft>
              <a:buClrTx/>
              <a:buSzTx/>
              <a:buNone/>
            </a:pPr>
            <a:endPar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Customer Segmentation</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helps categorize users based on their ride behaviors, enabling personalized marketing and engagement strategies.</a:t>
            </a:r>
          </a:p>
          <a:p>
            <a:pPr marL="628650" lvl="1" indent="-22860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Features used:</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Rental ID, start station ID, end station ID, total duration, day of the week, and month.</a:t>
            </a:r>
          </a:p>
          <a:p>
            <a:pPr marL="628650" lvl="1" indent="-22860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Approach:</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K-means clustering segments users based on trip frequency, duration, and ride patterns, identifying groups like commuters, tourists, and occasional riders.</a:t>
            </a:r>
          </a:p>
          <a:p>
            <a:pPr marL="628650" lvl="1" indent="-22860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Business impact:</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Targeted promotions, improved user experience, and higher retention rates.</a:t>
            </a:r>
          </a:p>
          <a:p>
            <a:pPr marL="400050" lvl="1" indent="0" defTabSz="914400" eaLnBrk="0" fontAlgn="base" hangingPunct="0">
              <a:spcBef>
                <a:spcPct val="0"/>
              </a:spcBef>
              <a:spcAft>
                <a:spcPct val="0"/>
              </a:spcAft>
              <a:buClrTx/>
              <a:buSzTx/>
              <a:buNone/>
            </a:pPr>
            <a:endPar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Trip Duration Prediction</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estimates how long a ride will take, improving estimated time of arrival (ETA) accuracy and optimizing station rebalancing.</a:t>
            </a:r>
          </a:p>
          <a:p>
            <a:pPr lvl="1"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Features used:</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Start station ID, end station ID, start time, day of the week, and total duration.</a:t>
            </a:r>
          </a:p>
          <a:p>
            <a:pPr lvl="1"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Approach:</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Regression models like Random Forest or XGBoost predict trip duration based on historical ride data.</a:t>
            </a:r>
          </a:p>
          <a:p>
            <a:pPr lvl="1"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Business impact:</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More accurate ETAs, improved user experience, and better trip planning.</a:t>
            </a:r>
          </a:p>
          <a:p>
            <a:pPr marL="457200" lvl="1" indent="0" defTabSz="914400" eaLnBrk="0" fontAlgn="base" hangingPunct="0">
              <a:spcBef>
                <a:spcPct val="0"/>
              </a:spcBef>
              <a:spcAft>
                <a:spcPct val="0"/>
              </a:spcAft>
              <a:buClrTx/>
              <a:buSzTx/>
              <a:buNone/>
            </a:pPr>
            <a:endPar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Optimal Station Placement</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identifies strategic locations for new bike stations to maximize accessibility and revenue.</a:t>
            </a:r>
          </a:p>
          <a:p>
            <a:pPr lvl="1"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Features used:</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Total trip count per station, trip durations, popular routes, and peak usage trends.</a:t>
            </a:r>
          </a:p>
          <a:p>
            <a:pPr lvl="1"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Approach:</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Cluster analysis distinguishes underutilized and overutilized stations, identifying areas with high unmet demand for potential expansion.</a:t>
            </a:r>
          </a:p>
          <a:p>
            <a:pPr lvl="1"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Business impact:</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Better station placement, increased ridership, and optimized expansion planning.</a:t>
            </a:r>
          </a:p>
          <a:p>
            <a:pPr marL="457200" lvl="1" indent="0" defTabSz="914400" eaLnBrk="0" fontAlgn="base" hangingPunct="0">
              <a:spcBef>
                <a:spcPct val="0"/>
              </a:spcBef>
              <a:spcAft>
                <a:spcPct val="0"/>
              </a:spcAft>
              <a:buClrTx/>
              <a:buSzTx/>
              <a:buNone/>
            </a:pPr>
            <a:endPar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2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Anomaly Detection in Bike Usage</a:t>
            </a:r>
            <a:r>
              <a:rPr kumimoji="0" lang="en-US" altLang="en-US" sz="12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helps identify suspicious activities such as bike theft, misuse, or fraudulent rentals.</a:t>
            </a:r>
          </a:p>
          <a:p>
            <a:pPr marL="628650" lvl="1" indent="-22860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Features used:</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Rental ID, bike ID, start and end times, trip duration, and station usage patterns.</a:t>
            </a:r>
          </a:p>
          <a:p>
            <a:pPr marL="628650" lvl="1" indent="-22860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Approach:</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Anomaly detection algorithms flag unusual ride durations, station movements, or repeated trips that deviate from normal usage patterns.</a:t>
            </a:r>
          </a:p>
          <a:p>
            <a:pPr marL="628650" lvl="1" indent="-228600" defTabSz="914400" eaLnBrk="0" fontAlgn="base" hangingPunct="0">
              <a:spcBef>
                <a:spcPct val="0"/>
              </a:spcBef>
              <a:spcAft>
                <a:spcPct val="0"/>
              </a:spcAft>
              <a:buClrTx/>
              <a:buSzTx/>
              <a:buFont typeface="Arial" panose="020B0604020202020204" pitchFamily="34" charset="0"/>
              <a:buChar char="•"/>
            </a:pPr>
            <a:r>
              <a:rPr kumimoji="0" lang="en-US" altLang="en-US" sz="1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Business impact:</a:t>
            </a:r>
            <a:r>
              <a:rPr kumimoji="0" lang="en-US" altLang="en-US" sz="10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Reduced fraud, increased security, and better enforcement of bike-sharing policies.</a:t>
            </a:r>
          </a:p>
        </p:txBody>
      </p:sp>
    </p:spTree>
    <p:extLst>
      <p:ext uri="{BB962C8B-B14F-4D97-AF65-F5344CB8AC3E}">
        <p14:creationId xmlns:p14="http://schemas.microsoft.com/office/powerpoint/2010/main" val="1816351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D450C9-1668-3007-17D5-0EB45A3FA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79269" cy="6858000"/>
          </a:xfrm>
          <a:prstGeom prst="rect">
            <a:avLst/>
          </a:prstGeom>
        </p:spPr>
      </p:pic>
      <p:sp>
        <p:nvSpPr>
          <p:cNvPr id="9" name="Title 1">
            <a:extLst>
              <a:ext uri="{FF2B5EF4-FFF2-40B4-BE49-F238E27FC236}">
                <a16:creationId xmlns:a16="http://schemas.microsoft.com/office/drawing/2014/main" id="{951EA5D0-78E7-53E4-03AC-469B4821A8E2}"/>
              </a:ext>
            </a:extLst>
          </p:cNvPr>
          <p:cNvSpPr>
            <a:spLocks noGrp="1"/>
          </p:cNvSpPr>
          <p:nvPr>
            <p:ph type="title"/>
          </p:nvPr>
        </p:nvSpPr>
        <p:spPr>
          <a:xfrm>
            <a:off x="-12730" y="2814485"/>
            <a:ext cx="12191999" cy="1442883"/>
          </a:xfrm>
          <a:solidFill>
            <a:schemeClr val="tx2">
              <a:lumMod val="25000"/>
            </a:schemeClr>
          </a:solidFill>
          <a:ln>
            <a:solidFill>
              <a:schemeClr val="tx1"/>
            </a:solidFill>
          </a:ln>
        </p:spPr>
        <p:txBody>
          <a:bodyPr/>
          <a:lstStyle/>
          <a:p>
            <a:pPr algn="ctr"/>
            <a:r>
              <a:rPr lang="en-US" sz="4000" b="1" dirty="0">
                <a:latin typeface="Arial" panose="020B0604020202020204" pitchFamily="34" charset="0"/>
                <a:cs typeface="Arial" panose="020B0604020202020204" pitchFamily="34" charset="0"/>
              </a:rPr>
              <a:t>Selected Use Case &amp; Prototype Model -</a:t>
            </a:r>
            <a:br>
              <a:rPr lang="en-US" sz="4000" b="1" dirty="0">
                <a:latin typeface="Arial" panose="020B0604020202020204" pitchFamily="34" charset="0"/>
                <a:cs typeface="Arial" panose="020B0604020202020204" pitchFamily="34" charset="0"/>
              </a:rPr>
            </a:br>
            <a:r>
              <a:rPr lang="en-US" sz="4000" b="1" dirty="0">
                <a:latin typeface="Arial" panose="020B0604020202020204" pitchFamily="34" charset="0"/>
                <a:cs typeface="Arial" panose="020B0604020202020204" pitchFamily="34" charset="0"/>
              </a:rPr>
              <a:t>Bike Demand Forecasting Model</a:t>
            </a:r>
            <a:endParaRPr lang="en-IN" sz="4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1878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3859</TotalTime>
  <Words>2898</Words>
  <Application>Microsoft Office PowerPoint</Application>
  <PresentationFormat>Widescreen</PresentationFormat>
  <Paragraphs>177</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Arial</vt:lpstr>
      <vt:lpstr>Calibri</vt:lpstr>
      <vt:lpstr>Calibri Light</vt:lpstr>
      <vt:lpstr>Century Gothic</vt:lpstr>
      <vt:lpstr>Helvetica Neue</vt:lpstr>
      <vt:lpstr>Wingdings 3</vt:lpstr>
      <vt:lpstr>Ion</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Potential Data Science Use Cases</vt:lpstr>
      <vt:lpstr>Selected Use Case &amp; Prototype Model - Bike Demand Forecasting Model</vt:lpstr>
      <vt:lpstr>1.) LSTM and XGBoost Models - Bike Demand Forecasting</vt:lpstr>
      <vt:lpstr>PowerPoint Presentation</vt:lpstr>
      <vt:lpstr>Business Recommendations for Short-Term Rental Cycle Expansion in London</vt:lpstr>
      <vt:lpstr>APPENDIX</vt:lpstr>
      <vt:lpstr>PowerPoint Presentation</vt:lpstr>
      <vt:lpstr>PowerPoint Presentation</vt:lpstr>
      <vt:lpstr>PowerPoint Presentation</vt:lpstr>
      <vt:lpstr>PowerPoint Presentation</vt:lpstr>
      <vt:lpstr> 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Prakhar Anand</dc:creator>
  <cp:lastModifiedBy>Prakhar Anand</cp:lastModifiedBy>
  <cp:revision>11</cp:revision>
  <dcterms:created xsi:type="dcterms:W3CDTF">2025-03-24T08:59:30Z</dcterms:created>
  <dcterms:modified xsi:type="dcterms:W3CDTF">2025-03-27T10:58:42Z</dcterms:modified>
</cp:coreProperties>
</file>