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97" autoAdjust="0"/>
    <p:restoredTop sz="95033" autoAdjust="0"/>
  </p:normalViewPr>
  <p:slideViewPr>
    <p:cSldViewPr snapToGrid="0" snapToObjects="1">
      <p:cViewPr varScale="1">
        <p:scale>
          <a:sx n="69" d="100"/>
          <a:sy n="69"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53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693952" y="1085850"/>
            <a:ext cx="8728895" cy="2499598"/>
          </a:xfrm>
          <a:prstGeom prst="rect">
            <a:avLst/>
          </a:prstGeom>
          <a:noFill/>
          <a:ln/>
        </p:spPr>
        <p:txBody>
          <a:bodyPr wrap="square" rtlCol="0" anchor="t"/>
          <a:lstStyle/>
          <a:p>
            <a:pPr marL="0" indent="0">
              <a:lnSpc>
                <a:spcPts val="6561"/>
              </a:lnSpc>
              <a:buNone/>
            </a:pPr>
            <a:r>
              <a:rPr lang="en-US" sz="5400" b="1" kern="0" spc="-157" dirty="0">
                <a:solidFill>
                  <a:srgbClr val="000000"/>
                </a:solidFill>
                <a:latin typeface="Inter" pitchFamily="34" charset="0"/>
                <a:ea typeface="Inter" pitchFamily="34" charset="-122"/>
                <a:cs typeface="Inter" pitchFamily="34" charset="-120"/>
              </a:rPr>
              <a:t>Introduction to </a:t>
            </a:r>
          </a:p>
          <a:p>
            <a:pPr marL="0" indent="0">
              <a:lnSpc>
                <a:spcPts val="6561"/>
              </a:lnSpc>
              <a:buNone/>
            </a:pPr>
            <a:r>
              <a:rPr lang="en-US" sz="5400" b="1" kern="0" spc="-157" dirty="0">
                <a:solidFill>
                  <a:srgbClr val="000000"/>
                </a:solidFill>
                <a:latin typeface="Inter" pitchFamily="34" charset="0"/>
                <a:ea typeface="Inter" pitchFamily="34" charset="-122"/>
                <a:cs typeface="Inter" pitchFamily="34" charset="-120"/>
              </a:rPr>
              <a:t>AI Fitness and Wellness System</a:t>
            </a:r>
            <a:endParaRPr lang="en-US" sz="5400" dirty="0"/>
          </a:p>
        </p:txBody>
      </p:sp>
      <p:sp>
        <p:nvSpPr>
          <p:cNvPr id="6" name="Text 3"/>
          <p:cNvSpPr/>
          <p:nvPr/>
        </p:nvSpPr>
        <p:spPr>
          <a:xfrm>
            <a:off x="5589271" y="3796902"/>
            <a:ext cx="9041130" cy="2882678"/>
          </a:xfrm>
          <a:prstGeom prst="rect">
            <a:avLst/>
          </a:prstGeom>
          <a:noFill/>
          <a:ln/>
        </p:spPr>
        <p:txBody>
          <a:bodyPr wrap="square" rtlCol="0" anchor="t"/>
          <a:lstStyle/>
          <a:p>
            <a:pPr marL="0" indent="0">
              <a:buNone/>
            </a:pPr>
            <a:r>
              <a:rPr lang="en-US" sz="3200" kern="0" spc="-35" dirty="0">
                <a:solidFill>
                  <a:srgbClr val="272525"/>
                </a:solidFill>
                <a:latin typeface="Inter" pitchFamily="34" charset="0"/>
                <a:ea typeface="Inter" pitchFamily="34" charset="-122"/>
                <a:cs typeface="Inter" pitchFamily="34" charset="-120"/>
              </a:rPr>
              <a:t>We have created an AI Fitness and Wellness System that gives you real time feedback for posture correction, nutrition planning and your personal trainer at your home for maintaining health and fitness goals.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22860"/>
            <a:ext cx="14630400" cy="8229600"/>
          </a:xfrm>
          <a:prstGeom prst="rect">
            <a:avLst/>
          </a:prstGeom>
          <a:solidFill>
            <a:srgbClr val="FFFFFF"/>
          </a:solidFill>
          <a:ln/>
        </p:spPr>
      </p:sp>
      <p:sp>
        <p:nvSpPr>
          <p:cNvPr id="4" name="Text 2"/>
          <p:cNvSpPr/>
          <p:nvPr/>
        </p:nvSpPr>
        <p:spPr>
          <a:xfrm>
            <a:off x="0" y="645081"/>
            <a:ext cx="14481810" cy="694373"/>
          </a:xfrm>
          <a:prstGeom prst="rect">
            <a:avLst/>
          </a:prstGeom>
          <a:noFill/>
          <a:ln/>
        </p:spPr>
        <p:txBody>
          <a:bodyPr wrap="none" rtlCol="0" anchor="t"/>
          <a:lstStyle/>
          <a:p>
            <a:pPr marL="0" indent="0" algn="ctr">
              <a:lnSpc>
                <a:spcPts val="5468"/>
              </a:lnSpc>
              <a:buNone/>
            </a:pPr>
            <a:r>
              <a:rPr lang="en-US" sz="5400" b="1" kern="0" spc="-131" dirty="0">
                <a:solidFill>
                  <a:srgbClr val="000000"/>
                </a:solidFill>
                <a:latin typeface="Inter" pitchFamily="34" charset="0"/>
                <a:ea typeface="Inter" pitchFamily="34" charset="-122"/>
                <a:cs typeface="Inter" pitchFamily="34" charset="-120"/>
              </a:rPr>
              <a:t>Level of Innovation</a:t>
            </a:r>
            <a:endParaRPr lang="en-US" sz="5400" dirty="0"/>
          </a:p>
        </p:txBody>
      </p:sp>
      <p:pic>
        <p:nvPicPr>
          <p:cNvPr id="5" name="Image 0" descr="preencoded.png"/>
          <p:cNvPicPr>
            <a:picLocks noChangeAspect="1"/>
          </p:cNvPicPr>
          <p:nvPr/>
        </p:nvPicPr>
        <p:blipFill>
          <a:blip r:embed="rId3"/>
          <a:stretch>
            <a:fillRect/>
          </a:stretch>
        </p:blipFill>
        <p:spPr>
          <a:xfrm>
            <a:off x="2037993" y="2015014"/>
            <a:ext cx="5110520" cy="3158490"/>
          </a:xfrm>
          <a:prstGeom prst="rect">
            <a:avLst/>
          </a:prstGeom>
        </p:spPr>
      </p:pic>
      <p:sp>
        <p:nvSpPr>
          <p:cNvPr id="6" name="Text 3"/>
          <p:cNvSpPr/>
          <p:nvPr/>
        </p:nvSpPr>
        <p:spPr>
          <a:xfrm>
            <a:off x="2037993" y="5451158"/>
            <a:ext cx="4554022" cy="347186"/>
          </a:xfrm>
          <a:prstGeom prst="rect">
            <a:avLst/>
          </a:prstGeom>
          <a:noFill/>
          <a:ln/>
        </p:spPr>
        <p:txBody>
          <a:bodyPr wrap="none" rtlCol="0" anchor="t"/>
          <a:lstStyle/>
          <a:p>
            <a:pPr marL="0" indent="0" algn="l">
              <a:lnSpc>
                <a:spcPts val="2734"/>
              </a:lnSpc>
              <a:buNone/>
            </a:pPr>
            <a:r>
              <a:rPr lang="en-US" sz="2400" b="1" kern="0" spc="-66" dirty="0">
                <a:solidFill>
                  <a:srgbClr val="000000"/>
                </a:solidFill>
                <a:latin typeface="Inter" pitchFamily="34" charset="0"/>
                <a:ea typeface="Inter" pitchFamily="34" charset="-122"/>
                <a:cs typeface="Inter" pitchFamily="34" charset="-120"/>
              </a:rPr>
              <a:t>Revolutionizing the Fitness Industry</a:t>
            </a:r>
            <a:endParaRPr lang="en-US" sz="2400" dirty="0"/>
          </a:p>
        </p:txBody>
      </p:sp>
      <p:sp>
        <p:nvSpPr>
          <p:cNvPr id="7" name="Text 4"/>
          <p:cNvSpPr/>
          <p:nvPr/>
        </p:nvSpPr>
        <p:spPr>
          <a:xfrm>
            <a:off x="2037992" y="5931574"/>
            <a:ext cx="5277207" cy="2012275"/>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Inter" pitchFamily="34" charset="0"/>
                <a:ea typeface="Inter" pitchFamily="34" charset="-122"/>
                <a:cs typeface="Inter" pitchFamily="34" charset="-120"/>
              </a:rPr>
              <a:t>Our AI technology is reshaping the fitness industry, providing data-driven insights and customized plans to optimize workout routines and enhance overall wellness.</a:t>
            </a:r>
            <a:endParaRPr lang="en-US" sz="2000" dirty="0"/>
          </a:p>
        </p:txBody>
      </p:sp>
      <p:pic>
        <p:nvPicPr>
          <p:cNvPr id="8" name="Image 1" descr="preencoded.png"/>
          <p:cNvPicPr>
            <a:picLocks noChangeAspect="1"/>
          </p:cNvPicPr>
          <p:nvPr/>
        </p:nvPicPr>
        <p:blipFill>
          <a:blip r:embed="rId4"/>
          <a:stretch>
            <a:fillRect/>
          </a:stretch>
        </p:blipFill>
        <p:spPr>
          <a:xfrm>
            <a:off x="7481768" y="2015014"/>
            <a:ext cx="5110639" cy="3158609"/>
          </a:xfrm>
          <a:prstGeom prst="rect">
            <a:avLst/>
          </a:prstGeom>
        </p:spPr>
      </p:pic>
      <p:sp>
        <p:nvSpPr>
          <p:cNvPr id="9" name="Text 5"/>
          <p:cNvSpPr/>
          <p:nvPr/>
        </p:nvSpPr>
        <p:spPr>
          <a:xfrm>
            <a:off x="7481768" y="5451277"/>
            <a:ext cx="3486745" cy="347186"/>
          </a:xfrm>
          <a:prstGeom prst="rect">
            <a:avLst/>
          </a:prstGeom>
          <a:noFill/>
          <a:ln/>
        </p:spPr>
        <p:txBody>
          <a:bodyPr wrap="none" rtlCol="0" anchor="t"/>
          <a:lstStyle/>
          <a:p>
            <a:pPr marL="0" indent="0" algn="l">
              <a:lnSpc>
                <a:spcPts val="2734"/>
              </a:lnSpc>
              <a:buNone/>
            </a:pPr>
            <a:r>
              <a:rPr lang="en-US" sz="2400" b="1" kern="0" spc="-66" dirty="0">
                <a:solidFill>
                  <a:srgbClr val="000000"/>
                </a:solidFill>
                <a:latin typeface="Inter" pitchFamily="34" charset="0"/>
                <a:ea typeface="Inter" pitchFamily="34" charset="-122"/>
                <a:cs typeface="Inter" pitchFamily="34" charset="-120"/>
              </a:rPr>
              <a:t>Unique System Capabilities</a:t>
            </a:r>
            <a:endParaRPr lang="en-US" sz="2400" dirty="0"/>
          </a:p>
        </p:txBody>
      </p:sp>
      <p:sp>
        <p:nvSpPr>
          <p:cNvPr id="10" name="Text 6"/>
          <p:cNvSpPr/>
          <p:nvPr/>
        </p:nvSpPr>
        <p:spPr>
          <a:xfrm>
            <a:off x="7481768" y="5931694"/>
            <a:ext cx="5277207" cy="1829276"/>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Inter" pitchFamily="34" charset="0"/>
                <a:ea typeface="Inter" pitchFamily="34" charset="-122"/>
                <a:cs typeface="Inter" pitchFamily="34" charset="-120"/>
              </a:rPr>
              <a:t>Explore the unique features and capabilities of our AI Fitness and Wellness System, bringing state-of-the-art solutions to the fingertips of our users.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22302"/>
            <a:ext cx="14630400" cy="8231981"/>
          </a:xfrm>
          <a:prstGeom prst="rect">
            <a:avLst/>
          </a:prstGeom>
          <a:solidFill>
            <a:srgbClr val="FFFFFF"/>
          </a:solidFill>
          <a:ln/>
        </p:spPr>
      </p:sp>
      <p:sp>
        <p:nvSpPr>
          <p:cNvPr id="4" name="Text 2"/>
          <p:cNvSpPr/>
          <p:nvPr/>
        </p:nvSpPr>
        <p:spPr>
          <a:xfrm>
            <a:off x="0" y="607576"/>
            <a:ext cx="14630399" cy="690563"/>
          </a:xfrm>
          <a:prstGeom prst="rect">
            <a:avLst/>
          </a:prstGeom>
          <a:noFill/>
          <a:ln/>
        </p:spPr>
        <p:txBody>
          <a:bodyPr wrap="none" rtlCol="0" anchor="t"/>
          <a:lstStyle/>
          <a:p>
            <a:pPr marL="0" indent="0" algn="ctr">
              <a:lnSpc>
                <a:spcPts val="5437"/>
              </a:lnSpc>
              <a:buNone/>
            </a:pPr>
            <a:r>
              <a:rPr lang="en-US" sz="6000" b="1" kern="0" spc="-130" dirty="0">
                <a:solidFill>
                  <a:srgbClr val="000000"/>
                </a:solidFill>
                <a:latin typeface="Inter" pitchFamily="34" charset="0"/>
                <a:ea typeface="Inter" pitchFamily="34" charset="-122"/>
                <a:cs typeface="Inter" pitchFamily="34" charset="-120"/>
              </a:rPr>
              <a:t>Originality</a:t>
            </a:r>
            <a:endParaRPr lang="en-US" sz="6000" dirty="0"/>
          </a:p>
        </p:txBody>
      </p:sp>
      <p:pic>
        <p:nvPicPr>
          <p:cNvPr id="5" name="Image 0" descr="preencoded.png"/>
          <p:cNvPicPr>
            <a:picLocks noChangeAspect="1"/>
          </p:cNvPicPr>
          <p:nvPr/>
        </p:nvPicPr>
        <p:blipFill>
          <a:blip r:embed="rId3"/>
          <a:stretch>
            <a:fillRect/>
          </a:stretch>
        </p:blipFill>
        <p:spPr>
          <a:xfrm>
            <a:off x="2067163" y="1877973"/>
            <a:ext cx="4978479" cy="3318986"/>
          </a:xfrm>
          <a:prstGeom prst="rect">
            <a:avLst/>
          </a:prstGeom>
        </p:spPr>
      </p:pic>
      <p:sp>
        <p:nvSpPr>
          <p:cNvPr id="6" name="Text 3"/>
          <p:cNvSpPr/>
          <p:nvPr/>
        </p:nvSpPr>
        <p:spPr>
          <a:xfrm>
            <a:off x="2067163" y="5445443"/>
            <a:ext cx="2209681" cy="345281"/>
          </a:xfrm>
          <a:prstGeom prst="rect">
            <a:avLst/>
          </a:prstGeom>
          <a:noFill/>
          <a:ln/>
        </p:spPr>
        <p:txBody>
          <a:bodyPr wrap="none" rtlCol="0" anchor="t"/>
          <a:lstStyle/>
          <a:p>
            <a:pPr marL="0" indent="0">
              <a:lnSpc>
                <a:spcPts val="2719"/>
              </a:lnSpc>
              <a:buNone/>
            </a:pPr>
            <a:r>
              <a:rPr lang="en-US" sz="2800" b="1" kern="0" spc="-65" dirty="0">
                <a:solidFill>
                  <a:srgbClr val="000000"/>
                </a:solidFill>
                <a:latin typeface="Inter" pitchFamily="34" charset="0"/>
                <a:ea typeface="Inter" pitchFamily="34" charset="-122"/>
                <a:cs typeface="Inter" pitchFamily="34" charset="-120"/>
              </a:rPr>
              <a:t>Standout System</a:t>
            </a:r>
            <a:endParaRPr lang="en-US" sz="2800" dirty="0"/>
          </a:p>
        </p:txBody>
      </p:sp>
      <p:sp>
        <p:nvSpPr>
          <p:cNvPr id="7" name="Text 4"/>
          <p:cNvSpPr/>
          <p:nvPr/>
        </p:nvSpPr>
        <p:spPr>
          <a:xfrm>
            <a:off x="2067163" y="6011584"/>
            <a:ext cx="5136525" cy="1760815"/>
          </a:xfrm>
          <a:prstGeom prst="rect">
            <a:avLst/>
          </a:prstGeom>
          <a:noFill/>
          <a:ln/>
        </p:spPr>
        <p:txBody>
          <a:bodyPr wrap="square" rtlCol="0" anchor="t"/>
          <a:lstStyle/>
          <a:p>
            <a:pPr marL="0" indent="0">
              <a:lnSpc>
                <a:spcPts val="2784"/>
              </a:lnSpc>
              <a:buNone/>
            </a:pPr>
            <a:r>
              <a:rPr lang="en-US" sz="2000" kern="0" spc="-35" dirty="0">
                <a:solidFill>
                  <a:srgbClr val="272525"/>
                </a:solidFill>
                <a:latin typeface="Inter" pitchFamily="34" charset="0"/>
                <a:ea typeface="Inter" pitchFamily="34" charset="-122"/>
                <a:cs typeface="Inter" pitchFamily="34" charset="-120"/>
              </a:rPr>
              <a:t>Discover how our system distinguishes itself from existing fitness and wellness solutions, offering forward-thinking innovations and groundbreaking features.</a:t>
            </a:r>
            <a:endParaRPr lang="en-US" sz="2000" dirty="0"/>
          </a:p>
        </p:txBody>
      </p:sp>
      <p:pic>
        <p:nvPicPr>
          <p:cNvPr id="8" name="Image 1" descr="preencoded.png"/>
          <p:cNvPicPr>
            <a:picLocks noChangeAspect="1"/>
          </p:cNvPicPr>
          <p:nvPr/>
        </p:nvPicPr>
        <p:blipFill>
          <a:blip r:embed="rId4"/>
          <a:stretch>
            <a:fillRect/>
          </a:stretch>
        </p:blipFill>
        <p:spPr>
          <a:xfrm>
            <a:off x="7584757" y="2222618"/>
            <a:ext cx="4978479" cy="3006565"/>
          </a:xfrm>
          <a:prstGeom prst="rect">
            <a:avLst/>
          </a:prstGeom>
        </p:spPr>
      </p:pic>
      <p:sp>
        <p:nvSpPr>
          <p:cNvPr id="9" name="Text 5"/>
          <p:cNvSpPr/>
          <p:nvPr/>
        </p:nvSpPr>
        <p:spPr>
          <a:xfrm>
            <a:off x="7592378" y="5445442"/>
            <a:ext cx="2646759" cy="345281"/>
          </a:xfrm>
          <a:prstGeom prst="rect">
            <a:avLst/>
          </a:prstGeom>
          <a:noFill/>
          <a:ln/>
        </p:spPr>
        <p:txBody>
          <a:bodyPr wrap="none" rtlCol="0" anchor="t"/>
          <a:lstStyle/>
          <a:p>
            <a:pPr marL="0" indent="0">
              <a:lnSpc>
                <a:spcPts val="2719"/>
              </a:lnSpc>
              <a:buNone/>
            </a:pPr>
            <a:r>
              <a:rPr lang="en-US" sz="2800" b="1" kern="0" spc="-65" dirty="0">
                <a:solidFill>
                  <a:srgbClr val="000000"/>
                </a:solidFill>
                <a:latin typeface="Inter" pitchFamily="34" charset="0"/>
                <a:ea typeface="Inter" pitchFamily="34" charset="-122"/>
                <a:cs typeface="Inter" pitchFamily="34" charset="-120"/>
              </a:rPr>
              <a:t>Creative Approaches</a:t>
            </a:r>
            <a:endParaRPr lang="en-US" sz="2800" dirty="0"/>
          </a:p>
        </p:txBody>
      </p:sp>
      <p:sp>
        <p:nvSpPr>
          <p:cNvPr id="10" name="Text 6"/>
          <p:cNvSpPr/>
          <p:nvPr/>
        </p:nvSpPr>
        <p:spPr>
          <a:xfrm>
            <a:off x="7584758" y="6006982"/>
            <a:ext cx="4978479" cy="1615042"/>
          </a:xfrm>
          <a:prstGeom prst="rect">
            <a:avLst/>
          </a:prstGeom>
          <a:noFill/>
          <a:ln/>
        </p:spPr>
        <p:txBody>
          <a:bodyPr wrap="square" rtlCol="0" anchor="t"/>
          <a:lstStyle/>
          <a:p>
            <a:pPr marL="0" indent="0">
              <a:lnSpc>
                <a:spcPts val="2784"/>
              </a:lnSpc>
              <a:buNone/>
            </a:pPr>
            <a:r>
              <a:rPr lang="en-US" sz="2000" kern="0" spc="-35" dirty="0">
                <a:solidFill>
                  <a:srgbClr val="272525"/>
                </a:solidFill>
                <a:latin typeface="Inter" pitchFamily="34" charset="0"/>
                <a:ea typeface="Inter" pitchFamily="34" charset="-122"/>
                <a:cs typeface="Inter" pitchFamily="34" charset="-120"/>
              </a:rPr>
              <a:t>Explore the creative and novel approaches that have been integrated into our project, setting it apart as a truly original and impactful system.</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 y="567452"/>
            <a:ext cx="14630400" cy="614124"/>
          </a:xfrm>
          <a:prstGeom prst="rect">
            <a:avLst/>
          </a:prstGeom>
          <a:noFill/>
          <a:ln/>
        </p:spPr>
        <p:txBody>
          <a:bodyPr wrap="none" rtlCol="0" anchor="t"/>
          <a:lstStyle/>
          <a:p>
            <a:pPr marL="0" indent="0" algn="ctr">
              <a:lnSpc>
                <a:spcPts val="4836"/>
              </a:lnSpc>
              <a:buNone/>
            </a:pPr>
            <a:r>
              <a:rPr lang="en-US" sz="5400" b="1" kern="0" spc="-116" dirty="0">
                <a:solidFill>
                  <a:srgbClr val="000000"/>
                </a:solidFill>
                <a:latin typeface="Inter" pitchFamily="34" charset="0"/>
                <a:ea typeface="Inter" pitchFamily="34" charset="-122"/>
                <a:cs typeface="Inter" pitchFamily="34" charset="-120"/>
              </a:rPr>
              <a:t>Realistic Capability</a:t>
            </a:r>
            <a:endParaRPr lang="en-US" sz="5400" dirty="0"/>
          </a:p>
        </p:txBody>
      </p:sp>
      <p:pic>
        <p:nvPicPr>
          <p:cNvPr id="5" name="Image 0" descr="preencoded.png"/>
          <p:cNvPicPr>
            <a:picLocks noChangeAspect="1"/>
          </p:cNvPicPr>
          <p:nvPr/>
        </p:nvPicPr>
        <p:blipFill>
          <a:blip r:embed="rId3"/>
          <a:stretch>
            <a:fillRect/>
          </a:stretch>
        </p:blipFill>
        <p:spPr>
          <a:xfrm>
            <a:off x="2647355" y="1697474"/>
            <a:ext cx="2690336" cy="3805476"/>
          </a:xfrm>
          <a:prstGeom prst="rect">
            <a:avLst/>
          </a:prstGeom>
        </p:spPr>
      </p:pic>
      <p:sp>
        <p:nvSpPr>
          <p:cNvPr id="6" name="Text 3"/>
          <p:cNvSpPr/>
          <p:nvPr/>
        </p:nvSpPr>
        <p:spPr>
          <a:xfrm>
            <a:off x="2647355" y="5724049"/>
            <a:ext cx="2948345" cy="306943"/>
          </a:xfrm>
          <a:prstGeom prst="rect">
            <a:avLst/>
          </a:prstGeom>
          <a:noFill/>
          <a:ln/>
        </p:spPr>
        <p:txBody>
          <a:bodyPr wrap="none" rtlCol="0" anchor="t"/>
          <a:lstStyle/>
          <a:p>
            <a:pPr marL="0" indent="0">
              <a:lnSpc>
                <a:spcPts val="2418"/>
              </a:lnSpc>
              <a:buNone/>
            </a:pPr>
            <a:r>
              <a:rPr lang="en-US" sz="2400" b="1" kern="0" spc="-58" dirty="0">
                <a:solidFill>
                  <a:srgbClr val="000000"/>
                </a:solidFill>
                <a:latin typeface="Inter" pitchFamily="34" charset="0"/>
                <a:ea typeface="Inter" pitchFamily="34" charset="-122"/>
                <a:cs typeface="Inter" pitchFamily="34" charset="-120"/>
              </a:rPr>
              <a:t>Practicality and Feasibility</a:t>
            </a:r>
            <a:endParaRPr lang="en-US" sz="2400" dirty="0"/>
          </a:p>
        </p:txBody>
      </p:sp>
      <p:sp>
        <p:nvSpPr>
          <p:cNvPr id="7" name="Text 4"/>
          <p:cNvSpPr/>
          <p:nvPr/>
        </p:nvSpPr>
        <p:spPr>
          <a:xfrm>
            <a:off x="2647356" y="6227444"/>
            <a:ext cx="4420672" cy="1779131"/>
          </a:xfrm>
          <a:prstGeom prst="rect">
            <a:avLst/>
          </a:prstGeom>
          <a:noFill/>
          <a:ln/>
        </p:spPr>
        <p:txBody>
          <a:bodyPr wrap="square" rtlCol="0" anchor="t"/>
          <a:lstStyle/>
          <a:p>
            <a:pPr marL="0" indent="0">
              <a:lnSpc>
                <a:spcPts val="2476"/>
              </a:lnSpc>
              <a:buNone/>
            </a:pPr>
            <a:r>
              <a:rPr lang="en-US" sz="2000" kern="0" spc="-31" dirty="0">
                <a:solidFill>
                  <a:srgbClr val="272525"/>
                </a:solidFill>
                <a:latin typeface="Inter" pitchFamily="34" charset="0"/>
                <a:ea typeface="Inter" pitchFamily="34" charset="-122"/>
                <a:cs typeface="Inter" pitchFamily="34" charset="-120"/>
              </a:rPr>
              <a:t>We demonstrate the practicality and feasibility of our system through rigorous testing and real-world application, ensuring its effectiveness and reliability.</a:t>
            </a:r>
            <a:endParaRPr lang="en-US" sz="2000" dirty="0"/>
          </a:p>
        </p:txBody>
      </p:sp>
      <p:pic>
        <p:nvPicPr>
          <p:cNvPr id="8" name="Image 1" descr="preencoded.png"/>
          <p:cNvPicPr>
            <a:picLocks noChangeAspect="1"/>
          </p:cNvPicPr>
          <p:nvPr/>
        </p:nvPicPr>
        <p:blipFill>
          <a:blip r:embed="rId4"/>
          <a:stretch>
            <a:fillRect/>
          </a:stretch>
        </p:blipFill>
        <p:spPr>
          <a:xfrm>
            <a:off x="7562374" y="1697474"/>
            <a:ext cx="4428053" cy="3857744"/>
          </a:xfrm>
          <a:prstGeom prst="rect">
            <a:avLst/>
          </a:prstGeom>
        </p:spPr>
      </p:pic>
      <p:sp>
        <p:nvSpPr>
          <p:cNvPr id="9" name="Text 5"/>
          <p:cNvSpPr/>
          <p:nvPr/>
        </p:nvSpPr>
        <p:spPr>
          <a:xfrm>
            <a:off x="7562374" y="5776317"/>
            <a:ext cx="1965365" cy="306943"/>
          </a:xfrm>
          <a:prstGeom prst="rect">
            <a:avLst/>
          </a:prstGeom>
          <a:noFill/>
          <a:ln/>
        </p:spPr>
        <p:txBody>
          <a:bodyPr wrap="none" rtlCol="0" anchor="t"/>
          <a:lstStyle/>
          <a:p>
            <a:pPr marL="0" indent="0">
              <a:lnSpc>
                <a:spcPts val="2418"/>
              </a:lnSpc>
              <a:buNone/>
            </a:pPr>
            <a:r>
              <a:rPr lang="en-US" sz="2800" b="1" kern="0" spc="-58" dirty="0">
                <a:solidFill>
                  <a:srgbClr val="000000"/>
                </a:solidFill>
                <a:latin typeface="Inter" pitchFamily="34" charset="0"/>
                <a:ea typeface="Inter" pitchFamily="34" charset="-122"/>
                <a:cs typeface="Inter" pitchFamily="34" charset="-120"/>
              </a:rPr>
              <a:t>Success Stories</a:t>
            </a:r>
            <a:endParaRPr lang="en-US" sz="2800" dirty="0"/>
          </a:p>
        </p:txBody>
      </p:sp>
      <p:sp>
        <p:nvSpPr>
          <p:cNvPr id="10" name="Text 6"/>
          <p:cNvSpPr/>
          <p:nvPr/>
        </p:nvSpPr>
        <p:spPr>
          <a:xfrm>
            <a:off x="7562374" y="6279712"/>
            <a:ext cx="4559002" cy="1637653"/>
          </a:xfrm>
          <a:prstGeom prst="rect">
            <a:avLst/>
          </a:prstGeom>
          <a:noFill/>
          <a:ln/>
        </p:spPr>
        <p:txBody>
          <a:bodyPr wrap="square" rtlCol="0" anchor="t"/>
          <a:lstStyle/>
          <a:p>
            <a:pPr marL="0" indent="0">
              <a:lnSpc>
                <a:spcPts val="2476"/>
              </a:lnSpc>
              <a:buNone/>
            </a:pPr>
            <a:r>
              <a:rPr lang="en-US" sz="2000" kern="0" spc="-31" dirty="0">
                <a:solidFill>
                  <a:srgbClr val="272525"/>
                </a:solidFill>
                <a:latin typeface="Inter" pitchFamily="34" charset="0"/>
                <a:ea typeface="Inter" pitchFamily="34" charset="-122"/>
                <a:cs typeface="Inter" pitchFamily="34" charset="-120"/>
              </a:rPr>
              <a:t>Explore the case studies and success stories that showcase the real-world effectiveness and capabilities of our AI Fitness and Wellness System.</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0" y="540065"/>
            <a:ext cx="14630400" cy="919401"/>
          </a:xfrm>
          <a:prstGeom prst="rect">
            <a:avLst/>
          </a:prstGeom>
          <a:noFill/>
          <a:ln/>
        </p:spPr>
        <p:txBody>
          <a:bodyPr wrap="square" rtlCol="0" anchor="t"/>
          <a:lstStyle/>
          <a:p>
            <a:pPr marL="0" indent="0" algn="ctr">
              <a:lnSpc>
                <a:spcPts val="3620"/>
              </a:lnSpc>
              <a:buNone/>
            </a:pPr>
            <a:r>
              <a:rPr lang="en-US" sz="4400" b="1" kern="0" spc="-87" dirty="0">
                <a:solidFill>
                  <a:srgbClr val="000000"/>
                </a:solidFill>
                <a:latin typeface="Inter" pitchFamily="34" charset="0"/>
                <a:ea typeface="Inter" pitchFamily="34" charset="-122"/>
                <a:cs typeface="Inter" pitchFamily="34" charset="-120"/>
              </a:rPr>
              <a:t>Why Choose Our AI Powered Fitness and Wellness System?</a:t>
            </a:r>
            <a:endParaRPr lang="en-US" sz="4400" dirty="0"/>
          </a:p>
        </p:txBody>
      </p:sp>
      <p:sp>
        <p:nvSpPr>
          <p:cNvPr id="5" name="Text 3"/>
          <p:cNvSpPr/>
          <p:nvPr/>
        </p:nvSpPr>
        <p:spPr>
          <a:xfrm>
            <a:off x="651509" y="1530190"/>
            <a:ext cx="13327380" cy="588169"/>
          </a:xfrm>
          <a:prstGeom prst="rect">
            <a:avLst/>
          </a:prstGeom>
          <a:noFill/>
          <a:ln/>
        </p:spPr>
        <p:txBody>
          <a:bodyPr wrap="square" rtlCol="0" anchor="t"/>
          <a:lstStyle/>
          <a:p>
            <a:pPr marL="0" indent="0">
              <a:lnSpc>
                <a:spcPts val="2317"/>
              </a:lnSpc>
              <a:buNone/>
            </a:pPr>
            <a:r>
              <a:rPr lang="en-US" sz="2400" kern="0" spc="-29" dirty="0">
                <a:solidFill>
                  <a:srgbClr val="272525"/>
                </a:solidFill>
                <a:latin typeface="Inter" pitchFamily="34" charset="0"/>
                <a:ea typeface="Inter" pitchFamily="34" charset="-122"/>
                <a:cs typeface="Inter" pitchFamily="34" charset="-120"/>
              </a:rPr>
              <a:t>Our AI Powered Fitness and Wellness System stands out from the rest due to its unique features and benefits which adds value:</a:t>
            </a:r>
            <a:endParaRPr lang="en-US" sz="2400" dirty="0"/>
          </a:p>
        </p:txBody>
      </p:sp>
      <p:sp>
        <p:nvSpPr>
          <p:cNvPr id="6" name="Text 4"/>
          <p:cNvSpPr/>
          <p:nvPr/>
        </p:nvSpPr>
        <p:spPr>
          <a:xfrm>
            <a:off x="651508" y="2464058"/>
            <a:ext cx="12664441" cy="661749"/>
          </a:xfrm>
          <a:prstGeom prst="rect">
            <a:avLst/>
          </a:prstGeom>
          <a:noFill/>
          <a:ln/>
        </p:spPr>
        <p:txBody>
          <a:bodyPr wrap="square" rtlCol="0" anchor="t"/>
          <a:lstStyle/>
          <a:p>
            <a:pPr marL="342900" indent="-342900" algn="l">
              <a:lnSpc>
                <a:spcPts val="2606"/>
              </a:lnSpc>
              <a:buSzPct val="100000"/>
              <a:buFont typeface="+mj-lt"/>
              <a:buAutoNum type="arabicPeriod"/>
            </a:pPr>
            <a:r>
              <a:rPr lang="en-US" sz="2000" b="1" kern="0" spc="-29" dirty="0">
                <a:solidFill>
                  <a:srgbClr val="272525"/>
                </a:solidFill>
                <a:latin typeface="Inter" pitchFamily="34" charset="0"/>
                <a:ea typeface="Inter" pitchFamily="34" charset="-122"/>
                <a:cs typeface="Inter" pitchFamily="34" charset="-120"/>
              </a:rPr>
              <a:t>Personalized Recommendations:</a:t>
            </a:r>
            <a:r>
              <a:rPr lang="en-US" sz="2000" kern="0" spc="-29" dirty="0">
                <a:solidFill>
                  <a:srgbClr val="272525"/>
                </a:solidFill>
                <a:latin typeface="Inter" pitchFamily="34" charset="0"/>
                <a:ea typeface="Inter" pitchFamily="34" charset="-122"/>
                <a:cs typeface="Inter" pitchFamily="34" charset="-120"/>
              </a:rPr>
              <a:t> Our advanced AI algorithms analyze your data and provide tailored recommendations to optimize your fitness journey.</a:t>
            </a:r>
            <a:endParaRPr lang="en-US" sz="2000" dirty="0"/>
          </a:p>
        </p:txBody>
      </p:sp>
      <p:sp>
        <p:nvSpPr>
          <p:cNvPr id="7" name="Text 5"/>
          <p:cNvSpPr/>
          <p:nvPr/>
        </p:nvSpPr>
        <p:spPr>
          <a:xfrm>
            <a:off x="651510" y="3324582"/>
            <a:ext cx="12767310" cy="661749"/>
          </a:xfrm>
          <a:prstGeom prst="rect">
            <a:avLst/>
          </a:prstGeom>
          <a:noFill/>
          <a:ln/>
        </p:spPr>
        <p:txBody>
          <a:bodyPr wrap="square" rtlCol="0" anchor="t"/>
          <a:lstStyle/>
          <a:p>
            <a:pPr marL="342900" indent="-342900" algn="l">
              <a:lnSpc>
                <a:spcPts val="2606"/>
              </a:lnSpc>
              <a:buSzPct val="100000"/>
              <a:buFont typeface="+mj-lt"/>
              <a:buAutoNum type="arabicPeriod" startAt="2"/>
            </a:pPr>
            <a:r>
              <a:rPr lang="en-US" sz="2000" b="1" kern="0" spc="-29" dirty="0">
                <a:solidFill>
                  <a:srgbClr val="272525"/>
                </a:solidFill>
                <a:latin typeface="Inter" pitchFamily="34" charset="0"/>
                <a:ea typeface="Inter" pitchFamily="34" charset="-122"/>
                <a:cs typeface="Inter" pitchFamily="34" charset="-120"/>
              </a:rPr>
              <a:t>Real-time Tracking:</a:t>
            </a:r>
            <a:r>
              <a:rPr lang="en-US" sz="2000" kern="0" spc="-29" dirty="0">
                <a:solidFill>
                  <a:srgbClr val="272525"/>
                </a:solidFill>
                <a:latin typeface="Inter" pitchFamily="34" charset="0"/>
                <a:ea typeface="Inter" pitchFamily="34" charset="-122"/>
                <a:cs typeface="Inter" pitchFamily="34" charset="-120"/>
              </a:rPr>
              <a:t> Stay informed about your progress with real-time tracking of key fitness metrics, including steps, calories burned, and heart rate.</a:t>
            </a:r>
            <a:endParaRPr lang="en-US" sz="2000" dirty="0"/>
          </a:p>
        </p:txBody>
      </p:sp>
      <p:sp>
        <p:nvSpPr>
          <p:cNvPr id="8" name="Text 6"/>
          <p:cNvSpPr/>
          <p:nvPr/>
        </p:nvSpPr>
        <p:spPr>
          <a:xfrm>
            <a:off x="651508" y="4059793"/>
            <a:ext cx="12767311" cy="661749"/>
          </a:xfrm>
          <a:prstGeom prst="rect">
            <a:avLst/>
          </a:prstGeom>
          <a:noFill/>
          <a:ln/>
        </p:spPr>
        <p:txBody>
          <a:bodyPr wrap="square" rtlCol="0" anchor="t"/>
          <a:lstStyle/>
          <a:p>
            <a:pPr marL="342900" indent="-342900" algn="l">
              <a:lnSpc>
                <a:spcPts val="2606"/>
              </a:lnSpc>
              <a:buSzPct val="100000"/>
              <a:buFont typeface="+mj-lt"/>
              <a:buAutoNum type="arabicPeriod" startAt="3"/>
            </a:pPr>
            <a:r>
              <a:rPr lang="en-US" sz="2000" b="1" kern="0" spc="-29" dirty="0">
                <a:solidFill>
                  <a:srgbClr val="272525"/>
                </a:solidFill>
                <a:latin typeface="Inter" pitchFamily="34" charset="0"/>
                <a:ea typeface="Inter" pitchFamily="34" charset="-122"/>
                <a:cs typeface="Inter" pitchFamily="34" charset="-120"/>
              </a:rPr>
              <a:t>Customizable Workout Plans:</a:t>
            </a:r>
            <a:r>
              <a:rPr lang="en-US" sz="2000" kern="0" spc="-29" dirty="0">
                <a:solidFill>
                  <a:srgbClr val="272525"/>
                </a:solidFill>
                <a:latin typeface="Inter" pitchFamily="34" charset="0"/>
                <a:ea typeface="Inter" pitchFamily="34" charset="-122"/>
                <a:cs typeface="Inter" pitchFamily="34" charset="-120"/>
              </a:rPr>
              <a:t> Our system offers personalized workout plans that are designed to suit your fitness level, goals, and preferences.</a:t>
            </a:r>
            <a:endParaRPr lang="en-US" sz="2000" dirty="0"/>
          </a:p>
        </p:txBody>
      </p:sp>
      <p:sp>
        <p:nvSpPr>
          <p:cNvPr id="9" name="Text 7"/>
          <p:cNvSpPr/>
          <p:nvPr/>
        </p:nvSpPr>
        <p:spPr>
          <a:xfrm>
            <a:off x="651510" y="4795004"/>
            <a:ext cx="12664439" cy="661749"/>
          </a:xfrm>
          <a:prstGeom prst="rect">
            <a:avLst/>
          </a:prstGeom>
          <a:noFill/>
          <a:ln/>
        </p:spPr>
        <p:txBody>
          <a:bodyPr wrap="square" rtlCol="0" anchor="t"/>
          <a:lstStyle/>
          <a:p>
            <a:pPr marL="342900" indent="-342900" algn="l">
              <a:lnSpc>
                <a:spcPts val="2606"/>
              </a:lnSpc>
              <a:buSzPct val="100000"/>
              <a:buFont typeface="+mj-lt"/>
              <a:buAutoNum type="arabicPeriod" startAt="4"/>
            </a:pPr>
            <a:r>
              <a:rPr lang="en-US" sz="2000" b="1" kern="0" spc="-29" dirty="0">
                <a:solidFill>
                  <a:srgbClr val="272525"/>
                </a:solidFill>
                <a:latin typeface="Inter" pitchFamily="34" charset="0"/>
                <a:ea typeface="Inter" pitchFamily="34" charset="-122"/>
                <a:cs typeface="Inter" pitchFamily="34" charset="-120"/>
              </a:rPr>
              <a:t>Interactive Virtual Trainers:</a:t>
            </a:r>
            <a:r>
              <a:rPr lang="en-US" sz="2000" kern="0" spc="-29" dirty="0">
                <a:solidFill>
                  <a:srgbClr val="272525"/>
                </a:solidFill>
                <a:latin typeface="Inter" pitchFamily="34" charset="0"/>
                <a:ea typeface="Inter" pitchFamily="34" charset="-122"/>
                <a:cs typeface="Inter" pitchFamily="34" charset="-120"/>
              </a:rPr>
              <a:t> Get guidance and motivation from our interactive virtual trainers who will lead you through engaging and effective workout sessions.</a:t>
            </a:r>
            <a:endParaRPr lang="en-US" sz="2000" dirty="0"/>
          </a:p>
        </p:txBody>
      </p:sp>
      <p:sp>
        <p:nvSpPr>
          <p:cNvPr id="10" name="Text 8"/>
          <p:cNvSpPr/>
          <p:nvPr/>
        </p:nvSpPr>
        <p:spPr>
          <a:xfrm>
            <a:off x="651508" y="5573793"/>
            <a:ext cx="12538711" cy="661749"/>
          </a:xfrm>
          <a:prstGeom prst="rect">
            <a:avLst/>
          </a:prstGeom>
          <a:noFill/>
          <a:ln/>
        </p:spPr>
        <p:txBody>
          <a:bodyPr wrap="square" rtlCol="0" anchor="t"/>
          <a:lstStyle/>
          <a:p>
            <a:pPr marL="342900" indent="-342900" algn="l">
              <a:lnSpc>
                <a:spcPts val="2606"/>
              </a:lnSpc>
              <a:buSzPct val="100000"/>
              <a:buFont typeface="+mj-lt"/>
              <a:buAutoNum type="arabicPeriod" startAt="5"/>
            </a:pPr>
            <a:r>
              <a:rPr lang="en-US" sz="2000" b="1" kern="0" spc="-29" dirty="0">
                <a:solidFill>
                  <a:srgbClr val="272525"/>
                </a:solidFill>
                <a:latin typeface="Inter" pitchFamily="34" charset="0"/>
                <a:ea typeface="Inter" pitchFamily="34" charset="-122"/>
                <a:cs typeface="Inter" pitchFamily="34" charset="-120"/>
              </a:rPr>
              <a:t>Data Visualization:</a:t>
            </a:r>
            <a:r>
              <a:rPr lang="en-US" sz="2000" kern="0" spc="-29" dirty="0">
                <a:solidFill>
                  <a:srgbClr val="272525"/>
                </a:solidFill>
                <a:latin typeface="Inter" pitchFamily="34" charset="0"/>
                <a:ea typeface="Inter" pitchFamily="34" charset="-122"/>
                <a:cs typeface="Inter" pitchFamily="34" charset="-120"/>
              </a:rPr>
              <a:t> Visualize your progress through intuitive charts and graphs, helping you identify trends and areas for improvement.</a:t>
            </a:r>
            <a:endParaRPr lang="en-US" sz="2000" dirty="0"/>
          </a:p>
        </p:txBody>
      </p:sp>
      <p:sp>
        <p:nvSpPr>
          <p:cNvPr id="11" name="Text 9"/>
          <p:cNvSpPr/>
          <p:nvPr/>
        </p:nvSpPr>
        <p:spPr>
          <a:xfrm>
            <a:off x="651510" y="6265426"/>
            <a:ext cx="12538709" cy="661749"/>
          </a:xfrm>
          <a:prstGeom prst="rect">
            <a:avLst/>
          </a:prstGeom>
          <a:noFill/>
          <a:ln/>
        </p:spPr>
        <p:txBody>
          <a:bodyPr wrap="square" rtlCol="0" anchor="t"/>
          <a:lstStyle/>
          <a:p>
            <a:pPr marL="342900" indent="-342900" algn="l">
              <a:lnSpc>
                <a:spcPts val="2606"/>
              </a:lnSpc>
              <a:buSzPct val="100000"/>
              <a:buFont typeface="+mj-lt"/>
              <a:buAutoNum type="arabicPeriod" startAt="6"/>
            </a:pPr>
            <a:r>
              <a:rPr lang="en-US" sz="2000" b="1" kern="0" spc="-29" dirty="0">
                <a:solidFill>
                  <a:srgbClr val="272525"/>
                </a:solidFill>
                <a:latin typeface="Inter" pitchFamily="34" charset="0"/>
                <a:ea typeface="Inter" pitchFamily="34" charset="-122"/>
                <a:cs typeface="Inter" pitchFamily="34" charset="-120"/>
              </a:rPr>
              <a:t>Community and Support:</a:t>
            </a:r>
            <a:r>
              <a:rPr lang="en-US" sz="2000" kern="0" spc="-29" dirty="0">
                <a:solidFill>
                  <a:srgbClr val="272525"/>
                </a:solidFill>
                <a:latin typeface="Inter" pitchFamily="34" charset="0"/>
                <a:ea typeface="Inter" pitchFamily="34" charset="-122"/>
                <a:cs typeface="Inter" pitchFamily="34" charset="-120"/>
              </a:rPr>
              <a:t> Connect with a vibrant community of fitness enthusiasts, share your achievements, and get support from like-minded individuals.</a:t>
            </a:r>
            <a:endParaRPr lang="en-US" sz="2000" dirty="0"/>
          </a:p>
        </p:txBody>
      </p:sp>
      <p:sp>
        <p:nvSpPr>
          <p:cNvPr id="12" name="Text 10"/>
          <p:cNvSpPr/>
          <p:nvPr/>
        </p:nvSpPr>
        <p:spPr>
          <a:xfrm>
            <a:off x="834390" y="7147203"/>
            <a:ext cx="12241530" cy="588169"/>
          </a:xfrm>
          <a:prstGeom prst="rect">
            <a:avLst/>
          </a:prstGeom>
          <a:noFill/>
          <a:ln/>
        </p:spPr>
        <p:txBody>
          <a:bodyPr wrap="square" rtlCol="0" anchor="t"/>
          <a:lstStyle/>
          <a:p>
            <a:pPr marL="0" indent="0">
              <a:lnSpc>
                <a:spcPts val="2317"/>
              </a:lnSpc>
              <a:buNone/>
            </a:pPr>
            <a:r>
              <a:rPr lang="en-US" sz="2000" kern="0" spc="-29" dirty="0">
                <a:solidFill>
                  <a:srgbClr val="272525"/>
                </a:solidFill>
                <a:latin typeface="Inter" pitchFamily="34" charset="0"/>
                <a:ea typeface="Inter" pitchFamily="34" charset="-122"/>
                <a:cs typeface="Inter" pitchFamily="34" charset="-120"/>
              </a:rPr>
              <a:t>With our AI Powered Fitness and Wellness System, you can unlock your full potential and take your fitness and well-being to new heights.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403</Words>
  <Application>Microsoft Office PowerPoint</Application>
  <PresentationFormat>Custom</PresentationFormat>
  <Paragraphs>32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Inter</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Aishwarye Jain</cp:lastModifiedBy>
  <cp:revision>3</cp:revision>
  <dcterms:created xsi:type="dcterms:W3CDTF">2024-01-13T10:59:50Z</dcterms:created>
  <dcterms:modified xsi:type="dcterms:W3CDTF">2024-01-13T11:45:33Z</dcterms:modified>
</cp:coreProperties>
</file>