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handoutMasterIdLst>
    <p:handoutMasterId r:id="rId16"/>
  </p:handoutMasterIdLst>
  <p:sldIdLst>
    <p:sldId id="260" r:id="rId2"/>
    <p:sldId id="258" r:id="rId3"/>
    <p:sldId id="257" r:id="rId4"/>
    <p:sldId id="264" r:id="rId5"/>
    <p:sldId id="266" r:id="rId6"/>
    <p:sldId id="262" r:id="rId7"/>
    <p:sldId id="267" r:id="rId8"/>
    <p:sldId id="268" r:id="rId9"/>
    <p:sldId id="265" r:id="rId10"/>
    <p:sldId id="261" r:id="rId11"/>
    <p:sldId id="269"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764" autoAdjust="0"/>
    <p:restoredTop sz="95907" autoAdjust="0"/>
  </p:normalViewPr>
  <p:slideViewPr>
    <p:cSldViewPr snapToGrid="0" snapToObjects="1">
      <p:cViewPr>
        <p:scale>
          <a:sx n="50" d="100"/>
          <a:sy n="50" d="100"/>
        </p:scale>
        <p:origin x="-174" y="-53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snapToObjects="1">
      <p:cViewPr varScale="1">
        <p:scale>
          <a:sx n="56" d="100"/>
          <a:sy n="56" d="100"/>
        </p:scale>
        <p:origin x="-186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4B44570-3ED0-4A06-A168-5FFF2E147131}" type="datetimeFigureOut">
              <a:rPr lang="en-IN" smtClean="0"/>
              <a:t>01-01-2024</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A4CEFD-0F2E-4226-8B0D-3A498EAC1B6A}" type="slidenum">
              <a:rPr lang="en-IN" smtClean="0"/>
              <a:t>‹#›</a:t>
            </a:fld>
            <a:endParaRPr lang="en-IN" dirty="0"/>
          </a:p>
        </p:txBody>
      </p:sp>
    </p:spTree>
    <p:extLst>
      <p:ext uri="{BB962C8B-B14F-4D97-AF65-F5344CB8AC3E}">
        <p14:creationId xmlns:p14="http://schemas.microsoft.com/office/powerpoint/2010/main" val="2409015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BAEEB8-BBC7-4FCC-8288-3C283D6CC9D7}" type="datetimeFigureOut">
              <a:rPr lang="en-IN" smtClean="0"/>
              <a:t>01-01-2024</a:t>
            </a:fld>
            <a:endParaRPr lang="en-I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4A67C6-B658-4114-9D49-3023579F7C9A}" type="slidenum">
              <a:rPr lang="en-IN" smtClean="0"/>
              <a:t>‹#›</a:t>
            </a:fld>
            <a:endParaRPr lang="en-IN" dirty="0"/>
          </a:p>
        </p:txBody>
      </p:sp>
    </p:spTree>
    <p:extLst>
      <p:ext uri="{BB962C8B-B14F-4D97-AF65-F5344CB8AC3E}">
        <p14:creationId xmlns:p14="http://schemas.microsoft.com/office/powerpoint/2010/main" val="3697621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Percentage of Individual with Saving Objective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Percentage of Individual with Various Investment</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Comparing Investment Based On Gender</a:t>
            </a:r>
            <a:endParaRPr dirty="0"/>
          </a:p>
          <a:p>
            <a:r>
              <a:rPr b="0" dirty="0"/>
              <a:t>No alt text provided</a:t>
            </a:r>
            <a:endParaRPr dirty="0"/>
          </a:p>
          <a:p>
            <a:endParaRPr dirty="0"/>
          </a:p>
          <a:p>
            <a:r>
              <a:rPr b="1" dirty="0"/>
              <a:t>Comparing Investment Based On Gender</a:t>
            </a:r>
            <a:endParaRPr dirty="0"/>
          </a:p>
          <a:p>
            <a:r>
              <a:rPr b="0" dirty="0"/>
              <a:t>No alt text provided</a:t>
            </a:r>
            <a:endParaRPr dirty="0"/>
          </a:p>
          <a:p>
            <a:endParaRPr dirty="0"/>
          </a:p>
          <a:p>
            <a:r>
              <a:rPr b="1" dirty="0"/>
              <a:t>Comparing Investment Based On Gender</a:t>
            </a:r>
            <a:endParaRPr dirty="0"/>
          </a:p>
          <a:p>
            <a:r>
              <a:rPr b="0" dirty="0"/>
              <a:t>No alt text provided</a:t>
            </a:r>
            <a:endParaRPr dirty="0"/>
          </a:p>
          <a:p>
            <a:endParaRPr dirty="0"/>
          </a:p>
          <a:p>
            <a:r>
              <a:rPr b="1" dirty="0"/>
              <a:t>Comparing Investment Based On Gender</a:t>
            </a:r>
            <a:endParaRPr dirty="0"/>
          </a:p>
          <a:p>
            <a:r>
              <a:rPr b="0" dirty="0"/>
              <a:t>No alt text provided</a:t>
            </a:r>
            <a:endParaRPr dirty="0"/>
          </a:p>
          <a:p>
            <a:endParaRPr dirty="0"/>
          </a:p>
          <a:p>
            <a:r>
              <a:rPr b="1" dirty="0"/>
              <a:t>Comparing Investment Based On Gender</a:t>
            </a:r>
            <a:endParaRPr dirty="0"/>
          </a:p>
          <a:p>
            <a:r>
              <a:rPr b="0" dirty="0"/>
              <a:t>No alt text provided</a:t>
            </a:r>
            <a:endParaRPr dirty="0"/>
          </a:p>
          <a:p>
            <a:endParaRPr dirty="0"/>
          </a:p>
          <a:p>
            <a:r>
              <a:rPr b="1" dirty="0"/>
              <a:t>Comparing Investment Based On Gender</a:t>
            </a:r>
            <a:endParaRPr dirty="0"/>
          </a:p>
          <a:p>
            <a:r>
              <a:rPr b="0" dirty="0"/>
              <a:t>No alt text provided</a:t>
            </a:r>
            <a:endParaRPr dirty="0"/>
          </a:p>
          <a:p>
            <a:endParaRPr dirty="0"/>
          </a:p>
          <a:p>
            <a:r>
              <a:rPr b="1" dirty="0"/>
              <a:t>Comparing Investment Based On Gender</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Comparing Investment Based On Gender</a:t>
            </a:r>
            <a:endParaRPr dirty="0"/>
          </a:p>
          <a:p>
            <a:r>
              <a:rPr b="0" dirty="0"/>
              <a:t>No alt text provided</a:t>
            </a:r>
            <a:endParaRPr dirty="0"/>
          </a:p>
          <a:p>
            <a:endParaRPr dirty="0"/>
          </a:p>
          <a:p>
            <a:r>
              <a:rPr b="1" dirty="0"/>
              <a:t>Comparing Investment Based On Gender</a:t>
            </a:r>
            <a:endParaRPr dirty="0"/>
          </a:p>
          <a:p>
            <a:r>
              <a:rPr b="0" dirty="0"/>
              <a:t>No alt text provided</a:t>
            </a:r>
            <a:endParaRPr dirty="0"/>
          </a:p>
          <a:p>
            <a:endParaRPr dirty="0"/>
          </a:p>
          <a:p>
            <a:r>
              <a:rPr b="1" dirty="0"/>
              <a:t>Comparing Investment Based On Gender</a:t>
            </a:r>
            <a:endParaRPr dirty="0"/>
          </a:p>
          <a:p>
            <a:r>
              <a:rPr b="0" dirty="0"/>
              <a:t>No alt text provided</a:t>
            </a:r>
            <a:endParaRPr dirty="0"/>
          </a:p>
          <a:p>
            <a:endParaRPr dirty="0"/>
          </a:p>
          <a:p>
            <a:r>
              <a:rPr b="1" dirty="0"/>
              <a:t>Comparing Investment Based On Gender</a:t>
            </a:r>
            <a:endParaRPr dirty="0"/>
          </a:p>
          <a:p>
            <a:r>
              <a:rPr b="0" dirty="0"/>
              <a:t>No alt text provided</a:t>
            </a:r>
            <a:endParaRPr dirty="0"/>
          </a:p>
          <a:p>
            <a:endParaRPr dirty="0"/>
          </a:p>
          <a:p>
            <a:r>
              <a:rPr b="1" dirty="0"/>
              <a:t>Comparing Investment Based On Gender</a:t>
            </a:r>
            <a:endParaRPr dirty="0"/>
          </a:p>
          <a:p>
            <a:r>
              <a:rPr b="0" dirty="0"/>
              <a:t>No alt text provided</a:t>
            </a:r>
            <a:endParaRPr dirty="0"/>
          </a:p>
          <a:p>
            <a:endParaRPr dirty="0"/>
          </a:p>
          <a:p>
            <a:r>
              <a:rPr b="1" dirty="0"/>
              <a:t>Comparing Investment Based On Gender</a:t>
            </a:r>
            <a:endParaRPr dirty="0"/>
          </a:p>
          <a:p>
            <a:r>
              <a:rPr b="0" dirty="0"/>
              <a:t>No alt text provided</a:t>
            </a:r>
            <a:endParaRPr dirty="0"/>
          </a:p>
          <a:p>
            <a:endParaRPr dirty="0"/>
          </a:p>
          <a:p>
            <a:r>
              <a:rPr b="1" dirty="0"/>
              <a:t>Comparing Investment Based On Gender</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E4A67C6-B658-4114-9D49-3023579F7C9A}" type="slidenum">
              <a:rPr lang="en-IN" smtClean="0"/>
              <a:t>7</a:t>
            </a:fld>
            <a:endParaRPr lang="en-IN"/>
          </a:p>
        </p:txBody>
      </p:sp>
    </p:spTree>
    <p:extLst>
      <p:ext uri="{BB962C8B-B14F-4D97-AF65-F5344CB8AC3E}">
        <p14:creationId xmlns:p14="http://schemas.microsoft.com/office/powerpoint/2010/main" val="516417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dirty="0"/>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dirty="0"/>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dirty="0"/>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dirty="0"/>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dirty="0"/>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dirty="0"/>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dirty="0"/>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dirty="0"/>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dirty="0"/>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dirty="0"/>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dirty="0"/>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dirty="0"/>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1061f597-d24b-41ed-9b80-66003476b55b/?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1061f597-d24b-41ed-9b80-66003476b55b/?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47651"/>
            <a:ext cx="10420350" cy="1066799"/>
          </a:xfrm>
        </p:spPr>
        <p:txBody>
          <a:bodyPr>
            <a:normAutofit/>
          </a:bodyPr>
          <a:lstStyle/>
          <a:p>
            <a:r>
              <a:rPr lang="en-US" dirty="0" smtClean="0"/>
              <a:t>Investment Data Analysis Project</a:t>
            </a:r>
            <a:endParaRPr lang="en-IN" dirty="0"/>
          </a:p>
        </p:txBody>
      </p:sp>
      <p:sp>
        <p:nvSpPr>
          <p:cNvPr id="3" name="Subtitle 2"/>
          <p:cNvSpPr>
            <a:spLocks noGrp="1"/>
          </p:cNvSpPr>
          <p:nvPr>
            <p:ph type="subTitle" idx="1"/>
          </p:nvPr>
        </p:nvSpPr>
        <p:spPr>
          <a:xfrm>
            <a:off x="5867400" y="3602038"/>
            <a:ext cx="6134100" cy="1655762"/>
          </a:xfrm>
        </p:spPr>
        <p:txBody>
          <a:bodyPr>
            <a:normAutofit/>
          </a:bodyPr>
          <a:lstStyle/>
          <a:p>
            <a:pPr algn="r"/>
            <a:r>
              <a:rPr lang="en-US" sz="2800" b="1" dirty="0" smtClean="0">
                <a:latin typeface="Times New Roman" pitchFamily="18" charset="0"/>
                <a:cs typeface="Times New Roman" pitchFamily="18" charset="0"/>
              </a:rPr>
              <a:t>By:-</a:t>
            </a:r>
            <a:r>
              <a:rPr lang="en-US" sz="2800" b="1" dirty="0" err="1" smtClean="0">
                <a:latin typeface="Times New Roman" pitchFamily="18" charset="0"/>
                <a:cs typeface="Times New Roman" pitchFamily="18" charset="0"/>
              </a:rPr>
              <a:t>Prakhar</a:t>
            </a:r>
            <a:r>
              <a:rPr lang="en-US" sz="2800" b="1" dirty="0" smtClean="0">
                <a:latin typeface="Times New Roman" pitchFamily="18" charset="0"/>
                <a:cs typeface="Times New Roman" pitchFamily="18" charset="0"/>
              </a:rPr>
              <a:t> Raj Singh  </a:t>
            </a:r>
            <a:r>
              <a:rPr lang="en-US" sz="2800" b="1" dirty="0" err="1" smtClean="0">
                <a:latin typeface="Times New Roman" pitchFamily="18" charset="0"/>
                <a:cs typeface="Times New Roman" pitchFamily="18" charset="0"/>
              </a:rPr>
              <a:t>Bakshi</a:t>
            </a:r>
            <a:endParaRPr lang="en-IN" sz="2800" b="1" dirty="0">
              <a:latin typeface="Times New Roman" pitchFamily="18" charset="0"/>
              <a:cs typeface="Times New Roman" pitchFamily="18" charset="0"/>
            </a:endParaRPr>
          </a:p>
        </p:txBody>
      </p:sp>
      <p:pic>
        <p:nvPicPr>
          <p:cNvPr id="1026" name="Picture 2" descr="C:\Users\YASH\Downloads\investm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619250"/>
            <a:ext cx="6553200"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1689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 y="0"/>
            <a:ext cx="1200150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txBox="1">
            <a:spLocks/>
          </p:cNvSpPr>
          <p:nvPr/>
        </p:nvSpPr>
        <p:spPr>
          <a:xfrm>
            <a:off x="819150" y="3981450"/>
            <a:ext cx="10706100" cy="2743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latin typeface="Times New Roman" pitchFamily="18" charset="0"/>
                <a:cs typeface="Times New Roman" pitchFamily="18" charset="0"/>
              </a:rPr>
              <a:t>We have four sources of </a:t>
            </a:r>
            <a:r>
              <a:rPr lang="en-US" sz="2400" dirty="0" err="1" smtClean="0">
                <a:latin typeface="Times New Roman" pitchFamily="18" charset="0"/>
                <a:cs typeface="Times New Roman" pitchFamily="18" charset="0"/>
              </a:rPr>
              <a:t>informations</a:t>
            </a:r>
            <a:r>
              <a:rPr lang="en-US" sz="2400" dirty="0" smtClean="0">
                <a:latin typeface="Times New Roman" pitchFamily="18" charset="0"/>
                <a:cs typeface="Times New Roman" pitchFamily="18" charset="0"/>
              </a:rPr>
              <a:t> financial </a:t>
            </a:r>
            <a:r>
              <a:rPr lang="en-US" sz="2400" dirty="0" err="1" smtClean="0">
                <a:latin typeface="Times New Roman" pitchFamily="18" charset="0"/>
                <a:cs typeface="Times New Roman" pitchFamily="18" charset="0"/>
              </a:rPr>
              <a:t>consultant,Newspapers</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magazines,Television,Internet</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In this visualization, we analyze, the financial consultants source of information commonly relied upon by investors. Gathering information through the internet is less relied on by investors.</a:t>
            </a:r>
          </a:p>
        </p:txBody>
      </p:sp>
    </p:spTree>
    <p:extLst>
      <p:ext uri="{BB962C8B-B14F-4D97-AF65-F5344CB8AC3E}">
        <p14:creationId xmlns:p14="http://schemas.microsoft.com/office/powerpoint/2010/main" val="2704025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52450" y="285750"/>
            <a:ext cx="10839450" cy="607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71687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Conclusion:-</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895350" y="1690688"/>
            <a:ext cx="10515600" cy="4595812"/>
          </a:xfrm>
        </p:spPr>
        <p:txBody>
          <a:bodyPr>
            <a:normAutofit/>
          </a:bodyPr>
          <a:lstStyle/>
          <a:p>
            <a:r>
              <a:rPr lang="en-US" sz="2400" dirty="0" smtClean="0">
                <a:latin typeface="Times New Roman" pitchFamily="18" charset="0"/>
                <a:cs typeface="Times New Roman" pitchFamily="18" charset="0"/>
              </a:rPr>
              <a:t>Investment companies need to more focus on education saving objectives so that customers are more focused on children’s education.</a:t>
            </a:r>
          </a:p>
          <a:p>
            <a:r>
              <a:rPr lang="en-US" sz="2400" dirty="0" smtClean="0">
                <a:latin typeface="Times New Roman" pitchFamily="18" charset="0"/>
                <a:cs typeface="Times New Roman" pitchFamily="18" charset="0"/>
              </a:rPr>
              <a:t>Also, the company should create more attractive offers in bonds, and mutual funds so that more and more people invest in mutual funds, bonds, FD, PPF.</a:t>
            </a:r>
          </a:p>
          <a:p>
            <a:r>
              <a:rPr lang="en-US" sz="2400" dirty="0" smtClean="0">
                <a:latin typeface="Times New Roman" pitchFamily="18" charset="0"/>
                <a:cs typeface="Times New Roman" pitchFamily="18" charset="0"/>
              </a:rPr>
              <a:t>Companies have to give a small duration of investment services ,so customers interested in investing in short term duration.</a:t>
            </a:r>
          </a:p>
          <a:p>
            <a:r>
              <a:rPr lang="en-US" sz="2400" dirty="0" smtClean="0">
                <a:latin typeface="Times New Roman" pitchFamily="18" charset="0"/>
                <a:cs typeface="Times New Roman" pitchFamily="18" charset="0"/>
              </a:rPr>
              <a:t>Company should give information about investment on the internet and television with the help of this person easily reach out to investment information</a:t>
            </a:r>
            <a:r>
              <a:rPr lang="en-US" sz="2400" dirty="0" smtClean="0"/>
              <a:t>.</a:t>
            </a:r>
            <a:endParaRPr lang="en-IN" sz="2400" dirty="0"/>
          </a:p>
        </p:txBody>
      </p:sp>
    </p:spTree>
    <p:extLst>
      <p:ext uri="{BB962C8B-B14F-4D97-AF65-F5344CB8AC3E}">
        <p14:creationId xmlns:p14="http://schemas.microsoft.com/office/powerpoint/2010/main" val="38436653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52700"/>
            <a:ext cx="9144000" cy="1905000"/>
          </a:xfrm>
        </p:spPr>
        <p:txBody>
          <a:bodyPr>
            <a:normAutofit/>
          </a:bodyPr>
          <a:lstStyle/>
          <a:p>
            <a:r>
              <a:rPr lang="en-US" sz="4000" b="1" dirty="0" smtClean="0">
                <a:latin typeface="Times New Roman" pitchFamily="18" charset="0"/>
                <a:cs typeface="Times New Roman" pitchFamily="18" charset="0"/>
              </a:rPr>
              <a:t>Thank You</a:t>
            </a:r>
            <a:endParaRPr lang="en-IN" sz="4000" b="1" dirty="0">
              <a:latin typeface="Times New Roman" pitchFamily="18" charset="0"/>
              <a:cs typeface="Times New Roman" pitchFamily="18" charset="0"/>
            </a:endParaRPr>
          </a:p>
        </p:txBody>
      </p:sp>
    </p:spTree>
    <p:extLst>
      <p:ext uri="{BB962C8B-B14F-4D97-AF65-F5344CB8AC3E}">
        <p14:creationId xmlns:p14="http://schemas.microsoft.com/office/powerpoint/2010/main" val="2211285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8539" y="298175"/>
            <a:ext cx="10429461" cy="755374"/>
          </a:xfrm>
        </p:spPr>
        <p:txBody>
          <a:bodyPr>
            <a:normAutofit fontScale="90000"/>
          </a:bodyPr>
          <a:lstStyle/>
          <a:p>
            <a:pPr algn="l"/>
            <a:r>
              <a:rPr lang="en-US" b="1" dirty="0" smtClean="0">
                <a:latin typeface="Times New Roman" pitchFamily="18" charset="0"/>
                <a:cs typeface="Times New Roman" pitchFamily="18" charset="0"/>
              </a:rPr>
              <a:t>Objective:-</a:t>
            </a:r>
            <a:endParaRPr lang="en-IN" b="1" dirty="0">
              <a:latin typeface="Times New Roman" pitchFamily="18" charset="0"/>
              <a:cs typeface="Times New Roman" pitchFamily="18" charset="0"/>
            </a:endParaRPr>
          </a:p>
        </p:txBody>
      </p:sp>
      <p:sp>
        <p:nvSpPr>
          <p:cNvPr id="3" name="Subtitle 2"/>
          <p:cNvSpPr>
            <a:spLocks noGrp="1"/>
          </p:cNvSpPr>
          <p:nvPr>
            <p:ph type="subTitle" idx="1"/>
          </p:nvPr>
        </p:nvSpPr>
        <p:spPr>
          <a:xfrm>
            <a:off x="417443" y="1053549"/>
            <a:ext cx="10250557" cy="5625547"/>
          </a:xfrm>
        </p:spPr>
        <p:txBody>
          <a:bodyPr>
            <a:noAutofit/>
          </a:bodyPr>
          <a:lstStyle/>
          <a:p>
            <a:pPr algn="l"/>
            <a:r>
              <a:rPr lang="en-US" sz="2800" dirty="0" smtClean="0">
                <a:latin typeface="Times New Roman" pitchFamily="18" charset="0"/>
                <a:cs typeface="Times New Roman" pitchFamily="18" charset="0"/>
              </a:rPr>
              <a:t>1.Understand and summarize key statistics in the dataset.</a:t>
            </a:r>
          </a:p>
          <a:p>
            <a:pPr algn="l"/>
            <a:r>
              <a:rPr lang="en-US" sz="2800" dirty="0" smtClean="0">
                <a:latin typeface="Times New Roman" pitchFamily="18" charset="0"/>
                <a:cs typeface="Times New Roman" pitchFamily="18" charset="0"/>
              </a:rPr>
              <a:t>2.Analyze and visualize gender-based differences in investment preferences.</a:t>
            </a:r>
          </a:p>
          <a:p>
            <a:pPr algn="l"/>
            <a:r>
              <a:rPr lang="en-US" sz="2800" dirty="0" smtClean="0">
                <a:latin typeface="Times New Roman" pitchFamily="18" charset="0"/>
                <a:cs typeface="Times New Roman" pitchFamily="18" charset="0"/>
              </a:rPr>
              <a:t>3.Analyze the relationship between savings objectives and Investment choices.</a:t>
            </a:r>
          </a:p>
          <a:p>
            <a:pPr algn="l"/>
            <a:r>
              <a:rPr lang="en-US" sz="2800" dirty="0" smtClean="0">
                <a:latin typeface="Times New Roman" pitchFamily="18" charset="0"/>
                <a:cs typeface="Times New Roman" pitchFamily="18" charset="0"/>
              </a:rPr>
              <a:t>4.Analyze Investment durations and monitoring frequencies</a:t>
            </a:r>
          </a:p>
          <a:p>
            <a:pPr algn="l"/>
            <a:r>
              <a:rPr lang="en-US" sz="2800" dirty="0" smtClean="0">
                <a:latin typeface="Times New Roman" pitchFamily="18" charset="0"/>
                <a:cs typeface="Times New Roman" pitchFamily="18" charset="0"/>
              </a:rPr>
              <a:t>5.Analyze and visualize the reasons for investment</a:t>
            </a:r>
          </a:p>
          <a:p>
            <a:pPr algn="l"/>
            <a:r>
              <a:rPr lang="en-US" sz="2800" dirty="0" smtClean="0">
                <a:latin typeface="Times New Roman" pitchFamily="18" charset="0"/>
                <a:cs typeface="Times New Roman" pitchFamily="18" charset="0"/>
              </a:rPr>
              <a:t>6.Analyze the sources from which individuals gather investment information</a:t>
            </a:r>
          </a:p>
          <a:p>
            <a:pPr algn="l"/>
            <a:r>
              <a:rPr lang="en-US" sz="2800" dirty="0" smtClean="0">
                <a:latin typeface="Times New Roman" pitchFamily="18" charset="0"/>
                <a:cs typeface="Times New Roman" pitchFamily="18" charset="0"/>
              </a:rPr>
              <a:t>7.Create a dashboard incorporating all insights.</a:t>
            </a:r>
          </a:p>
          <a:p>
            <a:pPr algn="l"/>
            <a:r>
              <a:rPr lang="en-US" sz="2800" dirty="0" smtClean="0">
                <a:latin typeface="Times New Roman" pitchFamily="18" charset="0"/>
                <a:cs typeface="Times New Roman" pitchFamily="18" charset="0"/>
              </a:rPr>
              <a:t>8.Conclusion</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2160424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ercentage of Individual with Saving Objective ,card ,Percentage of Individual with Various Investment. Please refer to the notes on this slide for details">
            <a:hlinkClick r:id="rId3"/>
          </p:cNvPr>
          <p:cNvPicPr>
            <a:picLocks noChangeAspect="1"/>
          </p:cNvPicPr>
          <p:nvPr/>
        </p:nvPicPr>
        <p:blipFill>
          <a:blip r:embed="rId4"/>
          <a:stretch>
            <a:fillRect/>
          </a:stretch>
        </p:blipFill>
        <p:spPr>
          <a:xfrm>
            <a:off x="76200" y="0"/>
            <a:ext cx="8115300" cy="6857999"/>
          </a:xfrm>
          <a:prstGeom prst="rect">
            <a:avLst/>
          </a:prstGeom>
          <a:noFill/>
        </p:spPr>
      </p:pic>
      <p:sp>
        <p:nvSpPr>
          <p:cNvPr id="4" name="Title" hidden="1"/>
          <p:cNvSpPr>
            <a:spLocks noGrp="1"/>
          </p:cNvSpPr>
          <p:nvPr>
            <p:ph type="title"/>
          </p:nvPr>
        </p:nvSpPr>
        <p:spPr/>
        <p:txBody>
          <a:bodyPr/>
          <a:lstStyle/>
          <a:p>
            <a:r>
              <a:t>Data Exploration and Summary</a:t>
            </a:r>
          </a:p>
        </p:txBody>
      </p:sp>
      <p:sp>
        <p:nvSpPr>
          <p:cNvPr id="2" name="Rectangle 1"/>
          <p:cNvSpPr/>
          <p:nvPr/>
        </p:nvSpPr>
        <p:spPr>
          <a:xfrm>
            <a:off x="8191499" y="1181100"/>
            <a:ext cx="4000501" cy="3385542"/>
          </a:xfrm>
          <a:prstGeom prst="rect">
            <a:avLst/>
          </a:prstGeom>
        </p:spPr>
        <p:txBody>
          <a:bodyPr wrap="square">
            <a:spAutoFit/>
          </a:bodyPr>
          <a:lstStyle/>
          <a:p>
            <a:r>
              <a:rPr lang="en-US" sz="2000" b="1" dirty="0" smtClean="0">
                <a:latin typeface="Times New Roman" pitchFamily="18" charset="0"/>
                <a:cs typeface="Times New Roman" pitchFamily="18" charset="0"/>
              </a:rPr>
              <a:t>In this Analysis Individuals more Invested in Gold and less Investment in the  mutual Funds and Equity Market.</a:t>
            </a:r>
          </a:p>
          <a:p>
            <a:endParaRPr lang="en-US" dirty="0"/>
          </a:p>
          <a:p>
            <a:endParaRPr lang="en-US" dirty="0" smtClean="0"/>
          </a:p>
          <a:p>
            <a:r>
              <a:rPr lang="en-US" sz="2000" b="1" dirty="0" smtClean="0">
                <a:latin typeface="Times New Roman" pitchFamily="18" charset="0"/>
                <a:cs typeface="Times New Roman" pitchFamily="18" charset="0"/>
              </a:rPr>
              <a:t>Individuals  main purpose for saving on Retirement plan. Also, both men and women have less saving education Objectives.</a:t>
            </a:r>
            <a:endParaRPr lang="en-US" sz="2000" b="1" dirty="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omparing Investment Based On Gender ,Comparing Investment Based On Gender ,Comparing Investment Based On Gender ,Comparing Investment Based On Gender ,Comparing Investment Based On Gender ,Comparing Investment Based On Gender ,Comparing Investment Based On Gender. Please refer to the notes on this slide for details">
            <a:hlinkClick r:id="rId3"/>
          </p:cNvPr>
          <p:cNvPicPr>
            <a:picLocks noChangeAspect="1"/>
          </p:cNvPicPr>
          <p:nvPr/>
        </p:nvPicPr>
        <p:blipFill>
          <a:blip r:embed="rId4"/>
          <a:stretch>
            <a:fillRect/>
          </a:stretch>
        </p:blipFill>
        <p:spPr>
          <a:xfrm>
            <a:off x="76200" y="1352550"/>
            <a:ext cx="12020550" cy="5505450"/>
          </a:xfrm>
          <a:prstGeom prst="rect">
            <a:avLst/>
          </a:prstGeom>
          <a:noFill/>
        </p:spPr>
      </p:pic>
      <p:sp>
        <p:nvSpPr>
          <p:cNvPr id="4" name="Title" hidden="1"/>
          <p:cNvSpPr>
            <a:spLocks noGrp="1"/>
          </p:cNvSpPr>
          <p:nvPr>
            <p:ph type="title"/>
          </p:nvPr>
        </p:nvSpPr>
        <p:spPr/>
        <p:txBody>
          <a:bodyPr/>
          <a:lstStyle/>
          <a:p>
            <a:r>
              <a:t>Gender Based Analysis</a:t>
            </a:r>
          </a:p>
        </p:txBody>
      </p:sp>
      <p:sp>
        <p:nvSpPr>
          <p:cNvPr id="2" name="TextBox 1"/>
          <p:cNvSpPr txBox="1"/>
          <p:nvPr/>
        </p:nvSpPr>
        <p:spPr>
          <a:xfrm>
            <a:off x="839788" y="542330"/>
            <a:ext cx="9809162"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Gender Based Analysis</a:t>
            </a: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908038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5975"/>
          </a:xfrm>
        </p:spPr>
        <p:txBody>
          <a:bodyPr/>
          <a:lstStyle/>
          <a:p>
            <a:r>
              <a:rPr lang="en-US" dirty="0" smtClean="0"/>
              <a:t>Most Investment Based On Gender</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2900" y="1181100"/>
            <a:ext cx="6362700" cy="567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143751" y="1181100"/>
            <a:ext cx="4210049" cy="369332"/>
          </a:xfrm>
          <a:prstGeom prst="rect">
            <a:avLst/>
          </a:prstGeom>
        </p:spPr>
        <p:txBody>
          <a:bodyPr wrap="square">
            <a:spAutoFit/>
          </a:bodyPr>
          <a:lstStyle/>
          <a:p>
            <a:endParaRPr lang="en-IN" dirty="0"/>
          </a:p>
        </p:txBody>
      </p:sp>
      <p:sp>
        <p:nvSpPr>
          <p:cNvPr id="5" name="Rectangle 4"/>
          <p:cNvSpPr/>
          <p:nvPr/>
        </p:nvSpPr>
        <p:spPr>
          <a:xfrm>
            <a:off x="7048500" y="1365766"/>
            <a:ext cx="4000501" cy="369332"/>
          </a:xfrm>
          <a:prstGeom prst="rect">
            <a:avLst/>
          </a:prstGeom>
        </p:spPr>
        <p:txBody>
          <a:bodyPr wrap="square">
            <a:spAutoFit/>
          </a:bodyPr>
          <a:lstStyle/>
          <a:p>
            <a:endParaRPr lang="en-IN" dirty="0"/>
          </a:p>
        </p:txBody>
      </p:sp>
      <p:sp>
        <p:nvSpPr>
          <p:cNvPr id="6" name="Rectangle 5"/>
          <p:cNvSpPr/>
          <p:nvPr/>
        </p:nvSpPr>
        <p:spPr>
          <a:xfrm>
            <a:off x="7772401" y="1181100"/>
            <a:ext cx="4286249" cy="5539978"/>
          </a:xfrm>
          <a:prstGeom prst="rect">
            <a:avLst/>
          </a:prstGeom>
        </p:spPr>
        <p:txBody>
          <a:bodyPr wrap="square">
            <a:spAutoFit/>
          </a:bodyPr>
          <a:lstStyle/>
          <a:p>
            <a:r>
              <a:rPr lang="en-US" sz="2400" b="1" dirty="0" smtClean="0">
                <a:solidFill>
                  <a:schemeClr val="accent2"/>
                </a:solidFill>
                <a:latin typeface="Times New Roman" pitchFamily="18" charset="0"/>
                <a:cs typeface="Times New Roman" pitchFamily="18" charset="0"/>
              </a:rPr>
              <a:t>Male People are more invested in Debentures and the Gold total sum is 303.Also,Male people have less investment in PPF total sum is 46..</a:t>
            </a:r>
          </a:p>
          <a:p>
            <a:endParaRPr lang="en-US" sz="2400" b="1" dirty="0">
              <a:solidFill>
                <a:schemeClr val="accent2"/>
              </a:solidFill>
              <a:latin typeface="Times New Roman" pitchFamily="18" charset="0"/>
              <a:cs typeface="Times New Roman" pitchFamily="18" charset="0"/>
            </a:endParaRPr>
          </a:p>
          <a:p>
            <a:r>
              <a:rPr lang="en-US" sz="2400" b="1" dirty="0" smtClean="0">
                <a:solidFill>
                  <a:schemeClr val="accent2"/>
                </a:solidFill>
                <a:latin typeface="Times New Roman" pitchFamily="18" charset="0"/>
                <a:cs typeface="Times New Roman" pitchFamily="18" charset="0"/>
              </a:rPr>
              <a:t>Female People are more interested in investing in Gold total sum is 88. And they are less invested in PPF.</a:t>
            </a:r>
          </a:p>
          <a:p>
            <a:endParaRPr lang="en-US" sz="2400" b="1" dirty="0">
              <a:solidFill>
                <a:schemeClr val="accent2"/>
              </a:solidFill>
              <a:latin typeface="Times New Roman" pitchFamily="18" charset="0"/>
              <a:cs typeface="Times New Roman" pitchFamily="18" charset="0"/>
            </a:endParaRPr>
          </a:p>
          <a:p>
            <a:r>
              <a:rPr lang="en-US" sz="2400" b="1" dirty="0" smtClean="0">
                <a:solidFill>
                  <a:schemeClr val="accent2"/>
                </a:solidFill>
                <a:latin typeface="Times New Roman" pitchFamily="18" charset="0"/>
                <a:cs typeface="Times New Roman" pitchFamily="18" charset="0"/>
              </a:rPr>
              <a:t>Both men and females have less investment in PPF, the total sum is 81.</a:t>
            </a:r>
            <a:endParaRPr lang="en-US" sz="2400" b="1" dirty="0">
              <a:solidFill>
                <a:schemeClr val="accent2"/>
              </a:solidFill>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549519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Gender Based Analysis</a:t>
            </a:r>
          </a:p>
        </p:txBody>
      </p:sp>
      <p:sp>
        <p:nvSpPr>
          <p:cNvPr id="6" name="Content Placeholder 2"/>
          <p:cNvSpPr>
            <a:spLocks noGrp="1"/>
          </p:cNvSpPr>
          <p:nvPr>
            <p:ph idx="1"/>
          </p:nvPr>
        </p:nvSpPr>
        <p:spPr>
          <a:xfrm>
            <a:off x="838200" y="4286249"/>
            <a:ext cx="10515600" cy="2247901"/>
          </a:xfrm>
        </p:spPr>
        <p:txBody>
          <a:bodyPr>
            <a:normAutofit/>
          </a:bodyPr>
          <a:lstStyle/>
          <a:p>
            <a:r>
              <a:rPr lang="en-US" sz="2000" dirty="0" smtClean="0">
                <a:latin typeface="Times New Roman" pitchFamily="18" charset="0"/>
                <a:cs typeface="Times New Roman" pitchFamily="18" charset="0"/>
              </a:rPr>
              <a:t>In Capital Appreciation saving objectives fixed deposit and Equity market Avenues are higher.</a:t>
            </a:r>
          </a:p>
          <a:p>
            <a:r>
              <a:rPr lang="en-US" sz="2000" dirty="0" smtClean="0">
                <a:latin typeface="Times New Roman" pitchFamily="18" charset="0"/>
                <a:cs typeface="Times New Roman" pitchFamily="18" charset="0"/>
              </a:rPr>
              <a:t>Growth saving objective equity market avenues are preferred over other avenues.</a:t>
            </a:r>
          </a:p>
          <a:p>
            <a:r>
              <a:rPr lang="en-US" sz="2000" dirty="0" smtClean="0">
                <a:latin typeface="Times New Roman" pitchFamily="18" charset="0"/>
                <a:cs typeface="Times New Roman" pitchFamily="18" charset="0"/>
              </a:rPr>
              <a:t>Income Saving objective fixed deposit avenues highly recommended.</a:t>
            </a:r>
          </a:p>
          <a:p>
            <a:r>
              <a:rPr lang="en-US" sz="2000" dirty="0" smtClean="0">
                <a:latin typeface="Times New Roman" pitchFamily="18" charset="0"/>
                <a:cs typeface="Times New Roman" pitchFamily="18" charset="0"/>
              </a:rPr>
              <a:t>Individuals preferred Equity and fixed deposit avenues in terms of saving objectives. In which the fixed deposit total sum is 143 higher than the equity market. </a:t>
            </a:r>
          </a:p>
          <a:p>
            <a:endParaRPr lang="en-IN"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71450"/>
            <a:ext cx="11106150"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48182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3575"/>
          </a:xfrm>
        </p:spPr>
        <p:txBody>
          <a:bodyPr>
            <a:normAutofit/>
          </a:bodyPr>
          <a:lstStyle/>
          <a:p>
            <a:r>
              <a:rPr lang="en-US" sz="3600" b="1" dirty="0" smtClean="0">
                <a:latin typeface="Times New Roman" pitchFamily="18" charset="0"/>
                <a:cs typeface="Times New Roman" pitchFamily="18" charset="0"/>
              </a:rPr>
              <a:t>Investment Duration and Frequency</a:t>
            </a:r>
            <a:endParaRPr lang="en-IN" sz="3600" b="1"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18674" y="1181100"/>
            <a:ext cx="6744126" cy="516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2"/>
          <p:cNvSpPr txBox="1">
            <a:spLocks/>
          </p:cNvSpPr>
          <p:nvPr/>
        </p:nvSpPr>
        <p:spPr>
          <a:xfrm>
            <a:off x="7658100" y="1504950"/>
            <a:ext cx="4343400" cy="50292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latin typeface="Times New Roman" pitchFamily="18" charset="0"/>
                <a:cs typeface="Times New Roman" pitchFamily="18" charset="0"/>
              </a:rPr>
              <a:t>Individuals are more invested in the duration of 3-5 years which investment monitoring is higher than other duration  periods.</a:t>
            </a:r>
          </a:p>
          <a:p>
            <a:r>
              <a:rPr lang="en-US" sz="2400" dirty="0" smtClean="0">
                <a:latin typeface="Times New Roman" pitchFamily="18" charset="0"/>
                <a:cs typeface="Times New Roman" pitchFamily="18" charset="0"/>
              </a:rPr>
              <a:t>Also , Individuals are less  interested in investing in a duration of more than 5 years.</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535562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19150" y="438150"/>
            <a:ext cx="10401300" cy="607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9840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247650"/>
            <a:ext cx="6896100" cy="636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txBox="1">
            <a:spLocks/>
          </p:cNvSpPr>
          <p:nvPr/>
        </p:nvSpPr>
        <p:spPr>
          <a:xfrm>
            <a:off x="7658100" y="457200"/>
            <a:ext cx="4343400" cy="60769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latin typeface="Times New Roman" pitchFamily="18" charset="0"/>
                <a:cs typeface="Times New Roman" pitchFamily="18" charset="0"/>
              </a:rPr>
              <a:t>We have four Reasons for investment Mutual Funds, Bonds, Fixed Deposit, equity.</a:t>
            </a:r>
          </a:p>
          <a:p>
            <a:r>
              <a:rPr lang="en-US" sz="2400" dirty="0" smtClean="0">
                <a:latin typeface="Times New Roman" pitchFamily="18" charset="0"/>
                <a:cs typeface="Times New Roman" pitchFamily="18" charset="0"/>
              </a:rPr>
              <a:t>Reasons for equity investment is more in demand than other investments.</a:t>
            </a:r>
          </a:p>
          <a:p>
            <a:r>
              <a:rPr lang="en-US" sz="2400" dirty="0" smtClean="0">
                <a:latin typeface="Times New Roman" pitchFamily="18" charset="0"/>
                <a:cs typeface="Times New Roman" pitchFamily="18" charset="0"/>
              </a:rPr>
              <a:t>In reasons for equity investment capital appreciation is a higher percentage of 75% than the rest of  the investment. Liquidity in reasons for equity investment is less in demand 5%.</a:t>
            </a: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253416843"/>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451</TotalTime>
  <Words>651</Words>
  <Application>Microsoft Office PowerPoint</Application>
  <PresentationFormat>Custom</PresentationFormat>
  <Paragraphs>92</Paragraphs>
  <Slides>13</Slides>
  <Notes>4</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 Design</vt:lpstr>
      <vt:lpstr>Investment Data Analysis Project</vt:lpstr>
      <vt:lpstr>Objective:-</vt:lpstr>
      <vt:lpstr>Data Exploration and Summary</vt:lpstr>
      <vt:lpstr>Gender Based Analysis</vt:lpstr>
      <vt:lpstr>Most Investment Based On Gender</vt:lpstr>
      <vt:lpstr>Gender Based Analysis</vt:lpstr>
      <vt:lpstr>Investment Duration and Frequency</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YASH</cp:lastModifiedBy>
  <cp:revision>26</cp:revision>
  <dcterms:created xsi:type="dcterms:W3CDTF">2016-09-04T11:54:55Z</dcterms:created>
  <dcterms:modified xsi:type="dcterms:W3CDTF">2024-01-01T11:18:10Z</dcterms:modified>
</cp:coreProperties>
</file>