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16E2C-AF91-4056-9674-1477B076AE52}" v="14" dt="2024-09-18T19:26:0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yati Bansal" userId="586814f694e6971e" providerId="LiveId" clId="{AC516E2C-AF91-4056-9674-1477B076AE52}"/>
    <pc:docChg chg="undo custSel addSld modSld">
      <pc:chgData name="Prakhyati Bansal" userId="586814f694e6971e" providerId="LiveId" clId="{AC516E2C-AF91-4056-9674-1477B076AE52}" dt="2024-09-18T19:28:45.654" v="398" actId="255"/>
      <pc:docMkLst>
        <pc:docMk/>
      </pc:docMkLst>
      <pc:sldChg chg="addSp delSp modSp mod setBg">
        <pc:chgData name="Prakhyati Bansal" userId="586814f694e6971e" providerId="LiveId" clId="{AC516E2C-AF91-4056-9674-1477B076AE52}" dt="2024-09-18T19:27:34.582" v="394" actId="20577"/>
        <pc:sldMkLst>
          <pc:docMk/>
          <pc:sldMk cId="2472303837" sldId="258"/>
        </pc:sldMkLst>
        <pc:spChg chg="mod">
          <ac:chgData name="Prakhyati Bansal" userId="586814f694e6971e" providerId="LiveId" clId="{AC516E2C-AF91-4056-9674-1477B076AE52}" dt="2024-09-18T19:06:57.728" v="40" actId="26606"/>
          <ac:spMkLst>
            <pc:docMk/>
            <pc:sldMk cId="2472303837" sldId="258"/>
            <ac:spMk id="2" creationId="{0A9E2924-FF24-577D-518F-73A71AF40638}"/>
          </ac:spMkLst>
        </pc:spChg>
        <pc:spChg chg="del">
          <ac:chgData name="Prakhyati Bansal" userId="586814f694e6971e" providerId="LiveId" clId="{AC516E2C-AF91-4056-9674-1477B076AE52}" dt="2024-09-18T19:01:42.529" v="30"/>
          <ac:spMkLst>
            <pc:docMk/>
            <pc:sldMk cId="2472303837" sldId="258"/>
            <ac:spMk id="3" creationId="{587E1164-7CC5-D0C9-6322-4B08D8989782}"/>
          </ac:spMkLst>
        </pc:spChg>
        <pc:spChg chg="add del mod">
          <ac:chgData name="Prakhyati Bansal" userId="586814f694e6971e" providerId="LiveId" clId="{AC516E2C-AF91-4056-9674-1477B076AE52}" dt="2024-09-18T19:27:34.582" v="394" actId="20577"/>
          <ac:spMkLst>
            <pc:docMk/>
            <pc:sldMk cId="2472303837" sldId="258"/>
            <ac:spMk id="4" creationId="{18F16B4E-C7CA-D940-F358-50F2301E29CB}"/>
          </ac:spMkLst>
        </pc:spChg>
        <pc:spChg chg="add mod">
          <ac:chgData name="Prakhyati Bansal" userId="586814f694e6971e" providerId="LiveId" clId="{AC516E2C-AF91-4056-9674-1477B076AE52}" dt="2024-09-18T19:09:52.873" v="85"/>
          <ac:spMkLst>
            <pc:docMk/>
            <pc:sldMk cId="2472303837" sldId="258"/>
            <ac:spMk id="7" creationId="{9DFC8FD3-CC96-B8DC-F89A-15B46940BEA9}"/>
          </ac:spMkLst>
        </pc:spChg>
        <pc:picChg chg="add mod">
          <ac:chgData name="Prakhyati Bansal" userId="586814f694e6971e" providerId="LiveId" clId="{AC516E2C-AF91-4056-9674-1477B076AE52}" dt="2024-09-18T19:07:24.044" v="43" actId="1076"/>
          <ac:picMkLst>
            <pc:docMk/>
            <pc:sldMk cId="2472303837" sldId="258"/>
            <ac:picMk id="6" creationId="{47AB4524-53EF-DB2E-E9F9-74695E791A5B}"/>
          </ac:picMkLst>
        </pc:picChg>
      </pc:sldChg>
      <pc:sldChg chg="addSp modSp new mod setBg">
        <pc:chgData name="Prakhyati Bansal" userId="586814f694e6971e" providerId="LiveId" clId="{AC516E2C-AF91-4056-9674-1477B076AE52}" dt="2024-09-18T19:24:57.969" v="379" actId="27636"/>
        <pc:sldMkLst>
          <pc:docMk/>
          <pc:sldMk cId="2397097650" sldId="259"/>
        </pc:sldMkLst>
        <pc:spChg chg="mod">
          <ac:chgData name="Prakhyati Bansal" userId="586814f694e6971e" providerId="LiveId" clId="{AC516E2C-AF91-4056-9674-1477B076AE52}" dt="2024-09-18T19:10:20.557" v="90" actId="26606"/>
          <ac:spMkLst>
            <pc:docMk/>
            <pc:sldMk cId="2397097650" sldId="259"/>
            <ac:spMk id="2" creationId="{F886A252-51A7-24DB-B9D4-FE6598722E50}"/>
          </ac:spMkLst>
        </pc:spChg>
        <pc:spChg chg="mod">
          <ac:chgData name="Prakhyati Bansal" userId="586814f694e6971e" providerId="LiveId" clId="{AC516E2C-AF91-4056-9674-1477B076AE52}" dt="2024-09-18T19:24:57.969" v="379" actId="27636"/>
          <ac:spMkLst>
            <pc:docMk/>
            <pc:sldMk cId="2397097650" sldId="259"/>
            <ac:spMk id="3" creationId="{4F85E0B3-D4FE-C8AF-B943-7F0CD78AAC10}"/>
          </ac:spMkLst>
        </pc:spChg>
        <pc:picChg chg="add mod">
          <ac:chgData name="Prakhyati Bansal" userId="586814f694e6971e" providerId="LiveId" clId="{AC516E2C-AF91-4056-9674-1477B076AE52}" dt="2024-09-18T19:15:44.907" v="188" actId="14100"/>
          <ac:picMkLst>
            <pc:docMk/>
            <pc:sldMk cId="2397097650" sldId="259"/>
            <ac:picMk id="5" creationId="{BBEF06AC-48F6-F621-DF7E-49DAB4FB3AED}"/>
          </ac:picMkLst>
        </pc:picChg>
      </pc:sldChg>
      <pc:sldChg chg="addSp delSp modSp new mod">
        <pc:chgData name="Prakhyati Bansal" userId="586814f694e6971e" providerId="LiveId" clId="{AC516E2C-AF91-4056-9674-1477B076AE52}" dt="2024-09-18T19:28:45.654" v="398" actId="255"/>
        <pc:sldMkLst>
          <pc:docMk/>
          <pc:sldMk cId="3557423829" sldId="260"/>
        </pc:sldMkLst>
        <pc:spChg chg="mod">
          <ac:chgData name="Prakhyati Bansal" userId="586814f694e6971e" providerId="LiveId" clId="{AC516E2C-AF91-4056-9674-1477B076AE52}" dt="2024-09-18T19:21:08.658" v="290" actId="14100"/>
          <ac:spMkLst>
            <pc:docMk/>
            <pc:sldMk cId="3557423829" sldId="260"/>
            <ac:spMk id="2" creationId="{3F039D96-39BB-DD5E-85C2-F77652351C66}"/>
          </ac:spMkLst>
        </pc:spChg>
        <pc:spChg chg="add del mod">
          <ac:chgData name="Prakhyati Bansal" userId="586814f694e6971e" providerId="LiveId" clId="{AC516E2C-AF91-4056-9674-1477B076AE52}" dt="2024-09-18T19:28:45.654" v="398" actId="255"/>
          <ac:spMkLst>
            <pc:docMk/>
            <pc:sldMk cId="3557423829" sldId="260"/>
            <ac:spMk id="3" creationId="{16B9F15F-4D26-49BB-F55D-267C1FEE3692}"/>
          </ac:spMkLst>
        </pc:spChg>
        <pc:spChg chg="add mod">
          <ac:chgData name="Prakhyati Bansal" userId="586814f694e6971e" providerId="LiveId" clId="{AC516E2C-AF91-4056-9674-1477B076AE52}" dt="2024-09-18T19:16:46.166" v="223"/>
          <ac:spMkLst>
            <pc:docMk/>
            <pc:sldMk cId="3557423829" sldId="260"/>
            <ac:spMk id="4" creationId="{3D3D700D-7EF7-C002-EEE4-7C92F8C72BEB}"/>
          </ac:spMkLst>
        </pc:spChg>
      </pc:sldChg>
      <pc:sldChg chg="modSp new mod">
        <pc:chgData name="Prakhyati Bansal" userId="586814f694e6971e" providerId="LiveId" clId="{AC516E2C-AF91-4056-9674-1477B076AE52}" dt="2024-09-18T19:24:20.980" v="375" actId="12"/>
        <pc:sldMkLst>
          <pc:docMk/>
          <pc:sldMk cId="2871259338" sldId="261"/>
        </pc:sldMkLst>
        <pc:spChg chg="mod">
          <ac:chgData name="Prakhyati Bansal" userId="586814f694e6971e" providerId="LiveId" clId="{AC516E2C-AF91-4056-9674-1477B076AE52}" dt="2024-09-18T19:23:13.754" v="354" actId="20577"/>
          <ac:spMkLst>
            <pc:docMk/>
            <pc:sldMk cId="2871259338" sldId="261"/>
            <ac:spMk id="2" creationId="{855F7084-9813-364A-DC54-88BA5EF1AB14}"/>
          </ac:spMkLst>
        </pc:spChg>
        <pc:spChg chg="mod">
          <ac:chgData name="Prakhyati Bansal" userId="586814f694e6971e" providerId="LiveId" clId="{AC516E2C-AF91-4056-9674-1477B076AE52}" dt="2024-09-18T19:24:20.980" v="375" actId="12"/>
          <ac:spMkLst>
            <pc:docMk/>
            <pc:sldMk cId="2871259338" sldId="261"/>
            <ac:spMk id="3" creationId="{B28FD430-EED0-BF72-4F72-12ACFBF56F05}"/>
          </ac:spMkLst>
        </pc:spChg>
      </pc:sldChg>
      <pc:sldChg chg="modSp new mod">
        <pc:chgData name="Prakhyati Bansal" userId="586814f694e6971e" providerId="LiveId" clId="{AC516E2C-AF91-4056-9674-1477B076AE52}" dt="2024-09-18T19:23:50.907" v="367" actId="27636"/>
        <pc:sldMkLst>
          <pc:docMk/>
          <pc:sldMk cId="1868667775" sldId="262"/>
        </pc:sldMkLst>
        <pc:spChg chg="mod">
          <ac:chgData name="Prakhyati Bansal" userId="586814f694e6971e" providerId="LiveId" clId="{AC516E2C-AF91-4056-9674-1477B076AE52}" dt="2024-09-18T19:23:30.148" v="365" actId="20577"/>
          <ac:spMkLst>
            <pc:docMk/>
            <pc:sldMk cId="1868667775" sldId="262"/>
            <ac:spMk id="2" creationId="{0B7891DD-7DC8-325E-C94A-ED6F68A7FF44}"/>
          </ac:spMkLst>
        </pc:spChg>
        <pc:spChg chg="mod">
          <ac:chgData name="Prakhyati Bansal" userId="586814f694e6971e" providerId="LiveId" clId="{AC516E2C-AF91-4056-9674-1477B076AE52}" dt="2024-09-18T19:23:50.907" v="367" actId="27636"/>
          <ac:spMkLst>
            <pc:docMk/>
            <pc:sldMk cId="1868667775" sldId="262"/>
            <ac:spMk id="3" creationId="{1B104CFC-2963-7524-2AE0-450A3DAA87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7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15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9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60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61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58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1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7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3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1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91DAF3-B5B1-426D-8139-EEA06C0982EF}" type="datetimeFigureOut">
              <a:rPr lang="en-IN" smtClean="0"/>
              <a:t>18-09-2024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512C31-2896-47B7-8B1C-5E1C160A9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6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BE9E-87D4-2E35-4AFA-8C5451CA3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Contract Risk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E6D4-244E-E59D-CAFE-10DDF2A8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9796" y="4399612"/>
            <a:ext cx="2738203" cy="858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~ Prakhyati Bansal</a:t>
            </a:r>
          </a:p>
          <a:p>
            <a:r>
              <a:rPr lang="en-US" dirty="0"/>
              <a:t>Webacy Externship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1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D2EE-85DC-342B-E634-2FD7CA21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20C8-0A90-56E7-CE84-E5186258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Provide insights into the frequency and correlation of smart contract vulnerabilities and propose actionable strategies to mitigate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The analysis covers multiple risk tags and explores their relationships using the Phi coefficient.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51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2924-FF24-577D-518F-73A71AF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Key Vulnerabilities Identified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F16B4E-C7CA-D940-F358-50F2301E2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192" y="2666999"/>
            <a:ext cx="3643674" cy="32162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1600" dirty="0"/>
              <a:t>MOST FREQUENT RISK TAGS:</a:t>
            </a:r>
          </a:p>
          <a:p>
            <a:pPr marL="0" indent="0">
              <a:buNone/>
            </a:pPr>
            <a:r>
              <a:rPr lang="en-US" sz="1600" b="1" dirty="0"/>
              <a:t>1. EXPLOITATION</a:t>
            </a:r>
          </a:p>
          <a:p>
            <a:pPr marL="0" indent="0">
              <a:buNone/>
            </a:pPr>
            <a:r>
              <a:rPr lang="en-US" sz="1600" b="1" dirty="0"/>
              <a:t>2. BAD CONTRACT</a:t>
            </a:r>
          </a:p>
          <a:p>
            <a:pPr marL="0" indent="0">
              <a:buNone/>
            </a:pPr>
            <a:r>
              <a:rPr lang="en-US" sz="1600" b="1" dirty="0"/>
              <a:t>3. EXTERNAL DEPENDENCIES</a:t>
            </a:r>
          </a:p>
          <a:p>
            <a:r>
              <a:rPr lang="en-US" sz="1600" dirty="0"/>
              <a:t>THESE TAGS HIGHLIGHT AREAS OF HIGH VULNERABILITY IN SMART CONTRACTS, PARTICULARLY RELATING TO CODE QUALITY, RELIANCE ON THIRD-PARTY SERVICES, AND SUSCEPTIBILITY TO ATTACKS.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4524-53EF-DB2E-E9F9-74695E79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1" y="903157"/>
            <a:ext cx="7596522" cy="505168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723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A252-51A7-24DB-B9D4-FE659872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Risk tag correlation analysis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E0B3-D4FE-C8AF-B943-7F0CD78A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457960" cy="32162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Correlated Pairs: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Buy Tax - Sell Tax</a:t>
            </a:r>
            <a:r>
              <a:rPr lang="en-US" sz="1800" dirty="0"/>
              <a:t>: These settings are often modified together, affecting user transaction costs.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Slippage Modifiable - Anti-Whale Modifiable</a:t>
            </a:r>
            <a:r>
              <a:rPr lang="en-US" sz="1800" dirty="0"/>
              <a:t>: Indicates a relationship between preventing market manipulation by whales and liquidity management features.</a:t>
            </a:r>
          </a:p>
          <a:p>
            <a:pPr>
              <a:lnSpc>
                <a:spcPct val="90000"/>
              </a:lnSpc>
            </a:pPr>
            <a:endParaRPr lang="en-IN" sz="18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BEF06AC-48F6-F621-DF7E-49DAB4FB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r="-3" b="-3"/>
          <a:stretch/>
        </p:blipFill>
        <p:spPr>
          <a:xfrm>
            <a:off x="4286866" y="509072"/>
            <a:ext cx="7697043" cy="5839855"/>
          </a:xfrm>
          <a:prstGeom prst="roundRect">
            <a:avLst>
              <a:gd name="adj" fmla="val 2933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9709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9D96-39BB-DD5E-85C2-F7765235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6728"/>
            <a:ext cx="9905998" cy="702860"/>
          </a:xfrm>
        </p:spPr>
        <p:txBody>
          <a:bodyPr/>
          <a:lstStyle/>
          <a:p>
            <a:r>
              <a:rPr lang="en-US" dirty="0"/>
              <a:t>Strategic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F15F-4D26-49BB-F55D-267C1FE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2" y="1084997"/>
            <a:ext cx="11279875" cy="5486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1. Strengthen Exploitation Prevention:</a:t>
            </a:r>
          </a:p>
          <a:p>
            <a:pPr marL="0" indent="0">
              <a:buNone/>
            </a:pPr>
            <a:r>
              <a:rPr lang="en-US" dirty="0"/>
              <a:t>	Action: Implement regular external audits and static analysis tools to identify exploitable vulnerabilities in contract code.</a:t>
            </a:r>
          </a:p>
          <a:p>
            <a:pPr marL="0" indent="0">
              <a:buNone/>
            </a:pPr>
            <a:r>
              <a:rPr lang="en-US" dirty="0"/>
              <a:t>	Implementation: Automate code scanning tools during the development lifecycle to catch common issues early.</a:t>
            </a:r>
          </a:p>
          <a:p>
            <a:r>
              <a:rPr lang="en-US" b="1" dirty="0"/>
              <a:t>2. Address "Bad Contract" Issues:</a:t>
            </a:r>
          </a:p>
          <a:p>
            <a:pPr marL="0" indent="0">
              <a:buNone/>
            </a:pPr>
            <a:r>
              <a:rPr lang="en-US" dirty="0"/>
              <a:t>	Action: Establish a more robust internal review system and enforce code quality standards to avoid bad practices.</a:t>
            </a:r>
          </a:p>
          <a:p>
            <a:pPr marL="0" indent="0">
              <a:buNone/>
            </a:pPr>
            <a:r>
              <a:rPr lang="en-US" dirty="0"/>
              <a:t>	Implementation: Use peer-review models and enforce coding guidelines across teams.</a:t>
            </a:r>
          </a:p>
          <a:p>
            <a:r>
              <a:rPr lang="en-US" b="1" dirty="0"/>
              <a:t>3. Reduce Risks from External Dependencies:</a:t>
            </a:r>
          </a:p>
          <a:p>
            <a:pPr marL="0" indent="0">
              <a:buNone/>
            </a:pPr>
            <a:r>
              <a:rPr lang="en-US" dirty="0"/>
              <a:t>	Action: Rely on trusted external contracts and perform comprehensive due diligence when integrating third-party contracts.</a:t>
            </a:r>
          </a:p>
          <a:p>
            <a:pPr marL="0" indent="0">
              <a:buNone/>
            </a:pPr>
            <a:r>
              <a:rPr lang="en-US" dirty="0"/>
              <a:t>	Implementation: Isolate critical functions from external services and require thorough external contract audits before integration.</a:t>
            </a:r>
          </a:p>
          <a:p>
            <a:r>
              <a:rPr lang="en-US" b="1" dirty="0"/>
              <a:t>4. Monitor Transaction Fee Modifiability (Buy/Sell Tax):</a:t>
            </a:r>
          </a:p>
          <a:p>
            <a:pPr marL="0" indent="0">
              <a:buNone/>
            </a:pPr>
            <a:r>
              <a:rPr lang="en-US" dirty="0"/>
              <a:t>	Action: Set fixed thresholds for buy/sell tax and limit the ability of owners to modify transaction fees after contract deployment.</a:t>
            </a:r>
          </a:p>
          <a:p>
            <a:pPr marL="0" indent="0">
              <a:buNone/>
            </a:pPr>
            <a:r>
              <a:rPr lang="en-US" dirty="0"/>
              <a:t>	Implementation: Use governance frameworks to manage transaction fee modifications transparently.</a:t>
            </a:r>
          </a:p>
          <a:p>
            <a:r>
              <a:rPr lang="en-US" b="1" dirty="0"/>
              <a:t>5. Manage Slippage and Anti-Whale Features:</a:t>
            </a:r>
          </a:p>
          <a:p>
            <a:pPr marL="0" indent="0">
              <a:buNone/>
            </a:pPr>
            <a:r>
              <a:rPr lang="en-US" dirty="0"/>
              <a:t>	Action: Conduct regular reviews of liquidity settings to ensure that the slippage and whale-prevention mechanisms are functioning 	as intended.</a:t>
            </a:r>
          </a:p>
          <a:p>
            <a:pPr marL="0" indent="0">
              <a:buNone/>
            </a:pPr>
            <a:r>
              <a:rPr lang="en-US" dirty="0"/>
              <a:t>	Implementation: Implement automated alert systems to detect and prevent abusive changes to these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42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7084-9813-364A-DC54-88BA5EF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 WORLD IMPLEMENTATIONS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D430-EED0-BF72-4F72-12ACFBF5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Blockchain Application Strategy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Smart Contract Development</a:t>
            </a:r>
            <a:r>
              <a:rPr lang="en-US" dirty="0"/>
              <a:t>: Prioritize frequent audits and reviews, focusing 	on the high-risk areas highlighted (e.g., exploitation, external dependencies).</a:t>
            </a:r>
          </a:p>
          <a:p>
            <a:pPr marL="0" indent="0">
              <a:buNone/>
            </a:pPr>
            <a:r>
              <a:rPr lang="en-US" b="1" dirty="0"/>
              <a:t>	Governance</a:t>
            </a:r>
            <a:r>
              <a:rPr lang="en-US" dirty="0"/>
              <a:t>: Incorporate transparent governance structures that restrict the 	ability to modify critical contract settings such as transaction fees or slippage.</a:t>
            </a:r>
          </a:p>
          <a:p>
            <a:pPr marL="0" indent="0">
              <a:buNone/>
            </a:pPr>
            <a:r>
              <a:rPr lang="en-US" b="1" dirty="0"/>
              <a:t>	Automated Security Checks</a:t>
            </a:r>
            <a:r>
              <a:rPr lang="en-US" dirty="0"/>
              <a:t>: Leverage blockchain tools that monitor live 	contracts for unusual activity (e.g., slippage changes, large withdrawals) to 	detect malicious behaviors early.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5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91DD-7DC8-325E-C94A-ED6F68A7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4CFC-2963-7524-2AE0-450A3DA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Takeaways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frequent vulnerabilities ("exploitation," "bad contract") highlight a need for code quality control and security audits.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Correlated risks (buy/sell tax, slippage/anti-whale) require targeted oversight and restrictions on owner modifiability.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 measures, including audits, automated checks, and governance models, can significantly improve the security and robustness of smart contracts in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</a:t>
            </a:r>
            <a:r>
              <a:rPr lang="en-US" dirty="0"/>
              <a:t>: Incorporate these insights into future development practices to strengthen the security posture of blockchain ecosystems.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6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61</TotalTime>
  <Words>552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Smart Contract Risk Analysis</vt:lpstr>
      <vt:lpstr>Introduction</vt:lpstr>
      <vt:lpstr>Key Vulnerabilities Identified</vt:lpstr>
      <vt:lpstr>Risk tag correlation analysis</vt:lpstr>
      <vt:lpstr>Strategic recommendations</vt:lpstr>
      <vt:lpstr>REAL- WORLD IMPLEMENTATIONS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Prakhyati Bansal</dc:creator>
  <cp:lastModifiedBy>Prakhyati Bansal</cp:lastModifiedBy>
  <cp:revision>1</cp:revision>
  <dcterms:created xsi:type="dcterms:W3CDTF">2024-09-18T18:26:48Z</dcterms:created>
  <dcterms:modified xsi:type="dcterms:W3CDTF">2024-09-18T19:28:47Z</dcterms:modified>
</cp:coreProperties>
</file>