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616d76b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616d76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5d63b5d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5d63b5d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5d63b5cb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5d63b5cb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5d63b5cb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5d63b5cb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5d63b5c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5d63b5cb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5d63b5cb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5d63b5cb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5d63b5df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5d63b5d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59c2cd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59c2cd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5d63b5cb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5d63b5cb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5d63b5cb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5d63b5cb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6b78eb5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46b78eb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5d63b5c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5d63b5cb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46b78eb5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46b78eb5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6b78eb5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6b78eb5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948269b6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948269b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8a112f26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8a112f26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8a112f26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8a112f26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8a112f26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8a112f26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8a112f26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8a112f26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459c2cd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459c2cd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459c2cd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459c2cd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459c2cd0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459c2cd0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5d63b5cb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5d63b5cb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459c2cd0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459c2cd0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459c2cd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459c2cd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459c2cd0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459c2cd0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459c2cd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459c2cd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459c2cd0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459c2cd0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480e8de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480e8de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46b78eb5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46b78eb5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46b78eb5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46b78eb5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46b78eb5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46b78eb5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8a112f2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8a112f2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5d63b5c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5d63b5c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616d76b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616d76b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5d63b5cb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5d63b5cb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5d63b5d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5d63b5d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5d63b5cb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5d63b5cb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5d63b5d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5d63b5d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5d63b5d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5d63b5d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1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1100"/>
              <a:buFont typeface="Oswald"/>
              <a:buNone/>
              <a:defRPr sz="1100">
                <a:solidFill>
                  <a:schemeClr val="dk1"/>
                </a:solidFill>
                <a:latin typeface="Oswald"/>
                <a:ea typeface="Oswald"/>
                <a:cs typeface="Oswald"/>
                <a:sym typeface="Oswald"/>
              </a:defRPr>
            </a:lvl1pPr>
            <a:lvl2pPr lvl="1">
              <a:spcBef>
                <a:spcPts val="0"/>
              </a:spcBef>
              <a:spcAft>
                <a:spcPts val="0"/>
              </a:spcAft>
              <a:buClr>
                <a:schemeClr val="dk1"/>
              </a:buClr>
              <a:buSzPts val="1100"/>
              <a:buFont typeface="Oswald"/>
              <a:buNone/>
              <a:defRPr sz="1100">
                <a:solidFill>
                  <a:schemeClr val="dk1"/>
                </a:solidFill>
                <a:latin typeface="Oswald"/>
                <a:ea typeface="Oswald"/>
                <a:cs typeface="Oswald"/>
                <a:sym typeface="Oswald"/>
              </a:defRPr>
            </a:lvl2pPr>
            <a:lvl3pPr lvl="2">
              <a:spcBef>
                <a:spcPts val="0"/>
              </a:spcBef>
              <a:spcAft>
                <a:spcPts val="0"/>
              </a:spcAft>
              <a:buClr>
                <a:schemeClr val="dk1"/>
              </a:buClr>
              <a:buSzPts val="1100"/>
              <a:buFont typeface="Oswald"/>
              <a:buNone/>
              <a:defRPr sz="1100">
                <a:solidFill>
                  <a:schemeClr val="dk1"/>
                </a:solidFill>
                <a:latin typeface="Oswald"/>
                <a:ea typeface="Oswald"/>
                <a:cs typeface="Oswald"/>
                <a:sym typeface="Oswald"/>
              </a:defRPr>
            </a:lvl3pPr>
            <a:lvl4pPr lvl="3">
              <a:spcBef>
                <a:spcPts val="0"/>
              </a:spcBef>
              <a:spcAft>
                <a:spcPts val="0"/>
              </a:spcAft>
              <a:buClr>
                <a:schemeClr val="dk1"/>
              </a:buClr>
              <a:buSzPts val="1100"/>
              <a:buFont typeface="Oswald"/>
              <a:buNone/>
              <a:defRPr sz="1100">
                <a:solidFill>
                  <a:schemeClr val="dk1"/>
                </a:solidFill>
                <a:latin typeface="Oswald"/>
                <a:ea typeface="Oswald"/>
                <a:cs typeface="Oswald"/>
                <a:sym typeface="Oswald"/>
              </a:defRPr>
            </a:lvl4pPr>
            <a:lvl5pPr lvl="4">
              <a:spcBef>
                <a:spcPts val="0"/>
              </a:spcBef>
              <a:spcAft>
                <a:spcPts val="0"/>
              </a:spcAft>
              <a:buClr>
                <a:schemeClr val="dk1"/>
              </a:buClr>
              <a:buSzPts val="1100"/>
              <a:buFont typeface="Oswald"/>
              <a:buNone/>
              <a:defRPr sz="1100">
                <a:solidFill>
                  <a:schemeClr val="dk1"/>
                </a:solidFill>
                <a:latin typeface="Oswald"/>
                <a:ea typeface="Oswald"/>
                <a:cs typeface="Oswald"/>
                <a:sym typeface="Oswald"/>
              </a:defRPr>
            </a:lvl5pPr>
            <a:lvl6pPr lvl="5">
              <a:spcBef>
                <a:spcPts val="0"/>
              </a:spcBef>
              <a:spcAft>
                <a:spcPts val="0"/>
              </a:spcAft>
              <a:buClr>
                <a:schemeClr val="dk1"/>
              </a:buClr>
              <a:buSzPts val="1100"/>
              <a:buFont typeface="Oswald"/>
              <a:buNone/>
              <a:defRPr sz="1100">
                <a:solidFill>
                  <a:schemeClr val="dk1"/>
                </a:solidFill>
                <a:latin typeface="Oswald"/>
                <a:ea typeface="Oswald"/>
                <a:cs typeface="Oswald"/>
                <a:sym typeface="Oswald"/>
              </a:defRPr>
            </a:lvl6pPr>
            <a:lvl7pPr lvl="6">
              <a:spcBef>
                <a:spcPts val="0"/>
              </a:spcBef>
              <a:spcAft>
                <a:spcPts val="0"/>
              </a:spcAft>
              <a:buClr>
                <a:schemeClr val="dk1"/>
              </a:buClr>
              <a:buSzPts val="1100"/>
              <a:buFont typeface="Oswald"/>
              <a:buNone/>
              <a:defRPr sz="1100">
                <a:solidFill>
                  <a:schemeClr val="dk1"/>
                </a:solidFill>
                <a:latin typeface="Oswald"/>
                <a:ea typeface="Oswald"/>
                <a:cs typeface="Oswald"/>
                <a:sym typeface="Oswald"/>
              </a:defRPr>
            </a:lvl7pPr>
            <a:lvl8pPr lvl="7">
              <a:spcBef>
                <a:spcPts val="0"/>
              </a:spcBef>
              <a:spcAft>
                <a:spcPts val="0"/>
              </a:spcAft>
              <a:buClr>
                <a:schemeClr val="dk1"/>
              </a:buClr>
              <a:buSzPts val="1100"/>
              <a:buFont typeface="Oswald"/>
              <a:buNone/>
              <a:defRPr sz="1100">
                <a:solidFill>
                  <a:schemeClr val="dk1"/>
                </a:solidFill>
                <a:latin typeface="Oswald"/>
                <a:ea typeface="Oswald"/>
                <a:cs typeface="Oswald"/>
                <a:sym typeface="Oswald"/>
              </a:defRPr>
            </a:lvl8pPr>
            <a:lvl9pPr lvl="8">
              <a:spcBef>
                <a:spcPts val="0"/>
              </a:spcBef>
              <a:spcAft>
                <a:spcPts val="0"/>
              </a:spcAft>
              <a:buClr>
                <a:schemeClr val="dk1"/>
              </a:buClr>
              <a:buSzPts val="1100"/>
              <a:buFont typeface="Oswald"/>
              <a:buNone/>
              <a:defRPr sz="11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298450" lvl="0" marL="457200">
              <a:lnSpc>
                <a:spcPct val="115000"/>
              </a:lnSpc>
              <a:spcBef>
                <a:spcPts val="0"/>
              </a:spcBef>
              <a:spcAft>
                <a:spcPts val="0"/>
              </a:spcAft>
              <a:buClr>
                <a:schemeClr val="lt2"/>
              </a:buClr>
              <a:buSzPts val="1100"/>
              <a:buFont typeface="Oswald"/>
              <a:buChar char="●"/>
              <a:defRPr sz="1100">
                <a:solidFill>
                  <a:schemeClr val="lt2"/>
                </a:solidFill>
                <a:latin typeface="Oswald"/>
                <a:ea typeface="Oswald"/>
                <a:cs typeface="Oswald"/>
                <a:sym typeface="Oswald"/>
              </a:defRPr>
            </a:lvl1pPr>
            <a:lvl2pPr indent="-298450" lvl="1" marL="914400">
              <a:lnSpc>
                <a:spcPct val="115000"/>
              </a:lnSpc>
              <a:spcBef>
                <a:spcPts val="0"/>
              </a:spcBef>
              <a:spcAft>
                <a:spcPts val="0"/>
              </a:spcAft>
              <a:buClr>
                <a:schemeClr val="lt2"/>
              </a:buClr>
              <a:buSzPts val="1100"/>
              <a:buFont typeface="Oswald"/>
              <a:buChar char="○"/>
              <a:defRPr sz="1100">
                <a:solidFill>
                  <a:schemeClr val="lt2"/>
                </a:solidFill>
                <a:latin typeface="Oswald"/>
                <a:ea typeface="Oswald"/>
                <a:cs typeface="Oswald"/>
                <a:sym typeface="Oswald"/>
              </a:defRPr>
            </a:lvl2pPr>
            <a:lvl3pPr indent="-298450" lvl="2" marL="1371600">
              <a:lnSpc>
                <a:spcPct val="115000"/>
              </a:lnSpc>
              <a:spcBef>
                <a:spcPts val="0"/>
              </a:spcBef>
              <a:spcAft>
                <a:spcPts val="0"/>
              </a:spcAft>
              <a:buClr>
                <a:schemeClr val="lt2"/>
              </a:buClr>
              <a:buSzPts val="1100"/>
              <a:buFont typeface="Oswald"/>
              <a:buChar char="■"/>
              <a:defRPr sz="1100">
                <a:solidFill>
                  <a:schemeClr val="lt2"/>
                </a:solidFill>
                <a:latin typeface="Oswald"/>
                <a:ea typeface="Oswald"/>
                <a:cs typeface="Oswald"/>
                <a:sym typeface="Oswald"/>
              </a:defRPr>
            </a:lvl3pPr>
            <a:lvl4pPr indent="-298450" lvl="3" marL="1828800">
              <a:lnSpc>
                <a:spcPct val="115000"/>
              </a:lnSpc>
              <a:spcBef>
                <a:spcPts val="0"/>
              </a:spcBef>
              <a:spcAft>
                <a:spcPts val="0"/>
              </a:spcAft>
              <a:buClr>
                <a:schemeClr val="lt2"/>
              </a:buClr>
              <a:buSzPts val="1100"/>
              <a:buFont typeface="Oswald"/>
              <a:buChar char="●"/>
              <a:defRPr sz="1100">
                <a:solidFill>
                  <a:schemeClr val="lt2"/>
                </a:solidFill>
                <a:latin typeface="Oswald"/>
                <a:ea typeface="Oswald"/>
                <a:cs typeface="Oswald"/>
                <a:sym typeface="Oswald"/>
              </a:defRPr>
            </a:lvl4pPr>
            <a:lvl5pPr indent="-298450" lvl="4" marL="2286000">
              <a:lnSpc>
                <a:spcPct val="115000"/>
              </a:lnSpc>
              <a:spcBef>
                <a:spcPts val="0"/>
              </a:spcBef>
              <a:spcAft>
                <a:spcPts val="0"/>
              </a:spcAft>
              <a:buClr>
                <a:schemeClr val="lt2"/>
              </a:buClr>
              <a:buSzPts val="1100"/>
              <a:buFont typeface="Oswald"/>
              <a:buChar char="○"/>
              <a:defRPr sz="1100">
                <a:solidFill>
                  <a:schemeClr val="lt2"/>
                </a:solidFill>
                <a:latin typeface="Oswald"/>
                <a:ea typeface="Oswald"/>
                <a:cs typeface="Oswald"/>
                <a:sym typeface="Oswald"/>
              </a:defRPr>
            </a:lvl5pPr>
            <a:lvl6pPr indent="-298450" lvl="5" marL="2743200">
              <a:lnSpc>
                <a:spcPct val="115000"/>
              </a:lnSpc>
              <a:spcBef>
                <a:spcPts val="0"/>
              </a:spcBef>
              <a:spcAft>
                <a:spcPts val="0"/>
              </a:spcAft>
              <a:buClr>
                <a:schemeClr val="lt2"/>
              </a:buClr>
              <a:buSzPts val="1100"/>
              <a:buFont typeface="Oswald"/>
              <a:buChar char="■"/>
              <a:defRPr sz="1100">
                <a:solidFill>
                  <a:schemeClr val="lt2"/>
                </a:solidFill>
                <a:latin typeface="Oswald"/>
                <a:ea typeface="Oswald"/>
                <a:cs typeface="Oswald"/>
                <a:sym typeface="Oswald"/>
              </a:defRPr>
            </a:lvl6pPr>
            <a:lvl7pPr indent="-298450" lvl="6" marL="3200400">
              <a:lnSpc>
                <a:spcPct val="115000"/>
              </a:lnSpc>
              <a:spcBef>
                <a:spcPts val="0"/>
              </a:spcBef>
              <a:spcAft>
                <a:spcPts val="0"/>
              </a:spcAft>
              <a:buClr>
                <a:schemeClr val="lt2"/>
              </a:buClr>
              <a:buSzPts val="1100"/>
              <a:buFont typeface="Oswald"/>
              <a:buChar char="●"/>
              <a:defRPr sz="1100">
                <a:solidFill>
                  <a:schemeClr val="lt2"/>
                </a:solidFill>
                <a:latin typeface="Oswald"/>
                <a:ea typeface="Oswald"/>
                <a:cs typeface="Oswald"/>
                <a:sym typeface="Oswald"/>
              </a:defRPr>
            </a:lvl7pPr>
            <a:lvl8pPr indent="-298450" lvl="7" marL="3657600">
              <a:lnSpc>
                <a:spcPct val="115000"/>
              </a:lnSpc>
              <a:spcBef>
                <a:spcPts val="0"/>
              </a:spcBef>
              <a:spcAft>
                <a:spcPts val="0"/>
              </a:spcAft>
              <a:buClr>
                <a:schemeClr val="lt2"/>
              </a:buClr>
              <a:buSzPts val="1100"/>
              <a:buFont typeface="Oswald"/>
              <a:buChar char="○"/>
              <a:defRPr sz="1100">
                <a:solidFill>
                  <a:schemeClr val="lt2"/>
                </a:solidFill>
                <a:latin typeface="Oswald"/>
                <a:ea typeface="Oswald"/>
                <a:cs typeface="Oswald"/>
                <a:sym typeface="Oswald"/>
              </a:defRPr>
            </a:lvl8pPr>
            <a:lvl9pPr indent="-298450" lvl="8" marL="4114800">
              <a:lnSpc>
                <a:spcPct val="115000"/>
              </a:lnSpc>
              <a:spcBef>
                <a:spcPts val="0"/>
              </a:spcBef>
              <a:spcAft>
                <a:spcPts val="0"/>
              </a:spcAft>
              <a:buClr>
                <a:schemeClr val="lt2"/>
              </a:buClr>
              <a:buSzPts val="1100"/>
              <a:buFont typeface="Oswald"/>
              <a:buChar char="■"/>
              <a:defRPr sz="1100">
                <a:solidFill>
                  <a:schemeClr val="lt2"/>
                </a:solidFill>
                <a:latin typeface="Oswald"/>
                <a:ea typeface="Oswald"/>
                <a:cs typeface="Oswald"/>
                <a:sym typeface="Oswal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100">
                <a:solidFill>
                  <a:schemeClr val="lt2"/>
                </a:solidFill>
                <a:latin typeface="Oswald"/>
                <a:ea typeface="Oswald"/>
                <a:cs typeface="Oswald"/>
                <a:sym typeface="Oswald"/>
              </a:defRPr>
            </a:lvl1pPr>
            <a:lvl2pPr lvl="1" algn="r">
              <a:buNone/>
              <a:defRPr sz="1100">
                <a:solidFill>
                  <a:schemeClr val="lt2"/>
                </a:solidFill>
                <a:latin typeface="Oswald"/>
                <a:ea typeface="Oswald"/>
                <a:cs typeface="Oswald"/>
                <a:sym typeface="Oswald"/>
              </a:defRPr>
            </a:lvl2pPr>
            <a:lvl3pPr lvl="2" algn="r">
              <a:buNone/>
              <a:defRPr sz="1100">
                <a:solidFill>
                  <a:schemeClr val="lt2"/>
                </a:solidFill>
                <a:latin typeface="Oswald"/>
                <a:ea typeface="Oswald"/>
                <a:cs typeface="Oswald"/>
                <a:sym typeface="Oswald"/>
              </a:defRPr>
            </a:lvl3pPr>
            <a:lvl4pPr lvl="3" algn="r">
              <a:buNone/>
              <a:defRPr sz="1100">
                <a:solidFill>
                  <a:schemeClr val="lt2"/>
                </a:solidFill>
                <a:latin typeface="Oswald"/>
                <a:ea typeface="Oswald"/>
                <a:cs typeface="Oswald"/>
                <a:sym typeface="Oswald"/>
              </a:defRPr>
            </a:lvl4pPr>
            <a:lvl5pPr lvl="4" algn="r">
              <a:buNone/>
              <a:defRPr sz="1100">
                <a:solidFill>
                  <a:schemeClr val="lt2"/>
                </a:solidFill>
                <a:latin typeface="Oswald"/>
                <a:ea typeface="Oswald"/>
                <a:cs typeface="Oswald"/>
                <a:sym typeface="Oswald"/>
              </a:defRPr>
            </a:lvl5pPr>
            <a:lvl6pPr lvl="5" algn="r">
              <a:buNone/>
              <a:defRPr sz="1100">
                <a:solidFill>
                  <a:schemeClr val="lt2"/>
                </a:solidFill>
                <a:latin typeface="Oswald"/>
                <a:ea typeface="Oswald"/>
                <a:cs typeface="Oswald"/>
                <a:sym typeface="Oswald"/>
              </a:defRPr>
            </a:lvl6pPr>
            <a:lvl7pPr lvl="6" algn="r">
              <a:buNone/>
              <a:defRPr sz="1100">
                <a:solidFill>
                  <a:schemeClr val="lt2"/>
                </a:solidFill>
                <a:latin typeface="Oswald"/>
                <a:ea typeface="Oswald"/>
                <a:cs typeface="Oswald"/>
                <a:sym typeface="Oswald"/>
              </a:defRPr>
            </a:lvl7pPr>
            <a:lvl8pPr lvl="7" algn="r">
              <a:buNone/>
              <a:defRPr sz="1100">
                <a:solidFill>
                  <a:schemeClr val="lt2"/>
                </a:solidFill>
                <a:latin typeface="Oswald"/>
                <a:ea typeface="Oswald"/>
                <a:cs typeface="Oswald"/>
                <a:sym typeface="Oswald"/>
              </a:defRPr>
            </a:lvl8pPr>
            <a:lvl9pPr lvl="8" algn="r">
              <a:buNone/>
              <a:defRPr sz="1100">
                <a:solidFill>
                  <a:schemeClr val="lt2"/>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p14:dur="40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neuralnine.com/" TargetMode="External"/><Relationship Id="rId4" Type="http://schemas.openxmlformats.org/officeDocument/2006/relationships/hyperlink" Target="https://www.analyticsvidhya.com/blog/2021/07/build-a-simple-chatbot-using-python-and-nltk/" TargetMode="External"/><Relationship Id="rId5" Type="http://schemas.openxmlformats.org/officeDocument/2006/relationships/hyperlink" Target="https://towardsdatascience.com/python-libraries-for-natural-language-processing-be0e5a35dd64" TargetMode="External"/><Relationship Id="rId6" Type="http://schemas.openxmlformats.org/officeDocument/2006/relationships/hyperlink" Target="https://www.youtube.com/watch?v=1lwddP0KUEg" TargetMode="External"/><Relationship Id="rId7"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pdfs.semanticscholar.org/90a9/93a09479705f63147eea427e0e048964dbf0.pdf?_ga=2.34781409.1975834925.1639895268-1134497788.163989526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25.png"/><Relationship Id="rId6" Type="http://schemas.openxmlformats.org/officeDocument/2006/relationships/image" Target="../media/image2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solidFill>
                  <a:srgbClr val="161616"/>
                </a:solidFill>
              </a:rPr>
              <a:t>I</a:t>
            </a:r>
            <a:r>
              <a:rPr lang="en">
                <a:solidFill>
                  <a:srgbClr val="161616"/>
                </a:solidFill>
              </a:rPr>
              <a:t>                                                                                                                                                                                                                                                                     </a:t>
            </a:r>
            <a:r>
              <a:rPr lang="en">
                <a:solidFill>
                  <a:srgbClr val="FF007F"/>
                </a:solidFill>
              </a:rPr>
              <a:t>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700">
              <a:solidFill>
                <a:schemeClr val="dk1"/>
              </a:solidFill>
            </a:endParaRPr>
          </a:p>
          <a:p>
            <a:pPr indent="0" lvl="0" marL="0" rtl="0" algn="l">
              <a:lnSpc>
                <a:spcPct val="100000"/>
              </a:lnSpc>
              <a:spcBef>
                <a:spcPts val="0"/>
              </a:spcBef>
              <a:spcAft>
                <a:spcPts val="0"/>
              </a:spcAft>
              <a:buNone/>
            </a:pPr>
            <a:r>
              <a:t/>
            </a:r>
            <a:endParaRPr sz="27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ctr">
              <a:lnSpc>
                <a:spcPct val="100000"/>
              </a:lnSpc>
              <a:spcBef>
                <a:spcPts val="0"/>
              </a:spcBef>
              <a:spcAft>
                <a:spcPts val="0"/>
              </a:spcAft>
              <a:buNone/>
            </a:pPr>
            <a:r>
              <a:rPr lang="en" sz="2700">
                <a:solidFill>
                  <a:schemeClr val="dk1"/>
                </a:solidFill>
              </a:rPr>
              <a:t>PROJECT EXHIBITION 1</a:t>
            </a:r>
            <a:endParaRPr sz="2700">
              <a:solidFill>
                <a:schemeClr val="dk1"/>
              </a:solidFill>
            </a:endParaRPr>
          </a:p>
          <a:p>
            <a:pPr indent="0" lvl="0" marL="0" rtl="0" algn="l">
              <a:spcBef>
                <a:spcPts val="0"/>
              </a:spcBef>
              <a:spcAft>
                <a:spcPts val="0"/>
              </a:spcAft>
              <a:buNone/>
            </a:pPr>
            <a:r>
              <a:t/>
            </a:r>
            <a:endParaRPr/>
          </a:p>
          <a:p>
            <a:pPr indent="0" lvl="0" marL="0" rtl="0" algn="l">
              <a:lnSpc>
                <a:spcPct val="100000"/>
              </a:lnSpc>
              <a:spcBef>
                <a:spcPts val="1200"/>
              </a:spcBef>
              <a:spcAft>
                <a:spcPts val="0"/>
              </a:spcAft>
              <a:buNone/>
            </a:pPr>
            <a:r>
              <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3000"/>
              <a:t>DIFFICULTIES IN NLU</a:t>
            </a:r>
            <a:r>
              <a:rPr lang="en" sz="1000"/>
              <a:t>                                                                                                                                                                </a:t>
            </a:r>
            <a:endParaRPr sz="2900">
              <a:solidFill>
                <a:srgbClr val="FF007F"/>
              </a:solidFill>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dk1"/>
              </a:solidFill>
            </a:endParaRPr>
          </a:p>
          <a:p>
            <a:pPr indent="0" lvl="0" marL="0" rtl="0" algn="l">
              <a:spcBef>
                <a:spcPts val="400"/>
              </a:spcBef>
              <a:spcAft>
                <a:spcPts val="0"/>
              </a:spcAft>
              <a:buNone/>
            </a:pPr>
            <a:r>
              <a:rPr lang="en" sz="1200">
                <a:solidFill>
                  <a:schemeClr val="dk1"/>
                </a:solidFill>
              </a:rPr>
              <a:t>3.</a:t>
            </a:r>
            <a:r>
              <a:rPr lang="en" sz="1200">
                <a:solidFill>
                  <a:srgbClr val="D1D3D4"/>
                </a:solidFill>
              </a:rPr>
              <a:t>  Referential Ambiguity : Referring to something using pronouns. </a:t>
            </a:r>
            <a:endParaRPr sz="1200">
              <a:solidFill>
                <a:srgbClr val="D1D3D4"/>
              </a:solidFill>
            </a:endParaRPr>
          </a:p>
          <a:p>
            <a:pPr indent="0" lvl="0" marL="0" rtl="0" algn="l">
              <a:spcBef>
                <a:spcPts val="400"/>
              </a:spcBef>
              <a:spcAft>
                <a:spcPts val="0"/>
              </a:spcAft>
              <a:buNone/>
            </a:pPr>
            <a:r>
              <a:t/>
            </a:r>
            <a:endParaRPr sz="1200">
              <a:solidFill>
                <a:srgbClr val="D1D3D4"/>
              </a:solidFill>
            </a:endParaRPr>
          </a:p>
          <a:p>
            <a:pPr indent="0" lvl="0" marL="0" rtl="0" algn="l">
              <a:spcBef>
                <a:spcPts val="400"/>
              </a:spcBef>
              <a:spcAft>
                <a:spcPts val="0"/>
              </a:spcAft>
              <a:buNone/>
            </a:pPr>
            <a:r>
              <a:rPr lang="en" sz="1200">
                <a:solidFill>
                  <a:srgbClr val="D1D3D4"/>
                </a:solidFill>
              </a:rPr>
              <a:t>     E.g. : Rima went to Gauri. She said, “I am tired.”</a:t>
            </a:r>
            <a:endParaRPr sz="1200">
              <a:solidFill>
                <a:srgbClr val="D1D3D4"/>
              </a:solidFill>
            </a:endParaRPr>
          </a:p>
          <a:p>
            <a:pPr indent="0" lvl="0" marL="0" rtl="0" algn="l">
              <a:spcBef>
                <a:spcPts val="400"/>
              </a:spcBef>
              <a:spcAft>
                <a:spcPts val="0"/>
              </a:spcAft>
              <a:buNone/>
            </a:pPr>
            <a:r>
              <a:rPr lang="en" sz="1200">
                <a:solidFill>
                  <a:srgbClr val="D1D3D4"/>
                </a:solidFill>
              </a:rPr>
              <a:t>             Exactly who is tired?</a:t>
            </a:r>
            <a:endParaRPr sz="1200">
              <a:solidFill>
                <a:srgbClr val="D1D3D4"/>
              </a:solidFill>
            </a:endParaRPr>
          </a:p>
          <a:p>
            <a:pPr indent="0" lvl="0" marL="0" rtl="0" algn="l">
              <a:spcBef>
                <a:spcPts val="400"/>
              </a:spcBef>
              <a:spcAft>
                <a:spcPts val="0"/>
              </a:spcAft>
              <a:buNone/>
            </a:pPr>
            <a:r>
              <a:rPr lang="en" sz="1200">
                <a:solidFill>
                  <a:srgbClr val="D1D3D4"/>
                </a:solidFill>
              </a:rPr>
              <a:t>             One input can mean different meanings.</a:t>
            </a:r>
            <a:endParaRPr sz="1200">
              <a:solidFill>
                <a:srgbClr val="D1D3D4"/>
              </a:solidFill>
            </a:endParaRPr>
          </a:p>
          <a:p>
            <a:pPr indent="0" lvl="0" marL="0" rtl="0" algn="l">
              <a:spcBef>
                <a:spcPts val="400"/>
              </a:spcBef>
              <a:spcAft>
                <a:spcPts val="400"/>
              </a:spcAft>
              <a:buNone/>
            </a:pPr>
            <a:r>
              <a:rPr lang="en" sz="1200">
                <a:solidFill>
                  <a:srgbClr val="D1D3D4"/>
                </a:solidFill>
              </a:rPr>
              <a:t>             Many inputs can mean the same thing.</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3000"/>
              <a:t>LIMITATIONS OF EXISTING WORK</a:t>
            </a:r>
            <a:r>
              <a:rPr lang="en" sz="1000"/>
              <a:t>                                                                                                          </a:t>
            </a:r>
            <a:endParaRPr sz="3000">
              <a:solidFill>
                <a:srgbClr val="FF007F"/>
              </a:solidFill>
            </a:endParaRPr>
          </a:p>
        </p:txBody>
      </p:sp>
      <p:sp>
        <p:nvSpPr>
          <p:cNvPr id="116" name="Google Shape;116;p23"/>
          <p:cNvSpPr txBox="1"/>
          <p:nvPr>
            <p:ph idx="1" type="body"/>
          </p:nvPr>
        </p:nvSpPr>
        <p:spPr>
          <a:xfrm>
            <a:off x="397375" y="114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Chatbots are directly linked with businesses, so, understanding their weaknesses is a crucial part.</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There are a plethora of limitations, users and business owners have complained about them.</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Also, these limitations of chatbots have stopped various organizations from deploying chatbots on their applications and websites.</a:t>
            </a:r>
            <a:endParaRPr sz="1200">
              <a:solidFill>
                <a:srgbClr val="D1D3D4"/>
              </a:solidFill>
            </a:endParaRPr>
          </a:p>
          <a:p>
            <a:pPr indent="0" lvl="0" marL="0" rtl="0" algn="l">
              <a:spcBef>
                <a:spcPts val="1200"/>
              </a:spcBef>
              <a:spcAft>
                <a:spcPts val="0"/>
              </a:spcAft>
              <a:buClr>
                <a:schemeClr val="dk1"/>
              </a:buClr>
              <a:buSzPts val="1100"/>
              <a:buFont typeface="Arial"/>
              <a:buNone/>
            </a:pPr>
            <a:r>
              <a:t/>
            </a:r>
            <a:endParaRPr sz="1200">
              <a:solidFill>
                <a:srgbClr val="D1D3D4"/>
              </a:solidFill>
            </a:endParaRPr>
          </a:p>
          <a:p>
            <a:pPr indent="0" lvl="0" marL="0" rtl="0" algn="l">
              <a:spcBef>
                <a:spcPts val="1200"/>
              </a:spcBef>
              <a:spcAft>
                <a:spcPts val="1200"/>
              </a:spcAft>
              <a:buClr>
                <a:schemeClr val="dk1"/>
              </a:buClr>
              <a:buSzPts val="1100"/>
              <a:buFont typeface="Arial"/>
              <a:buNone/>
            </a:pPr>
            <a:r>
              <a:t/>
            </a:r>
            <a:endParaRPr sz="1200">
              <a:solidFill>
                <a:srgbClr val="D1D3D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LIMITATIONS OF EXISTING WORK</a:t>
            </a:r>
            <a:r>
              <a:rPr lang="en" sz="1000"/>
              <a:t>                                                                                                           </a:t>
            </a:r>
            <a:endParaRPr sz="3000">
              <a:solidFill>
                <a:srgbClr val="FF007F"/>
              </a:solidFill>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chemeClr val="dk1"/>
                </a:solidFill>
              </a:rPr>
              <a:t>1</a:t>
            </a:r>
            <a:r>
              <a:rPr lang="en" sz="1200">
                <a:solidFill>
                  <a:schemeClr val="dk1"/>
                </a:solidFill>
              </a:rPr>
              <a:t>.</a:t>
            </a:r>
            <a:r>
              <a:rPr lang="en" sz="1200">
                <a:solidFill>
                  <a:srgbClr val="D1D3D4"/>
                </a:solidFill>
              </a:rPr>
              <a:t>  They Can’t Make Decisions :</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     Another limitation of chatbots is that they lack decision-making.</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     They don’t have the right know-how to differentiate between the good and the bad.</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     On March 23, 2016, the tech biggie Microsoft attracted many controversies due to its chatbot Tay.</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     The chatbot posted offensive Tweets and landed Microsoft in huge troubles. So they have to shut down the chatbot temporarily.</a:t>
            </a:r>
            <a:endParaRPr sz="1200">
              <a:solidFill>
                <a:srgbClr val="D1D3D4"/>
              </a:solidFill>
            </a:endParaRPr>
          </a:p>
          <a:p>
            <a:pPr indent="0" lvl="0" marL="0" rtl="0" algn="l">
              <a:spcBef>
                <a:spcPts val="1200"/>
              </a:spcBef>
              <a:spcAft>
                <a:spcPts val="1200"/>
              </a:spcAft>
              <a:buClr>
                <a:schemeClr val="dk1"/>
              </a:buClr>
              <a:buSzPts val="1100"/>
              <a:buFont typeface="Arial"/>
              <a:buNone/>
            </a:pPr>
            <a:r>
              <a:rPr lang="en" sz="1200">
                <a:solidFill>
                  <a:srgbClr val="D1D3D4"/>
                </a:solidFill>
              </a:rPr>
              <a:t>     Similarly, chatbots have done a lot of damage to multiple brands due to their poor decision-making capability.</a:t>
            </a:r>
            <a:endParaRPr sz="1200">
              <a:solidFill>
                <a:srgbClr val="D1D3D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LIMITATIONS OF EXISTING WORK</a:t>
            </a:r>
            <a:r>
              <a:rPr lang="en" sz="1000"/>
              <a:t>                                                                                                           </a:t>
            </a:r>
            <a:endParaRPr sz="3000">
              <a:solidFill>
                <a:srgbClr val="FF007F"/>
              </a:solidFill>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chemeClr val="dk1"/>
                </a:solidFill>
              </a:rPr>
              <a:t>2</a:t>
            </a:r>
            <a:r>
              <a:rPr lang="en" sz="1200">
                <a:solidFill>
                  <a:schemeClr val="dk1"/>
                </a:solidFill>
              </a:rPr>
              <a:t>.</a:t>
            </a:r>
            <a:r>
              <a:rPr lang="en" sz="1200">
                <a:solidFill>
                  <a:srgbClr val="D1D3D4"/>
                </a:solidFill>
              </a:rPr>
              <a:t>  </a:t>
            </a:r>
            <a:r>
              <a:rPr lang="en" sz="1200">
                <a:solidFill>
                  <a:srgbClr val="D1D3D4"/>
                </a:solidFill>
              </a:rPr>
              <a:t>Chatbots Have the Same Answer For a Query :</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     Most customers don’t proceed with the chat when they know they are chatting with a chatbot.</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     Chatbots are easily identifiable because they have the same answer for multiple queries.</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     Suppose you are asking something to a bot that is not available in the data server so that you will get an apology.</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     The same is the case with other queries.</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     No matter how many different questions you ask, it will deliver you with the same apology, which is quite irritating.</a:t>
            </a:r>
            <a:endParaRPr sz="1200">
              <a:solidFill>
                <a:srgbClr val="D1D3D4"/>
              </a:solidFill>
            </a:endParaRPr>
          </a:p>
          <a:p>
            <a:pPr indent="0" lvl="0" marL="0" rtl="0" algn="l">
              <a:spcBef>
                <a:spcPts val="1200"/>
              </a:spcBef>
              <a:spcAft>
                <a:spcPts val="1200"/>
              </a:spcAft>
              <a:buNone/>
            </a:pPr>
            <a:r>
              <a:t/>
            </a:r>
            <a:endParaRPr sz="1200">
              <a:solidFill>
                <a:srgbClr val="D1D3D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3000"/>
              <a:t>PROPOSED WORK &amp; METHODOLOGY</a:t>
            </a:r>
            <a:r>
              <a:rPr lang="en" sz="1000"/>
              <a:t>                                                                                        </a:t>
            </a:r>
            <a:endParaRPr sz="3000">
              <a:solidFill>
                <a:srgbClr val="FF007F"/>
              </a:solidFill>
            </a:endParaRPr>
          </a:p>
        </p:txBody>
      </p:sp>
      <p:sp>
        <p:nvSpPr>
          <p:cNvPr id="134" name="Google Shape;134;p26"/>
          <p:cNvSpPr txBox="1"/>
          <p:nvPr>
            <p:ph idx="1" type="body"/>
          </p:nvPr>
        </p:nvSpPr>
        <p:spPr>
          <a:xfrm>
            <a:off x="423925" y="1189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D1D3D4"/>
              </a:solidFill>
            </a:endParaRPr>
          </a:p>
          <a:p>
            <a:pPr indent="0" lvl="0" marL="0" rtl="0" algn="l">
              <a:spcBef>
                <a:spcPts val="1200"/>
              </a:spcBef>
              <a:spcAft>
                <a:spcPts val="0"/>
              </a:spcAft>
              <a:buNone/>
            </a:pPr>
            <a:r>
              <a:rPr lang="en" sz="1050">
                <a:solidFill>
                  <a:srgbClr val="D1D3D4"/>
                </a:solidFill>
              </a:rPr>
              <a:t>Successful chatbots are designed to learn, making maintenance an integral part of the chatbot development methodology.</a:t>
            </a:r>
            <a:endParaRPr sz="1050">
              <a:solidFill>
                <a:srgbClr val="D1D3D4"/>
              </a:solidFill>
            </a:endParaRPr>
          </a:p>
          <a:p>
            <a:pPr indent="0" lvl="0" marL="0" rtl="0" algn="l">
              <a:spcBef>
                <a:spcPts val="1200"/>
              </a:spcBef>
              <a:spcAft>
                <a:spcPts val="0"/>
              </a:spcAft>
              <a:buNone/>
            </a:pPr>
            <a:r>
              <a:rPr lang="en" sz="1050">
                <a:solidFill>
                  <a:srgbClr val="D1D3D4"/>
                </a:solidFill>
              </a:rPr>
              <a:t>Once the chatbot is interacting with real users it is important to analyze user feedback and sentiment, along with other insights the interactions may produce.</a:t>
            </a:r>
            <a:endParaRPr sz="1050">
              <a:solidFill>
                <a:srgbClr val="D1D3D4"/>
              </a:solidFill>
            </a:endParaRPr>
          </a:p>
          <a:p>
            <a:pPr indent="0" lvl="0" marL="0" rtl="0" algn="l">
              <a:spcBef>
                <a:spcPts val="1200"/>
              </a:spcBef>
              <a:spcAft>
                <a:spcPts val="0"/>
              </a:spcAft>
              <a:buNone/>
            </a:pPr>
            <a:r>
              <a:rPr lang="en" sz="1050">
                <a:solidFill>
                  <a:srgbClr val="D1D3D4"/>
                </a:solidFill>
              </a:rPr>
              <a:t>Insight analysis may give us an understanding of possible usability issues or areas of improvement, but it also may provide us with possible market opportunities to</a:t>
            </a:r>
            <a:endParaRPr sz="1050">
              <a:solidFill>
                <a:srgbClr val="D1D3D4"/>
              </a:solidFill>
            </a:endParaRPr>
          </a:p>
          <a:p>
            <a:pPr indent="0" lvl="0" marL="0" rtl="0" algn="l">
              <a:spcBef>
                <a:spcPts val="1200"/>
              </a:spcBef>
              <a:spcAft>
                <a:spcPts val="0"/>
              </a:spcAft>
              <a:buNone/>
            </a:pPr>
            <a:r>
              <a:rPr lang="en" sz="1050">
                <a:solidFill>
                  <a:srgbClr val="D1D3D4"/>
                </a:solidFill>
              </a:rPr>
              <a:t>implement more data-driven solutions.</a:t>
            </a:r>
            <a:endParaRPr sz="1050">
              <a:solidFill>
                <a:srgbClr val="D1D3D4"/>
              </a:solidFill>
            </a:endParaRPr>
          </a:p>
          <a:p>
            <a:pPr indent="0" lvl="0" marL="0" rtl="0" algn="l">
              <a:spcBef>
                <a:spcPts val="1200"/>
              </a:spcBef>
              <a:spcAft>
                <a:spcPts val="0"/>
              </a:spcAft>
              <a:buNone/>
            </a:pPr>
            <a:r>
              <a:rPr lang="en" sz="1050">
                <a:solidFill>
                  <a:srgbClr val="D1D3D4"/>
                </a:solidFill>
              </a:rPr>
              <a:t>Analytics can help us understand bot performance, user engagement, sentiment and demographics.</a:t>
            </a:r>
            <a:endParaRPr sz="1050">
              <a:solidFill>
                <a:srgbClr val="D1D3D4"/>
              </a:solidFill>
            </a:endParaRPr>
          </a:p>
          <a:p>
            <a:pPr indent="0" lvl="0" marL="0" rtl="0" algn="l">
              <a:spcBef>
                <a:spcPts val="1200"/>
              </a:spcBef>
              <a:spcAft>
                <a:spcPts val="0"/>
              </a:spcAft>
              <a:buNone/>
            </a:pPr>
            <a:r>
              <a:rPr lang="en" sz="1050">
                <a:solidFill>
                  <a:srgbClr val="D1D3D4"/>
                </a:solidFill>
              </a:rPr>
              <a:t>Fixing bugs and other software defects should be part of the software maintenance strategy, but with evolving customer expectations and technology advancements</a:t>
            </a:r>
            <a:endParaRPr sz="1050">
              <a:solidFill>
                <a:srgbClr val="D1D3D4"/>
              </a:solidFill>
            </a:endParaRPr>
          </a:p>
          <a:p>
            <a:pPr indent="0" lvl="0" marL="0" rtl="0" algn="l">
              <a:spcBef>
                <a:spcPts val="1200"/>
              </a:spcBef>
              <a:spcAft>
                <a:spcPts val="0"/>
              </a:spcAft>
              <a:buNone/>
            </a:pPr>
            <a:r>
              <a:rPr lang="en" sz="1050">
                <a:solidFill>
                  <a:srgbClr val="D1D3D4"/>
                </a:solidFill>
              </a:rPr>
              <a:t> it is important to also keep the system updated and sustainable.</a:t>
            </a:r>
            <a:endParaRPr sz="1050">
              <a:solidFill>
                <a:srgbClr val="D1D3D4"/>
              </a:solidFill>
            </a:endParaRPr>
          </a:p>
          <a:p>
            <a:pPr indent="0" lvl="0" marL="0" rtl="0" algn="l">
              <a:spcBef>
                <a:spcPts val="1200"/>
              </a:spcBef>
              <a:spcAft>
                <a:spcPts val="0"/>
              </a:spcAft>
              <a:buNone/>
            </a:pPr>
            <a:r>
              <a:rPr lang="en" sz="1050">
                <a:solidFill>
                  <a:srgbClr val="D1D3D4"/>
                </a:solidFill>
              </a:rPr>
              <a:t>Metrics for the machine learning components should always be monitored in order to address a possible decrease in performance.</a:t>
            </a:r>
            <a:endParaRPr sz="1050">
              <a:solidFill>
                <a:srgbClr val="D1D3D4"/>
              </a:solidFill>
            </a:endParaRPr>
          </a:p>
          <a:p>
            <a:pPr indent="0" lvl="0" marL="0" rtl="0" algn="l">
              <a:spcBef>
                <a:spcPts val="1200"/>
              </a:spcBef>
              <a:spcAft>
                <a:spcPts val="0"/>
              </a:spcAft>
              <a:buNone/>
            </a:pPr>
            <a:r>
              <a:rPr lang="en" sz="1050">
                <a:solidFill>
                  <a:srgbClr val="D1D3D4"/>
                </a:solidFill>
              </a:rPr>
              <a:t>In the case of chatbots, the ever-evolving nature of natural language may cause the NLP components to worsen over time.</a:t>
            </a:r>
            <a:endParaRPr sz="1050">
              <a:solidFill>
                <a:srgbClr val="D1D3D4"/>
              </a:solidFill>
            </a:endParaRPr>
          </a:p>
          <a:p>
            <a:pPr indent="0" lvl="0" marL="0" rtl="0" algn="l">
              <a:spcBef>
                <a:spcPts val="1200"/>
              </a:spcBef>
              <a:spcAft>
                <a:spcPts val="1200"/>
              </a:spcAft>
              <a:buNone/>
            </a:pPr>
            <a:r>
              <a:rPr lang="en" sz="1050">
                <a:solidFill>
                  <a:srgbClr val="D1D3D4"/>
                </a:solidFill>
              </a:rPr>
              <a:t>Constant retraining, through active learning and evaluation of those components is vital during the maintenance and development process.</a:t>
            </a:r>
            <a:endParaRPr sz="1050">
              <a:solidFill>
                <a:srgbClr val="D1D3D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3300"/>
              <a:t>NOVELTY OF THE PROJECT</a:t>
            </a:r>
            <a:r>
              <a:rPr lang="en" sz="1000"/>
              <a:t>                                                                                                                                                   </a:t>
            </a:r>
            <a:endParaRPr sz="2811">
              <a:solidFill>
                <a:srgbClr val="FF007F"/>
              </a:solidFill>
            </a:endParaRPr>
          </a:p>
          <a:p>
            <a:pPr indent="0" lvl="0" marL="0" rtl="0" algn="l">
              <a:spcBef>
                <a:spcPts val="1200"/>
              </a:spcBef>
              <a:spcAft>
                <a:spcPts val="0"/>
              </a:spcAft>
              <a:buNone/>
            </a:pPr>
            <a:r>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1018"/>
              <a:buNone/>
            </a:pPr>
            <a:r>
              <a:t/>
            </a:r>
            <a:endParaRPr sz="1050">
              <a:solidFill>
                <a:srgbClr val="D1D3D4"/>
              </a:solidFill>
            </a:endParaRPr>
          </a:p>
          <a:p>
            <a:pPr indent="0" lvl="0" marL="0" rtl="0" algn="l">
              <a:lnSpc>
                <a:spcPct val="95000"/>
              </a:lnSpc>
              <a:spcBef>
                <a:spcPts val="1200"/>
              </a:spcBef>
              <a:spcAft>
                <a:spcPts val="0"/>
              </a:spcAft>
              <a:buSzPts val="1018"/>
              <a:buNone/>
            </a:pPr>
            <a:r>
              <a:rPr lang="en" sz="1050">
                <a:solidFill>
                  <a:schemeClr val="dk1"/>
                </a:solidFill>
              </a:rPr>
              <a:t>1.</a:t>
            </a:r>
            <a:r>
              <a:rPr lang="en" sz="1050">
                <a:solidFill>
                  <a:srgbClr val="D1D3D4"/>
                </a:solidFill>
              </a:rPr>
              <a:t> Paam </a:t>
            </a:r>
            <a:r>
              <a:rPr lang="en" sz="1050">
                <a:solidFill>
                  <a:srgbClr val="D1D3D4"/>
                </a:solidFill>
              </a:rPr>
              <a:t>Should Provide Faster Solutions :</a:t>
            </a:r>
            <a:endParaRPr sz="1050">
              <a:solidFill>
                <a:srgbClr val="D1D3D4"/>
              </a:solidFill>
            </a:endParaRPr>
          </a:p>
          <a:p>
            <a:pPr indent="0" lvl="0" marL="0" rtl="0" algn="l">
              <a:lnSpc>
                <a:spcPct val="95000"/>
              </a:lnSpc>
              <a:spcBef>
                <a:spcPts val="1200"/>
              </a:spcBef>
              <a:spcAft>
                <a:spcPts val="0"/>
              </a:spcAft>
              <a:buSzPts val="1018"/>
              <a:buNone/>
            </a:pPr>
            <a:r>
              <a:rPr lang="en" sz="1050">
                <a:solidFill>
                  <a:srgbClr val="D1D3D4"/>
                </a:solidFill>
              </a:rPr>
              <a:t>    paam can easily save time and effort. It can help resolve base level complex issues without student intervention.</a:t>
            </a:r>
            <a:endParaRPr sz="1050">
              <a:solidFill>
                <a:srgbClr val="D1D3D4"/>
              </a:solidFill>
            </a:endParaRPr>
          </a:p>
          <a:p>
            <a:pPr indent="0" lvl="0" marL="0" rtl="0" algn="l">
              <a:lnSpc>
                <a:spcPct val="95000"/>
              </a:lnSpc>
              <a:spcBef>
                <a:spcPts val="1200"/>
              </a:spcBef>
              <a:spcAft>
                <a:spcPts val="0"/>
              </a:spcAft>
              <a:buSzPts val="1018"/>
              <a:buNone/>
            </a:pPr>
            <a:r>
              <a:rPr lang="en" sz="1050">
                <a:solidFill>
                  <a:srgbClr val="D1D3D4"/>
                </a:solidFill>
              </a:rPr>
              <a:t>    Instead of having a student going through page after page and analyzing data.</a:t>
            </a:r>
            <a:endParaRPr sz="1050">
              <a:solidFill>
                <a:srgbClr val="D1D3D4"/>
              </a:solidFill>
            </a:endParaRPr>
          </a:p>
          <a:p>
            <a:pPr indent="0" lvl="0" marL="0" rtl="0" algn="l">
              <a:lnSpc>
                <a:spcPct val="95000"/>
              </a:lnSpc>
              <a:spcBef>
                <a:spcPts val="1200"/>
              </a:spcBef>
              <a:spcAft>
                <a:spcPts val="0"/>
              </a:spcAft>
              <a:buSzPts val="1018"/>
              <a:buNone/>
            </a:pPr>
            <a:r>
              <a:rPr lang="en" sz="1050">
                <a:solidFill>
                  <a:srgbClr val="D1D3D4"/>
                </a:solidFill>
              </a:rPr>
              <a:t>    One of the core features of paam should be to provide efficient solutions to student’s many problems on request.</a:t>
            </a:r>
            <a:endParaRPr sz="1050">
              <a:solidFill>
                <a:srgbClr val="D1D3D4"/>
              </a:solidFill>
            </a:endParaRPr>
          </a:p>
          <a:p>
            <a:pPr indent="0" lvl="0" marL="0" rtl="0" algn="l">
              <a:lnSpc>
                <a:spcPct val="95000"/>
              </a:lnSpc>
              <a:spcBef>
                <a:spcPts val="1200"/>
              </a:spcBef>
              <a:spcAft>
                <a:spcPts val="0"/>
              </a:spcAft>
              <a:buSzPts val="1018"/>
              <a:buNone/>
            </a:pPr>
            <a:r>
              <a:t/>
            </a:r>
            <a:endParaRPr sz="1050">
              <a:solidFill>
                <a:srgbClr val="D1D3D4"/>
              </a:solidFill>
            </a:endParaRPr>
          </a:p>
          <a:p>
            <a:pPr indent="0" lvl="0" marL="0" rtl="0" algn="l">
              <a:lnSpc>
                <a:spcPct val="95000"/>
              </a:lnSpc>
              <a:spcBef>
                <a:spcPts val="1200"/>
              </a:spcBef>
              <a:spcAft>
                <a:spcPts val="0"/>
              </a:spcAft>
              <a:buSzPts val="1018"/>
              <a:buNone/>
            </a:pPr>
            <a:r>
              <a:rPr lang="en" sz="1050">
                <a:solidFill>
                  <a:schemeClr val="dk1"/>
                </a:solidFill>
              </a:rPr>
              <a:t>2.</a:t>
            </a:r>
            <a:r>
              <a:rPr lang="en" sz="1050">
                <a:solidFill>
                  <a:srgbClr val="D1D3D4"/>
                </a:solidFill>
              </a:rPr>
              <a:t>  We </a:t>
            </a:r>
            <a:r>
              <a:rPr lang="en" sz="1050">
                <a:solidFill>
                  <a:srgbClr val="D1D3D4"/>
                </a:solidFill>
              </a:rPr>
              <a:t>Keep a Simple &amp; Easy User-Interface for paam :</a:t>
            </a:r>
            <a:endParaRPr sz="1050">
              <a:solidFill>
                <a:srgbClr val="D1D3D4"/>
              </a:solidFill>
            </a:endParaRPr>
          </a:p>
          <a:p>
            <a:pPr indent="0" lvl="0" marL="0" rtl="0" algn="l">
              <a:lnSpc>
                <a:spcPct val="95000"/>
              </a:lnSpc>
              <a:spcBef>
                <a:spcPts val="1200"/>
              </a:spcBef>
              <a:spcAft>
                <a:spcPts val="0"/>
              </a:spcAft>
              <a:buSzPts val="1018"/>
              <a:buNone/>
            </a:pPr>
            <a:r>
              <a:rPr lang="en" sz="1050">
                <a:solidFill>
                  <a:srgbClr val="D1D3D4"/>
                </a:solidFill>
              </a:rPr>
              <a:t>    paam is easy to find, proactive, engaging, and aesthetically appealing. </a:t>
            </a:r>
            <a:endParaRPr sz="1050">
              <a:solidFill>
                <a:srgbClr val="D1D3D4"/>
              </a:solidFill>
            </a:endParaRPr>
          </a:p>
          <a:p>
            <a:pPr indent="0" lvl="0" marL="0" rtl="0" algn="l">
              <a:lnSpc>
                <a:spcPct val="95000"/>
              </a:lnSpc>
              <a:spcBef>
                <a:spcPts val="1200"/>
              </a:spcBef>
              <a:spcAft>
                <a:spcPts val="0"/>
              </a:spcAft>
              <a:buSzPts val="1018"/>
              <a:buNone/>
            </a:pPr>
            <a:r>
              <a:t/>
            </a:r>
            <a:endParaRPr sz="1050">
              <a:solidFill>
                <a:srgbClr val="D1D3D4"/>
              </a:solidFill>
            </a:endParaRPr>
          </a:p>
          <a:p>
            <a:pPr indent="0" lvl="0" marL="0" rtl="0" algn="l">
              <a:lnSpc>
                <a:spcPct val="95000"/>
              </a:lnSpc>
              <a:spcBef>
                <a:spcPts val="1200"/>
              </a:spcBef>
              <a:spcAft>
                <a:spcPts val="0"/>
              </a:spcAft>
              <a:buSzPts val="1018"/>
              <a:buNone/>
            </a:pPr>
            <a:r>
              <a:t/>
            </a:r>
            <a:endParaRPr sz="1050">
              <a:solidFill>
                <a:srgbClr val="D1D3D4"/>
              </a:solidFill>
            </a:endParaRPr>
          </a:p>
          <a:p>
            <a:pPr indent="0" lvl="0" marL="0" rtl="0" algn="l">
              <a:lnSpc>
                <a:spcPct val="95000"/>
              </a:lnSpc>
              <a:spcBef>
                <a:spcPts val="1200"/>
              </a:spcBef>
              <a:spcAft>
                <a:spcPts val="0"/>
              </a:spcAft>
              <a:buSzPts val="1018"/>
              <a:buNone/>
            </a:pPr>
            <a:r>
              <a:t/>
            </a:r>
            <a:endParaRPr sz="1050">
              <a:solidFill>
                <a:srgbClr val="D1D3D4"/>
              </a:solidFill>
            </a:endParaRPr>
          </a:p>
          <a:p>
            <a:pPr indent="0" lvl="0" marL="0" rtl="0" algn="l">
              <a:lnSpc>
                <a:spcPct val="95000"/>
              </a:lnSpc>
              <a:spcBef>
                <a:spcPts val="1200"/>
              </a:spcBef>
              <a:spcAft>
                <a:spcPts val="1200"/>
              </a:spcAft>
              <a:buSzPts val="1018"/>
              <a:buNone/>
            </a:pPr>
            <a:r>
              <a:t/>
            </a:r>
            <a:endParaRPr sz="1050">
              <a:solidFill>
                <a:srgbClr val="D1D3D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300"/>
              <a:t>NOVELTY OF THE PROJECT</a:t>
            </a:r>
            <a:r>
              <a:rPr lang="en" sz="1000"/>
              <a:t>                                                                                                                                                   </a:t>
            </a:r>
            <a:endParaRPr sz="2811">
              <a:solidFill>
                <a:srgbClr val="FF007F"/>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sz="3000"/>
          </a:p>
        </p:txBody>
      </p:sp>
      <p:sp>
        <p:nvSpPr>
          <p:cNvPr id="146" name="Google Shape;146;p28"/>
          <p:cNvSpPr txBox="1"/>
          <p:nvPr>
            <p:ph idx="1" type="body"/>
          </p:nvPr>
        </p:nvSpPr>
        <p:spPr>
          <a:xfrm>
            <a:off x="248575" y="1141950"/>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None/>
            </a:pPr>
            <a:r>
              <a:t/>
            </a:r>
            <a:endParaRPr sz="1050">
              <a:solidFill>
                <a:srgbClr val="D1D3D4"/>
              </a:solidFill>
            </a:endParaRPr>
          </a:p>
          <a:p>
            <a:pPr indent="0" lvl="0" marL="0" rtl="0" algn="l">
              <a:lnSpc>
                <a:spcPct val="95000"/>
              </a:lnSpc>
              <a:spcBef>
                <a:spcPts val="1200"/>
              </a:spcBef>
              <a:spcAft>
                <a:spcPts val="0"/>
              </a:spcAft>
              <a:buClr>
                <a:srgbClr val="000000"/>
              </a:buClr>
              <a:buSzPts val="1018"/>
              <a:buFont typeface="Arial"/>
              <a:buNone/>
            </a:pPr>
            <a:r>
              <a:rPr lang="en" sz="1050">
                <a:solidFill>
                  <a:srgbClr val="D1D3D4"/>
                </a:solidFill>
              </a:rPr>
              <a:t>3. It helps the students who are facing problem to search information about college from their website:</a:t>
            </a:r>
            <a:endParaRPr sz="1050">
              <a:solidFill>
                <a:srgbClr val="D1D3D4"/>
              </a:solidFill>
            </a:endParaRPr>
          </a:p>
          <a:p>
            <a:pPr indent="0" lvl="0" marL="0" rtl="0" algn="l">
              <a:lnSpc>
                <a:spcPct val="95000"/>
              </a:lnSpc>
              <a:spcBef>
                <a:spcPts val="1200"/>
              </a:spcBef>
              <a:spcAft>
                <a:spcPts val="0"/>
              </a:spcAft>
              <a:buNone/>
            </a:pPr>
            <a:r>
              <a:rPr lang="en" sz="1050">
                <a:solidFill>
                  <a:srgbClr val="D1D3D4"/>
                </a:solidFill>
              </a:rPr>
              <a:t>    Paam will help students where students can ask direct question  and get their answers what they need.</a:t>
            </a:r>
            <a:endParaRPr sz="1050">
              <a:solidFill>
                <a:srgbClr val="D1D3D4"/>
              </a:solidFill>
            </a:endParaRPr>
          </a:p>
          <a:p>
            <a:pPr indent="0" lvl="0" marL="0" rtl="0" algn="l">
              <a:lnSpc>
                <a:spcPct val="95000"/>
              </a:lnSpc>
              <a:spcBef>
                <a:spcPts val="1200"/>
              </a:spcBef>
              <a:spcAft>
                <a:spcPts val="0"/>
              </a:spcAft>
              <a:buClr>
                <a:srgbClr val="000000"/>
              </a:buClr>
              <a:buSzPts val="1018"/>
              <a:buFont typeface="Arial"/>
              <a:buNone/>
            </a:pPr>
            <a:r>
              <a:t/>
            </a:r>
            <a:endParaRPr sz="1050">
              <a:solidFill>
                <a:srgbClr val="D1D3D4"/>
              </a:solidFill>
            </a:endParaRPr>
          </a:p>
          <a:p>
            <a:pPr indent="0" lvl="0" marL="0" rtl="0" algn="l">
              <a:lnSpc>
                <a:spcPct val="95000"/>
              </a:lnSpc>
              <a:spcBef>
                <a:spcPts val="1200"/>
              </a:spcBef>
              <a:spcAft>
                <a:spcPts val="0"/>
              </a:spcAft>
              <a:buNone/>
            </a:pPr>
            <a:r>
              <a:rPr lang="en" sz="1050">
                <a:solidFill>
                  <a:srgbClr val="D1D3D4"/>
                </a:solidFill>
              </a:rPr>
              <a:t>4. </a:t>
            </a:r>
            <a:r>
              <a:rPr lang="en" sz="1200">
                <a:solidFill>
                  <a:srgbClr val="D1D3D4"/>
                </a:solidFill>
              </a:rPr>
              <a:t>Machine learning based system:</a:t>
            </a:r>
            <a:endParaRPr sz="1200">
              <a:solidFill>
                <a:srgbClr val="D1D3D4"/>
              </a:solidFill>
            </a:endParaRPr>
          </a:p>
          <a:p>
            <a:pPr indent="0" lvl="0" marL="0" rtl="0" algn="l">
              <a:lnSpc>
                <a:spcPct val="95000"/>
              </a:lnSpc>
              <a:spcBef>
                <a:spcPts val="1200"/>
              </a:spcBef>
              <a:spcAft>
                <a:spcPts val="0"/>
              </a:spcAft>
              <a:buNone/>
            </a:pPr>
            <a:r>
              <a:rPr lang="en" sz="1200">
                <a:solidFill>
                  <a:srgbClr val="D1D3D4"/>
                </a:solidFill>
              </a:rPr>
              <a:t>   Paam will runs on neural network so it can compare and give answers correctly.</a:t>
            </a:r>
            <a:endParaRPr sz="1200">
              <a:solidFill>
                <a:srgbClr val="D1D3D4"/>
              </a:solidFill>
            </a:endParaRPr>
          </a:p>
          <a:p>
            <a:pPr indent="0" lvl="0" marL="0" rtl="0" algn="l">
              <a:spcBef>
                <a:spcPts val="1200"/>
              </a:spcBef>
              <a:spcAft>
                <a:spcPts val="0"/>
              </a:spcAft>
              <a:buNone/>
            </a:pPr>
            <a:r>
              <a:t/>
            </a:r>
            <a:endParaRPr>
              <a:solidFill>
                <a:srgbClr val="D1D3D4"/>
              </a:solidFill>
            </a:endParaRPr>
          </a:p>
          <a:p>
            <a:pPr indent="0" lvl="0" marL="0" rtl="0" algn="l">
              <a:spcBef>
                <a:spcPts val="1200"/>
              </a:spcBef>
              <a:spcAft>
                <a:spcPts val="1200"/>
              </a:spcAft>
              <a:buNone/>
            </a:pPr>
            <a:r>
              <a:t/>
            </a:r>
            <a:endParaRPr>
              <a:solidFill>
                <a:srgbClr val="D1D3D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3000"/>
              <a:t>REAL TIME USAGE</a:t>
            </a:r>
            <a:r>
              <a:rPr lang="en" sz="1000"/>
              <a:t>                                                                                                                                                                            </a:t>
            </a:r>
            <a:endParaRPr sz="2600">
              <a:solidFill>
                <a:srgbClr val="FF007F"/>
              </a:solidFill>
            </a:endParaRPr>
          </a:p>
        </p:txBody>
      </p:sp>
      <p:sp>
        <p:nvSpPr>
          <p:cNvPr id="152" name="Google Shape;152;p29"/>
          <p:cNvSpPr txBox="1"/>
          <p:nvPr>
            <p:ph idx="1" type="body"/>
          </p:nvPr>
        </p:nvSpPr>
        <p:spPr>
          <a:xfrm>
            <a:off x="280500" y="113690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200">
              <a:solidFill>
                <a:srgbClr val="D1D3D4"/>
              </a:solidFill>
            </a:endParaRPr>
          </a:p>
          <a:p>
            <a:pPr indent="0" lvl="0" marL="0" rtl="0" algn="l">
              <a:spcBef>
                <a:spcPts val="1200"/>
              </a:spcBef>
              <a:spcAft>
                <a:spcPts val="0"/>
              </a:spcAft>
              <a:buNone/>
            </a:pPr>
            <a:r>
              <a:rPr lang="en" sz="1200">
                <a:solidFill>
                  <a:schemeClr val="dk1"/>
                </a:solidFill>
              </a:rPr>
              <a:t>1. </a:t>
            </a:r>
            <a:r>
              <a:rPr lang="en" sz="1200">
                <a:solidFill>
                  <a:srgbClr val="D1D3D4"/>
                </a:solidFill>
              </a:rPr>
              <a:t> It i</a:t>
            </a:r>
            <a:r>
              <a:rPr lang="en" sz="1200">
                <a:solidFill>
                  <a:srgbClr val="D1D3D4"/>
                </a:solidFill>
                <a:latin typeface="Oswald"/>
                <a:ea typeface="Oswald"/>
                <a:cs typeface="Oswald"/>
                <a:sym typeface="Oswald"/>
              </a:rPr>
              <a:t>s used for automatic question answering.</a:t>
            </a:r>
            <a:endParaRPr sz="1200">
              <a:solidFill>
                <a:srgbClr val="D1D3D4"/>
              </a:solidFill>
              <a:latin typeface="Oswald"/>
              <a:ea typeface="Oswald"/>
              <a:cs typeface="Oswald"/>
              <a:sym typeface="Oswald"/>
            </a:endParaRPr>
          </a:p>
          <a:p>
            <a:pPr indent="0" lvl="0" marL="0" rtl="0" algn="l">
              <a:spcBef>
                <a:spcPts val="1200"/>
              </a:spcBef>
              <a:spcAft>
                <a:spcPts val="0"/>
              </a:spcAft>
              <a:buNone/>
            </a:pPr>
            <a:r>
              <a:rPr lang="en" sz="1200">
                <a:solidFill>
                  <a:schemeClr val="dk1"/>
                </a:solidFill>
              </a:rPr>
              <a:t>2. </a:t>
            </a:r>
            <a:r>
              <a:rPr lang="en" sz="1200">
                <a:solidFill>
                  <a:srgbClr val="D1D3D4"/>
                </a:solidFill>
              </a:rPr>
              <a:t> </a:t>
            </a:r>
            <a:r>
              <a:rPr lang="en" sz="1200">
                <a:solidFill>
                  <a:srgbClr val="D1D3D4"/>
                </a:solidFill>
                <a:latin typeface="Oswald"/>
                <a:ea typeface="Oswald"/>
                <a:cs typeface="Oswald"/>
                <a:sym typeface="Oswald"/>
              </a:rPr>
              <a:t>It uses natural language recognition to deliver an appropriate response.</a:t>
            </a:r>
            <a:endParaRPr sz="1200">
              <a:solidFill>
                <a:srgbClr val="D1D3D4"/>
              </a:solidFill>
              <a:latin typeface="Oswald"/>
              <a:ea typeface="Oswald"/>
              <a:cs typeface="Oswald"/>
              <a:sym typeface="Oswald"/>
            </a:endParaRPr>
          </a:p>
          <a:p>
            <a:pPr indent="0" lvl="0" marL="0" rtl="0" algn="l">
              <a:spcBef>
                <a:spcPts val="1200"/>
              </a:spcBef>
              <a:spcAft>
                <a:spcPts val="0"/>
              </a:spcAft>
              <a:buNone/>
            </a:pPr>
            <a:r>
              <a:rPr lang="en" sz="1200">
                <a:solidFill>
                  <a:schemeClr val="dk1"/>
                </a:solidFill>
              </a:rPr>
              <a:t>3. </a:t>
            </a:r>
            <a:r>
              <a:rPr lang="en" sz="1200">
                <a:solidFill>
                  <a:srgbClr val="D1D3D4"/>
                </a:solidFill>
              </a:rPr>
              <a:t> </a:t>
            </a:r>
            <a:r>
              <a:rPr lang="en" sz="1200">
                <a:solidFill>
                  <a:srgbClr val="D1D3D4"/>
                </a:solidFill>
                <a:latin typeface="Oswald"/>
                <a:ea typeface="Oswald"/>
                <a:cs typeface="Oswald"/>
                <a:sym typeface="Oswald"/>
              </a:rPr>
              <a:t>They learn from every interaction and over the time they understand how they should respond.</a:t>
            </a:r>
            <a:endParaRPr sz="1200">
              <a:solidFill>
                <a:srgbClr val="D1D3D4"/>
              </a:solidFill>
              <a:latin typeface="Oswald"/>
              <a:ea typeface="Oswald"/>
              <a:cs typeface="Oswald"/>
              <a:sym typeface="Oswald"/>
            </a:endParaRPr>
          </a:p>
          <a:p>
            <a:pPr indent="0" lvl="0" marL="0" rtl="0" algn="l">
              <a:spcBef>
                <a:spcPts val="1200"/>
              </a:spcBef>
              <a:spcAft>
                <a:spcPts val="0"/>
              </a:spcAft>
              <a:buNone/>
            </a:pPr>
            <a:r>
              <a:rPr lang="en" sz="1200">
                <a:solidFill>
                  <a:schemeClr val="dk1"/>
                </a:solidFill>
              </a:rPr>
              <a:t>4. </a:t>
            </a:r>
            <a:r>
              <a:rPr lang="en" sz="1200">
                <a:solidFill>
                  <a:srgbClr val="D1D3D4"/>
                </a:solidFill>
              </a:rPr>
              <a:t> </a:t>
            </a:r>
            <a:r>
              <a:rPr lang="en" sz="1200">
                <a:solidFill>
                  <a:srgbClr val="D1D3D4"/>
                </a:solidFill>
                <a:latin typeface="Oswald"/>
                <a:ea typeface="Oswald"/>
                <a:cs typeface="Oswald"/>
                <a:sym typeface="Oswald"/>
              </a:rPr>
              <a:t>Can solve upto 80% of all routine queries.</a:t>
            </a:r>
            <a:endParaRPr sz="1200">
              <a:solidFill>
                <a:srgbClr val="D1D3D4"/>
              </a:solidFill>
              <a:latin typeface="Oswald"/>
              <a:ea typeface="Oswald"/>
              <a:cs typeface="Oswald"/>
              <a:sym typeface="Oswald"/>
            </a:endParaRPr>
          </a:p>
          <a:p>
            <a:pPr indent="0" lvl="0" marL="0" rtl="0" algn="l">
              <a:spcBef>
                <a:spcPts val="1200"/>
              </a:spcBef>
              <a:spcAft>
                <a:spcPts val="0"/>
              </a:spcAft>
              <a:buNone/>
            </a:pPr>
            <a:r>
              <a:rPr lang="en" sz="1200">
                <a:solidFill>
                  <a:schemeClr val="dk1"/>
                </a:solidFill>
              </a:rPr>
              <a:t>5.</a:t>
            </a:r>
            <a:r>
              <a:rPr lang="en" sz="1200">
                <a:solidFill>
                  <a:srgbClr val="D1D3D4"/>
                </a:solidFill>
              </a:rPr>
              <a:t>  </a:t>
            </a:r>
            <a:r>
              <a:rPr lang="en" sz="1200">
                <a:solidFill>
                  <a:srgbClr val="D1D3D4"/>
                </a:solidFill>
                <a:latin typeface="Oswald"/>
                <a:ea typeface="Oswald"/>
                <a:cs typeface="Oswald"/>
                <a:sym typeface="Oswald"/>
              </a:rPr>
              <a:t>Available 24/7 , they can speed up response time</a:t>
            </a:r>
            <a:endParaRPr sz="1200">
              <a:solidFill>
                <a:srgbClr val="D1D3D4"/>
              </a:solidFill>
              <a:latin typeface="Oswald"/>
              <a:ea typeface="Oswald"/>
              <a:cs typeface="Oswald"/>
              <a:sym typeface="Oswald"/>
            </a:endParaRPr>
          </a:p>
          <a:p>
            <a:pPr indent="0" lvl="0" marL="0" rtl="0" algn="l">
              <a:spcBef>
                <a:spcPts val="1200"/>
              </a:spcBef>
              <a:spcAft>
                <a:spcPts val="1200"/>
              </a:spcAft>
              <a:buNone/>
            </a:pPr>
            <a:r>
              <a:t/>
            </a:r>
            <a:endParaRPr sz="12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REQUIREMENTS OF CHATBOT SOFTWARE</a:t>
            </a:r>
            <a:r>
              <a:rPr lang="en" sz="1000"/>
              <a:t>                                                                  </a:t>
            </a:r>
            <a:endParaRPr sz="3000">
              <a:solidFill>
                <a:srgbClr val="FF007F"/>
              </a:solidFill>
            </a:endParaRPr>
          </a:p>
        </p:txBody>
      </p:sp>
      <p:sp>
        <p:nvSpPr>
          <p:cNvPr id="158" name="Google Shape;158;p30"/>
          <p:cNvSpPr txBox="1"/>
          <p:nvPr>
            <p:ph idx="1" type="body"/>
          </p:nvPr>
        </p:nvSpPr>
        <p:spPr>
          <a:xfrm>
            <a:off x="311700" y="1141775"/>
            <a:ext cx="85206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D1D3D4"/>
              </a:solidFill>
            </a:endParaRPr>
          </a:p>
          <a:p>
            <a:pPr indent="0" lvl="0" marL="0" rtl="0" algn="l">
              <a:spcBef>
                <a:spcPts val="1200"/>
              </a:spcBef>
              <a:spcAft>
                <a:spcPts val="0"/>
              </a:spcAft>
              <a:buNone/>
            </a:pPr>
            <a:r>
              <a:rPr lang="en" sz="1200">
                <a:solidFill>
                  <a:srgbClr val="D1D3D4"/>
                </a:solidFill>
              </a:rPr>
              <a:t>Our ChatBot is dependent on the following software:</a:t>
            </a:r>
            <a:endParaRPr sz="1200">
              <a:solidFill>
                <a:srgbClr val="D1D3D4"/>
              </a:solidFill>
            </a:endParaRPr>
          </a:p>
          <a:p>
            <a:pPr indent="0" lvl="0" marL="0" rtl="0" algn="l">
              <a:spcBef>
                <a:spcPts val="1200"/>
              </a:spcBef>
              <a:spcAft>
                <a:spcPts val="0"/>
              </a:spcAft>
              <a:buClr>
                <a:schemeClr val="dk1"/>
              </a:buClr>
              <a:buSzPts val="1100"/>
              <a:buFont typeface="Arial"/>
              <a:buNone/>
            </a:pPr>
            <a:r>
              <a:rPr lang="en" sz="1200">
                <a:solidFill>
                  <a:srgbClr val="D1D3D4"/>
                </a:solidFill>
              </a:rPr>
              <a:t>-</a:t>
            </a:r>
            <a:r>
              <a:rPr lang="en" sz="1200">
                <a:solidFill>
                  <a:srgbClr val="D1D3D4"/>
                </a:solidFill>
              </a:rPr>
              <a:t> Visual Studio Code (to build the chat bot)</a:t>
            </a:r>
            <a:endParaRPr sz="1200">
              <a:solidFill>
                <a:srgbClr val="D1D3D4"/>
              </a:solidFill>
            </a:endParaRPr>
          </a:p>
          <a:p>
            <a:pPr indent="0" lvl="0" marL="0" rtl="0" algn="l">
              <a:spcBef>
                <a:spcPts val="1200"/>
              </a:spcBef>
              <a:spcAft>
                <a:spcPts val="0"/>
              </a:spcAft>
              <a:buNone/>
            </a:pPr>
            <a:r>
              <a:rPr lang="en" sz="1200">
                <a:solidFill>
                  <a:srgbClr val="D1D3D4"/>
                </a:solidFill>
              </a:rPr>
              <a:t>- Version 11.3.5.5Python 3.8.8 (64 bit)</a:t>
            </a:r>
            <a:endParaRPr sz="1200">
              <a:solidFill>
                <a:srgbClr val="D1D3D4"/>
              </a:solidFill>
            </a:endParaRPr>
          </a:p>
          <a:p>
            <a:pPr indent="0" lvl="0" marL="0" rtl="0" algn="l">
              <a:spcBef>
                <a:spcPts val="1200"/>
              </a:spcBef>
              <a:spcAft>
                <a:spcPts val="0"/>
              </a:spcAft>
              <a:buNone/>
            </a:pPr>
            <a:r>
              <a:rPr lang="en" sz="1200">
                <a:solidFill>
                  <a:srgbClr val="D1D3D4"/>
                </a:solidFill>
              </a:rPr>
              <a:t>- Microsoft .NET Framework v4.7.2. The system prompts for a restart to complete the update.</a:t>
            </a:r>
            <a:endParaRPr sz="1200">
              <a:solidFill>
                <a:srgbClr val="D1D3D4"/>
              </a:solidFill>
            </a:endParaRPr>
          </a:p>
          <a:p>
            <a:pPr indent="0" lvl="0" marL="0" rtl="0" algn="l">
              <a:spcBef>
                <a:spcPts val="1200"/>
              </a:spcBef>
              <a:spcAft>
                <a:spcPts val="0"/>
              </a:spcAft>
              <a:buNone/>
            </a:pPr>
            <a:r>
              <a:rPr lang="en" sz="1200">
                <a:solidFill>
                  <a:srgbClr val="D1D3D4"/>
                </a:solidFill>
              </a:rPr>
              <a:t>- Microsoft Visual C++ Redistributable 2017 x64 package</a:t>
            </a:r>
            <a:endParaRPr sz="1200">
              <a:solidFill>
                <a:srgbClr val="D1D3D4"/>
              </a:solidFill>
            </a:endParaRPr>
          </a:p>
          <a:p>
            <a:pPr indent="0" lvl="0" marL="0" rtl="0" algn="l">
              <a:spcBef>
                <a:spcPts val="1200"/>
              </a:spcBef>
              <a:spcAft>
                <a:spcPts val="1200"/>
              </a:spcAft>
              <a:buNone/>
            </a:pPr>
            <a:r>
              <a:t/>
            </a:r>
            <a:endParaRPr sz="1200">
              <a:solidFill>
                <a:srgbClr val="D1D3D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34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OBJECTIVE / PROBLEM STATEMENT </a:t>
            </a:r>
            <a:endParaRPr sz="3000"/>
          </a:p>
        </p:txBody>
      </p:sp>
      <p:sp>
        <p:nvSpPr>
          <p:cNvPr id="164" name="Google Shape;164;p31"/>
          <p:cNvSpPr txBox="1"/>
          <p:nvPr>
            <p:ph idx="1" type="body"/>
          </p:nvPr>
        </p:nvSpPr>
        <p:spPr>
          <a:xfrm>
            <a:off x="227575" y="1184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1.</a:t>
            </a:r>
            <a:r>
              <a:rPr lang="en" sz="1200"/>
              <a:t> </a:t>
            </a:r>
            <a:r>
              <a:rPr lang="en" sz="1200"/>
              <a:t>Paam will resolve all </a:t>
            </a:r>
            <a:r>
              <a:rPr lang="en" sz="1200"/>
              <a:t>queries</a:t>
            </a:r>
            <a:r>
              <a:rPr lang="en" sz="1200"/>
              <a:t> and satisfy the student to make right and helpful </a:t>
            </a:r>
            <a:r>
              <a:rPr lang="en" sz="1200"/>
              <a:t>decision</a:t>
            </a:r>
            <a:r>
              <a:rPr lang="en" sz="1200"/>
              <a:t> for himself.</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solidFill>
                  <a:schemeClr val="dk1"/>
                </a:solidFill>
              </a:rPr>
              <a:t>2.</a:t>
            </a:r>
            <a:r>
              <a:rPr lang="en" sz="1200"/>
              <a:t> Paam will</a:t>
            </a:r>
            <a:r>
              <a:rPr lang="en" sz="1200"/>
              <a:t> help manage the questions that land in your inbox. </a:t>
            </a:r>
            <a:endParaRPr sz="1200"/>
          </a:p>
          <a:p>
            <a:pPr indent="0" lvl="0" marL="0" rtl="0" algn="l">
              <a:spcBef>
                <a:spcPts val="1200"/>
              </a:spcBef>
              <a:spcAft>
                <a:spcPts val="0"/>
              </a:spcAft>
              <a:buNone/>
            </a:pPr>
            <a:r>
              <a:rPr lang="en" sz="1200"/>
              <a:t>    But they aren't tools for admissions, enrollment, or yield.</a:t>
            </a:r>
            <a:endParaRPr sz="1200"/>
          </a:p>
          <a:p>
            <a:pPr indent="0" lvl="0" marL="0" rtl="0" algn="l">
              <a:spcBef>
                <a:spcPts val="1200"/>
              </a:spcBef>
              <a:spcAft>
                <a:spcPts val="0"/>
              </a:spcAft>
              <a:buNone/>
            </a:pPr>
            <a:r>
              <a:rPr lang="en" sz="1200"/>
              <a:t>    Paam is great for providing certain bits of information.</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solidFill>
                  <a:schemeClr val="dk1"/>
                </a:solidFill>
              </a:rPr>
              <a:t>3.</a:t>
            </a:r>
            <a:r>
              <a:rPr lang="en" sz="1200"/>
              <a:t> </a:t>
            </a:r>
            <a:r>
              <a:rPr lang="en" sz="1200"/>
              <a:t>So the resolving problem is - all queries of students will resolve through The VIT Bhopal website and paam.</a:t>
            </a:r>
            <a:endParaRPr sz="1200"/>
          </a:p>
          <a:p>
            <a:pPr indent="0" lvl="0" marL="0" rtl="0" algn="l">
              <a:spcBef>
                <a:spcPts val="1200"/>
              </a:spcBef>
              <a:spcAft>
                <a:spcPts val="1200"/>
              </a:spcAft>
              <a:buNone/>
            </a:pPr>
            <a:r>
              <a:rPr lang="en" sz="1200"/>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TEAM MEMBERS</a:t>
            </a:r>
            <a:r>
              <a:rPr lang="en" sz="1000"/>
              <a:t>                                                                                                                                                                                        </a:t>
            </a:r>
            <a:r>
              <a:rPr lang="en" sz="1000">
                <a:solidFill>
                  <a:srgbClr val="FF007F"/>
                </a:solidFill>
              </a:rPr>
              <a:t> </a:t>
            </a:r>
            <a:endParaRPr sz="900">
              <a:solidFill>
                <a:srgbClr val="FF007F"/>
              </a:solidFill>
            </a:endParaRPr>
          </a:p>
          <a:p>
            <a:pPr indent="0" lvl="0" marL="0" rtl="0" algn="l">
              <a:spcBef>
                <a:spcPts val="0"/>
              </a:spcBef>
              <a:spcAft>
                <a:spcPts val="0"/>
              </a:spcAft>
              <a:buNone/>
            </a:pPr>
            <a:r>
              <a:t/>
            </a:r>
            <a:endParaRPr sz="3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595959"/>
              </a:solidFill>
            </a:endParaRPr>
          </a:p>
          <a:p>
            <a:pPr indent="0" lvl="0" marL="0" rtl="0" algn="l">
              <a:spcBef>
                <a:spcPts val="1200"/>
              </a:spcBef>
              <a:spcAft>
                <a:spcPts val="0"/>
              </a:spcAft>
              <a:buNone/>
            </a:pPr>
            <a:r>
              <a:rPr lang="en" sz="1200">
                <a:solidFill>
                  <a:schemeClr val="dk1"/>
                </a:solidFill>
              </a:rPr>
              <a:t>20MIM10036</a:t>
            </a:r>
            <a:r>
              <a:rPr lang="en" sz="1200">
                <a:solidFill>
                  <a:srgbClr val="D1D3D4"/>
                </a:solidFill>
              </a:rPr>
              <a:t> - </a:t>
            </a:r>
            <a:r>
              <a:rPr lang="en" sz="1200">
                <a:solidFill>
                  <a:srgbClr val="FF007F"/>
                </a:solidFill>
              </a:rPr>
              <a:t>P</a:t>
            </a:r>
            <a:r>
              <a:rPr lang="en" sz="1200">
                <a:solidFill>
                  <a:srgbClr val="D1D3D4"/>
                </a:solidFill>
              </a:rPr>
              <a:t>rakhyat Srivastava</a:t>
            </a:r>
            <a:endParaRPr sz="1200">
              <a:solidFill>
                <a:srgbClr val="D1D3D4"/>
              </a:solidFill>
            </a:endParaRPr>
          </a:p>
          <a:p>
            <a:pPr indent="0" lvl="0" marL="0" rtl="0" algn="l">
              <a:spcBef>
                <a:spcPts val="1200"/>
              </a:spcBef>
              <a:spcAft>
                <a:spcPts val="0"/>
              </a:spcAft>
              <a:buNone/>
            </a:pPr>
            <a:r>
              <a:rPr lang="en" sz="1200">
                <a:solidFill>
                  <a:schemeClr val="dk1"/>
                </a:solidFill>
              </a:rPr>
              <a:t>20MIM10004</a:t>
            </a:r>
            <a:r>
              <a:rPr lang="en" sz="1200">
                <a:solidFill>
                  <a:srgbClr val="D1D3D4"/>
                </a:solidFill>
              </a:rPr>
              <a:t> - </a:t>
            </a:r>
            <a:r>
              <a:rPr lang="en" sz="1200">
                <a:solidFill>
                  <a:srgbClr val="FF007F"/>
                </a:solidFill>
              </a:rPr>
              <a:t>A</a:t>
            </a:r>
            <a:r>
              <a:rPr lang="en" sz="1200">
                <a:solidFill>
                  <a:srgbClr val="D1D3D4"/>
                </a:solidFill>
              </a:rPr>
              <a:t>ditya Baraiya</a:t>
            </a:r>
            <a:endParaRPr sz="1200">
              <a:solidFill>
                <a:srgbClr val="D1D3D4"/>
              </a:solidFill>
            </a:endParaRPr>
          </a:p>
          <a:p>
            <a:pPr indent="0" lvl="0" marL="0" rtl="0" algn="l">
              <a:spcBef>
                <a:spcPts val="1200"/>
              </a:spcBef>
              <a:spcAft>
                <a:spcPts val="0"/>
              </a:spcAft>
              <a:buNone/>
            </a:pPr>
            <a:r>
              <a:rPr lang="en" sz="1200">
                <a:solidFill>
                  <a:schemeClr val="dk1"/>
                </a:solidFill>
              </a:rPr>
              <a:t>20MIM10058</a:t>
            </a:r>
            <a:r>
              <a:rPr lang="en" sz="1200">
                <a:solidFill>
                  <a:srgbClr val="D1D3D4"/>
                </a:solidFill>
              </a:rPr>
              <a:t> - </a:t>
            </a:r>
            <a:r>
              <a:rPr lang="en" sz="1200">
                <a:solidFill>
                  <a:srgbClr val="FF007F"/>
                </a:solidFill>
              </a:rPr>
              <a:t>A</a:t>
            </a:r>
            <a:r>
              <a:rPr lang="en" sz="1200">
                <a:solidFill>
                  <a:srgbClr val="D1D3D4"/>
                </a:solidFill>
              </a:rPr>
              <a:t>bhrojit Sarkar</a:t>
            </a:r>
            <a:endParaRPr sz="1200">
              <a:solidFill>
                <a:srgbClr val="D1D3D4"/>
              </a:solidFill>
            </a:endParaRPr>
          </a:p>
          <a:p>
            <a:pPr indent="0" lvl="0" marL="0" rtl="0" algn="l">
              <a:spcBef>
                <a:spcPts val="1200"/>
              </a:spcBef>
              <a:spcAft>
                <a:spcPts val="1200"/>
              </a:spcAft>
              <a:buNone/>
            </a:pPr>
            <a:r>
              <a:rPr lang="en" sz="1200">
                <a:solidFill>
                  <a:schemeClr val="dk1"/>
                </a:solidFill>
              </a:rPr>
              <a:t>20MIM10045</a:t>
            </a:r>
            <a:r>
              <a:rPr lang="en" sz="1200">
                <a:solidFill>
                  <a:srgbClr val="D1D3D4"/>
                </a:solidFill>
              </a:rPr>
              <a:t> - </a:t>
            </a:r>
            <a:r>
              <a:rPr lang="en" sz="1200">
                <a:solidFill>
                  <a:srgbClr val="FF007F"/>
                </a:solidFill>
              </a:rPr>
              <a:t>M</a:t>
            </a:r>
            <a:r>
              <a:rPr lang="en" sz="1200">
                <a:solidFill>
                  <a:srgbClr val="D1D3D4"/>
                </a:solidFill>
              </a:rPr>
              <a:t>anan Patel</a:t>
            </a:r>
            <a:endParaRPr sz="1200">
              <a:solidFill>
                <a:srgbClr val="D1D3D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409200" y="2200175"/>
            <a:ext cx="346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SYSTEM FLOW DIAGRAM</a:t>
            </a:r>
            <a:endParaRPr sz="3000"/>
          </a:p>
        </p:txBody>
      </p:sp>
      <p:pic>
        <p:nvPicPr>
          <p:cNvPr id="170" name="Google Shape;170;p32"/>
          <p:cNvPicPr preferRelativeResize="0"/>
          <p:nvPr/>
        </p:nvPicPr>
        <p:blipFill>
          <a:blip r:embed="rId3">
            <a:alphaModFix/>
          </a:blip>
          <a:stretch>
            <a:fillRect/>
          </a:stretch>
        </p:blipFill>
        <p:spPr>
          <a:xfrm>
            <a:off x="5077125" y="67175"/>
            <a:ext cx="2603451"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287325" y="2114825"/>
            <a:ext cx="35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ARCHITECTURE DIAGRAM</a:t>
            </a:r>
            <a:endParaRPr sz="3000"/>
          </a:p>
        </p:txBody>
      </p:sp>
      <p:pic>
        <p:nvPicPr>
          <p:cNvPr id="176" name="Google Shape;176;p33"/>
          <p:cNvPicPr preferRelativeResize="0"/>
          <p:nvPr/>
        </p:nvPicPr>
        <p:blipFill>
          <a:blip r:embed="rId3">
            <a:alphaModFix/>
          </a:blip>
          <a:stretch>
            <a:fillRect/>
          </a:stretch>
        </p:blipFill>
        <p:spPr>
          <a:xfrm>
            <a:off x="4172375" y="93525"/>
            <a:ext cx="4349824" cy="4775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Literature</a:t>
            </a:r>
            <a:r>
              <a:rPr lang="en" sz="3000"/>
              <a:t> Review</a:t>
            </a:r>
            <a:endParaRPr sz="3000"/>
          </a:p>
        </p:txBody>
      </p:sp>
      <p:sp>
        <p:nvSpPr>
          <p:cNvPr id="186" name="Google Shape;18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a:solidFill>
                  <a:srgbClr val="D1D3D4"/>
                </a:solidFill>
              </a:rPr>
              <a:t>Naeun Lee et al. [2017] </a:t>
            </a:r>
            <a:r>
              <a:rPr lang="en" sz="1200">
                <a:solidFill>
                  <a:srgbClr val="D1D3D4"/>
                </a:solidFill>
              </a:rPr>
              <a:t>proposed the implementation of word segmentation using Natural Language ToolKit. NLTK is a python package which caters to provide services for NLP. It has inbuilt tokenizers. Users need to import the package and use the required type of tokenizer which is present in the form of functions. The NLTK includes a wide range of tokenizers which are as follows: standard, letter, word, classic, lowercase, N-gram, pattern, keyword, path, etc. The most commonly used tokenizer is the word-punkt tokenizer which splits the sentences at the blank spaces. The accuracy, speed and efficiency of the NLTK tokenizers is commendable. Also, it does not require any algorithm implementation as the package executes them at the backend.</a:t>
            </a:r>
            <a:endParaRPr sz="1200">
              <a:solidFill>
                <a:srgbClr val="D1D3D4"/>
              </a:solidFill>
            </a:endParaRPr>
          </a:p>
          <a:p>
            <a:pPr indent="0" lvl="0" marL="0" rtl="0" algn="just">
              <a:spcBef>
                <a:spcPts val="0"/>
              </a:spcBef>
              <a:spcAft>
                <a:spcPts val="0"/>
              </a:spcAft>
              <a:buNone/>
            </a:pPr>
            <a:r>
              <a:t/>
            </a:r>
            <a:endParaRPr sz="1200">
              <a:solidFill>
                <a:srgbClr val="D1D3D4"/>
              </a:solidFill>
            </a:endParaRPr>
          </a:p>
          <a:p>
            <a:pPr indent="0" lvl="0" marL="0" rtl="0" algn="l">
              <a:spcBef>
                <a:spcPts val="0"/>
              </a:spcBef>
              <a:spcAft>
                <a:spcPts val="1200"/>
              </a:spcAft>
              <a:buNone/>
            </a:pPr>
            <a:r>
              <a:rPr lang="en" sz="1200">
                <a:solidFill>
                  <a:srgbClr val="D1D3D4"/>
                </a:solidFill>
              </a:rPr>
              <a:t> A review on Word Segmentation Segmentation, also referred to as tokenization, is the process of splitting text into smaller and meaningful units. These units could be  paragraphs, sentences, clauses,  phrases, words or letters. The smallest unit is the </a:t>
            </a:r>
            <a:r>
              <a:rPr lang="en" sz="1200">
                <a:solidFill>
                  <a:srgbClr val="D1D3D4"/>
                </a:solidFill>
              </a:rPr>
              <a:t>letter 24rs</a:t>
            </a:r>
            <a:r>
              <a:rPr lang="en" sz="1200">
                <a:solidFill>
                  <a:srgbClr val="D1D3D4"/>
                </a:solidFill>
              </a:rPr>
              <a:t>. Word segmentation is the splitting of  sentences into  individual words  separated by blank spaces. The tokenized units of the sentences are called tokens. The tokenizers split the sentences into words and punctuation marks as independent units. The most commonly used tokenizer is of space type, i.e. it splits the sentences into words at the blank spaces. It is also required that the tokenizer should  consider abbreviations,  acronyms, dates,  numbers in decimal formats, etc., which cannot split at  punctuations and blank spaces, as they will lose their meaning if done so.</a:t>
            </a:r>
            <a:endParaRPr>
              <a:solidFill>
                <a:srgbClr val="D1D3D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Literature Review</a:t>
            </a:r>
            <a:endParaRPr/>
          </a:p>
        </p:txBody>
      </p:sp>
      <p:sp>
        <p:nvSpPr>
          <p:cNvPr id="192" name="Google Shape;19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b="1" lang="en" sz="1200"/>
              <a:t>Mohammed  Javed et  al.  [2015]</a:t>
            </a:r>
            <a:r>
              <a:rPr lang="en" sz="1200"/>
              <a:t> explained a  method  to implement word segmentation. He proposed in his algorithm to calculate  character  spaces in  the  sentences.  The  character spaces should include all  types of gaps between  characters.They  include the  gaps between  letters,  punctuations  and the words. The algorithm functions on the basis of the amount of gap  or character  space between  each unit  in the  sentence. After the calculation of  character spaces,  an average  of the gaps  is  calculated  to  know  the  mean  average  between characters in the sentence. This average gap distance is then applied to the sentence which is to be segmented. The places at  which  the  character  space  is  more  than  the  average character space are said to be the points of tokenization. The gap between words is always more than the average gap and hence tokenization  takes place  at the blank spaces  between words in the sentences.</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en" sz="1200"/>
              <a:t>A review on POS Tagging POS  Tagging  is  the  process  of  assigning  grammatical annotations  to  individual  words  in  the  sentences.  These annotations  include the  Parts-Of-Speech Tags. They  denote the grammatical importance of the word in the sentence based on  the  dependency  of  that  word  with  other  words  in  that phrase, clause, sentence, paragraph, etc. The common POS tags are noun, verb, pronoun, etc. There are a number of ways which can be used to perform POS Tagging. Some of them are explained below.  Jerome R. Bellegarda [4] [2010]  proposed a  method called latent  analogy  for  POS  Tagging.  In  this  algorithm,  latent semantic  mapping  (LSM) technique  is  used. It  requires  the training on the available corpus. The LSM maintains a feature space of the trained corpus which has been tagged. Now, new</a:t>
            </a:r>
            <a:endParaRPr sz="1200"/>
          </a:p>
          <a:p>
            <a:pPr indent="0" lvl="0" marL="0" rtl="0" algn="just">
              <a:spcBef>
                <a:spcPts val="0"/>
              </a:spcBef>
              <a:spcAft>
                <a:spcPts val="0"/>
              </a:spcAft>
              <a:buNone/>
            </a:pPr>
            <a:r>
              <a:rPr lang="en" sz="1200"/>
              <a:t>sentences  are  provided  to  the  LSM  for  tagging  and  the analysis is performed so as to determine the sentences from the training data which are closest to the test sentence. This is called a sentence  neighborhood. Sentence neighborhood holds  true  for two  sentences  if they  share  the same  intent matter. Once the intent matching sentences are found from the trained data,  the POS  tags attached  to those sentences are then mapped to the test sentences.</a:t>
            </a:r>
            <a:endParaRPr sz="1200"/>
          </a:p>
          <a:p>
            <a:pPr indent="0" lvl="0" marL="0" rtl="0" algn="l">
              <a:spcBef>
                <a:spcPts val="0"/>
              </a:spcBef>
              <a:spcAft>
                <a:spcPts val="1200"/>
              </a:spcAft>
              <a:buNone/>
            </a:pPr>
            <a:r>
              <a:t/>
            </a:r>
            <a:endParaRPr>
              <a:solidFill>
                <a:srgbClr val="D1D3D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Literature Review</a:t>
            </a:r>
            <a:endParaRPr/>
          </a:p>
        </p:txBody>
      </p:sp>
      <p:sp>
        <p:nvSpPr>
          <p:cNvPr id="198" name="Google Shape;198;p37"/>
          <p:cNvSpPr txBox="1"/>
          <p:nvPr>
            <p:ph idx="1" type="body"/>
          </p:nvPr>
        </p:nvSpPr>
        <p:spPr>
          <a:xfrm>
            <a:off x="342875" y="113690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200">
              <a:solidFill>
                <a:srgbClr val="D1D3D4"/>
              </a:solidFill>
            </a:endParaRPr>
          </a:p>
          <a:p>
            <a:pPr indent="0" lvl="0" marL="0" rtl="0" algn="just">
              <a:spcBef>
                <a:spcPts val="0"/>
              </a:spcBef>
              <a:spcAft>
                <a:spcPts val="0"/>
              </a:spcAft>
              <a:buNone/>
            </a:pPr>
            <a:r>
              <a:rPr b="1" lang="en" sz="1200"/>
              <a:t>Liner  Yang  et  al.    [2018]</a:t>
            </a:r>
            <a:r>
              <a:rPr lang="en" sz="1200"/>
              <a:t>  put  forth  the  technique  of implementing  the  POS Tagger using  Neural  Networks. This algorithm  consists  of  “n”  numbers  of  hidden  layers.  These layers  are  determined  by  the  number  of  iterations  or combinations required to tag the  required sentence correctly. At each layer of the algorithm, each word in the sentence is tagged with an appropriate POS tag and then  passed to  the next later for checking the correctness of the tags. This keeps happening  unless the  next layer  provides the  same tags  as provided  by  the  previous  layer.  Another  technique  to implement the POS tagger is following the traditional approach i.e. of maintaining a dictionary of tags for the given language. Python NLTK provides  an inbuilt  Tagger which  can be used just  by importing  the  NLTK  package. The  NLTK  has a  pre-defined set of tags and trained data of its own. It  tests the sentence and applies an appropriate  tag to it. On comparing the  above  three  algorithms,  the  NLTK  tagger  proves  to  be speed and usage efficient. But highest accuracy is provided by the neural network algorithm as it undergoes many iterations.</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b="1" lang="en" sz="1200"/>
              <a:t>LinHua Gao et al.  [2018]</a:t>
            </a:r>
            <a:r>
              <a:rPr lang="en" sz="1200"/>
              <a:t> explains the traditional dictionary method of synonym extractions. In this method, the system database maintains a dataset of synonyms for important keywords in that domain. The sentence sent by the user is then mapped on to that synonym dataset. The keywords detected from the sentence are then checked in that synonym set to check for the same intent. All</a:t>
            </a:r>
            <a:endParaRPr sz="1200"/>
          </a:p>
          <a:p>
            <a:pPr indent="0" lvl="0" marL="0" rtl="0" algn="just">
              <a:spcBef>
                <a:spcPts val="0"/>
              </a:spcBef>
              <a:spcAft>
                <a:spcPts val="0"/>
              </a:spcAft>
              <a:buNone/>
            </a:pPr>
            <a:r>
              <a:rPr lang="en" sz="1200"/>
              <a:t>possible synonyms of that keyword are then looked out for a match in the main database. The sentence which is closest to the user sentence is extracted. This method is time consuming and requires more storage and complexity.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Literature Review</a:t>
            </a:r>
            <a:endParaRPr/>
          </a:p>
        </p:txBody>
      </p:sp>
      <p:sp>
        <p:nvSpPr>
          <p:cNvPr id="204" name="Google Shape;20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Sijun Qin  [2015] proposed a feature selection method for synonym extraction. In this method, among all the parts of speech tags, Words having the tags as nouns, verbs and adjectives are marked as positive tags and the others as negative tags. The polarity for Each feature (word) is then carried out by using the POS tags. If the overall feature polarity is positive, then it can be identified categorically. All the positive features are then grouped together and the synonyms detection for the group of features will be relatively strong, as an entire clause is checked for its synonymic meaning. The synonym sets which are extracted for that clause of features are then calculated for information gain. The one with the highest information gain is the strongest synonym extracted.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MODULE SPLIT UP &amp; EXPLANATION</a:t>
            </a:r>
            <a:endParaRPr sz="3000"/>
          </a:p>
        </p:txBody>
      </p:sp>
      <p:sp>
        <p:nvSpPr>
          <p:cNvPr id="210" name="Google Shape;210;p39"/>
          <p:cNvSpPr txBox="1"/>
          <p:nvPr>
            <p:ph idx="1" type="body"/>
          </p:nvPr>
        </p:nvSpPr>
        <p:spPr>
          <a:xfrm>
            <a:off x="311700" y="116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p</a:t>
            </a:r>
            <a:r>
              <a:rPr lang="en" sz="1200"/>
              <a:t>aam is working on some simple rules :</a:t>
            </a:r>
            <a:endParaRPr sz="1200"/>
          </a:p>
          <a:p>
            <a:pPr indent="0" lvl="0" marL="0" rtl="0" algn="l">
              <a:spcBef>
                <a:spcPts val="1200"/>
              </a:spcBef>
              <a:spcAft>
                <a:spcPts val="0"/>
              </a:spcAft>
              <a:buNone/>
            </a:pPr>
            <a:r>
              <a:rPr lang="en" sz="1200">
                <a:solidFill>
                  <a:schemeClr val="dk1"/>
                </a:solidFill>
              </a:rPr>
              <a:t>1.</a:t>
            </a:r>
            <a:r>
              <a:rPr lang="en" sz="1200"/>
              <a:t> </a:t>
            </a:r>
            <a:r>
              <a:rPr lang="en" sz="1200"/>
              <a:t>Read the data set</a:t>
            </a:r>
            <a:endParaRPr sz="1200"/>
          </a:p>
          <a:p>
            <a:pPr indent="0" lvl="0" marL="0" rtl="0" algn="l">
              <a:spcBef>
                <a:spcPts val="1200"/>
              </a:spcBef>
              <a:spcAft>
                <a:spcPts val="0"/>
              </a:spcAft>
              <a:buNone/>
            </a:pPr>
            <a:r>
              <a:rPr lang="en" sz="1200">
                <a:solidFill>
                  <a:schemeClr val="dk1"/>
                </a:solidFill>
              </a:rPr>
              <a:t>2</a:t>
            </a:r>
            <a:r>
              <a:rPr lang="en" sz="1200"/>
              <a:t>. For accurate answers tokenize the words of tag of our dataset</a:t>
            </a:r>
            <a:endParaRPr sz="1200"/>
          </a:p>
          <a:p>
            <a:pPr indent="0" lvl="0" marL="0" rtl="0" algn="l">
              <a:spcBef>
                <a:spcPts val="1200"/>
              </a:spcBef>
              <a:spcAft>
                <a:spcPts val="0"/>
              </a:spcAft>
              <a:buNone/>
            </a:pPr>
            <a:r>
              <a:rPr lang="en" sz="1200">
                <a:solidFill>
                  <a:schemeClr val="dk1"/>
                </a:solidFill>
              </a:rPr>
              <a:t>3.</a:t>
            </a:r>
            <a:r>
              <a:rPr lang="en" sz="1200"/>
              <a:t> Comparing to our dataset</a:t>
            </a:r>
            <a:endParaRPr sz="1200"/>
          </a:p>
          <a:p>
            <a:pPr indent="0" lvl="0" marL="0" rtl="0" algn="l">
              <a:spcBef>
                <a:spcPts val="1200"/>
              </a:spcBef>
              <a:spcAft>
                <a:spcPts val="0"/>
              </a:spcAft>
              <a:buNone/>
            </a:pPr>
            <a:r>
              <a:rPr lang="en" sz="1200">
                <a:solidFill>
                  <a:schemeClr val="dk1"/>
                </a:solidFill>
              </a:rPr>
              <a:t>4. </a:t>
            </a:r>
            <a:r>
              <a:rPr lang="en" sz="1200"/>
              <a:t>How it works </a:t>
            </a:r>
            <a:r>
              <a:rPr lang="en" sz="1200"/>
              <a:t>neural network</a:t>
            </a:r>
            <a:endParaRPr sz="1200"/>
          </a:p>
          <a:p>
            <a:pPr indent="0" lvl="0" marL="0" rtl="0" algn="l">
              <a:spcBef>
                <a:spcPts val="1200"/>
              </a:spcBef>
              <a:spcAft>
                <a:spcPts val="1200"/>
              </a:spcAft>
              <a:buNone/>
            </a:pPr>
            <a:r>
              <a:rPr lang="en" sz="1200">
                <a:solidFill>
                  <a:schemeClr val="dk1"/>
                </a:solidFill>
              </a:rPr>
              <a:t>5.</a:t>
            </a:r>
            <a:r>
              <a:rPr lang="en" sz="1200"/>
              <a:t> </a:t>
            </a:r>
            <a:r>
              <a:rPr lang="en" sz="1200"/>
              <a:t>Response</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paam </a:t>
            </a:r>
            <a:r>
              <a:rPr lang="en" sz="3000"/>
              <a:t>DATA SET</a:t>
            </a:r>
            <a:endParaRPr sz="3000"/>
          </a:p>
        </p:txBody>
      </p:sp>
      <p:sp>
        <p:nvSpPr>
          <p:cNvPr id="216" name="Google Shape;21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40"/>
          <p:cNvPicPr preferRelativeResize="0"/>
          <p:nvPr/>
        </p:nvPicPr>
        <p:blipFill>
          <a:blip r:embed="rId3">
            <a:alphaModFix/>
          </a:blip>
          <a:stretch>
            <a:fillRect/>
          </a:stretch>
        </p:blipFill>
        <p:spPr>
          <a:xfrm>
            <a:off x="0" y="1060200"/>
            <a:ext cx="9143999" cy="3682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SET</a:t>
            </a:r>
            <a:endParaRPr sz="3000"/>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To read data set i.e. (json) </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t>To accurate the </a:t>
            </a:r>
            <a:r>
              <a:rPr lang="en" sz="1200"/>
              <a:t>answers</a:t>
            </a:r>
            <a:r>
              <a:rPr lang="en" sz="1200"/>
              <a:t> paam will tokenize the words it means is just get all the words in our pattern with help of Natural Language Toolkit (nltk).</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4" name="Google Shape;224;p41"/>
          <p:cNvPicPr preferRelativeResize="0"/>
          <p:nvPr/>
        </p:nvPicPr>
        <p:blipFill>
          <a:blip r:embed="rId3">
            <a:alphaModFix/>
          </a:blip>
          <a:stretch>
            <a:fillRect/>
          </a:stretch>
        </p:blipFill>
        <p:spPr>
          <a:xfrm>
            <a:off x="383325" y="1509250"/>
            <a:ext cx="3179726" cy="495675"/>
          </a:xfrm>
          <a:prstGeom prst="rect">
            <a:avLst/>
          </a:prstGeom>
          <a:noFill/>
          <a:ln>
            <a:noFill/>
          </a:ln>
        </p:spPr>
      </p:pic>
      <p:pic>
        <p:nvPicPr>
          <p:cNvPr id="225" name="Google Shape;225;p41"/>
          <p:cNvPicPr preferRelativeResize="0"/>
          <p:nvPr/>
        </p:nvPicPr>
        <p:blipFill>
          <a:blip r:embed="rId4">
            <a:alphaModFix/>
          </a:blip>
          <a:stretch>
            <a:fillRect/>
          </a:stretch>
        </p:blipFill>
        <p:spPr>
          <a:xfrm>
            <a:off x="383313" y="2571738"/>
            <a:ext cx="5648325" cy="1857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4">
            <a:alphaModFix/>
          </a:blip>
          <a:stretch>
            <a:fillRect/>
          </a:stretch>
        </p:blipFill>
        <p:spPr>
          <a:xfrm>
            <a:off x="2152650" y="-230625"/>
            <a:ext cx="4838702" cy="4838702"/>
          </a:xfrm>
          <a:prstGeom prst="rect">
            <a:avLst/>
          </a:prstGeom>
          <a:noFill/>
          <a:ln>
            <a:noFill/>
          </a:ln>
        </p:spPr>
      </p:pic>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000"/>
              <a:t>                                                                                                                                                                             </a:t>
            </a:r>
            <a:r>
              <a:rPr lang="en" sz="1000">
                <a:solidFill>
                  <a:srgbClr val="FF007F"/>
                </a:solidFill>
              </a:rPr>
              <a:t> </a:t>
            </a:r>
            <a:endParaRPr sz="900">
              <a:solidFill>
                <a:srgbClr val="FF007F"/>
              </a:solidFill>
            </a:endParaRPr>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solidFill>
                <a:srgbClr val="161616"/>
              </a:solidFill>
            </a:endParaRPr>
          </a:p>
        </p:txBody>
      </p:sp>
      <p:sp>
        <p:nvSpPr>
          <p:cNvPr id="68" name="Google Shape;68;p15"/>
          <p:cNvSpPr txBox="1"/>
          <p:nvPr>
            <p:ph idx="1" type="body"/>
          </p:nvPr>
        </p:nvSpPr>
        <p:spPr>
          <a:xfrm>
            <a:off x="311700" y="14123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7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ctr">
              <a:lnSpc>
                <a:spcPct val="100000"/>
              </a:lnSpc>
              <a:spcBef>
                <a:spcPts val="0"/>
              </a:spcBef>
              <a:spcAft>
                <a:spcPts val="0"/>
              </a:spcAft>
              <a:buNone/>
            </a:pPr>
            <a:r>
              <a:rPr lang="en" sz="2100">
                <a:solidFill>
                  <a:srgbClr val="FF007F"/>
                </a:solidFill>
              </a:rPr>
              <a:t>CHAT BOT</a:t>
            </a:r>
            <a:r>
              <a:rPr lang="en" sz="2100">
                <a:solidFill>
                  <a:schemeClr val="dk1"/>
                </a:solidFill>
              </a:rPr>
              <a:t> USING NATURAL LANGUAGE PROCESSING AND ARTIFICIAL INTELLIGENCE</a:t>
            </a:r>
            <a:endParaRPr sz="21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To remove duplicate elements. For </a:t>
            </a:r>
            <a:r>
              <a:rPr lang="en" sz="1200"/>
              <a:t>decreasing</a:t>
            </a:r>
            <a:r>
              <a:rPr lang="en" sz="1200"/>
              <a:t> the size of data set.</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t>Lemmatizer is function that works for understanding the same </a:t>
            </a:r>
            <a:r>
              <a:rPr lang="en" sz="1200"/>
              <a:t>meaningful</a:t>
            </a:r>
            <a:r>
              <a:rPr lang="en" sz="1200"/>
              <a:t> words to get </a:t>
            </a:r>
            <a:r>
              <a:rPr lang="en" sz="1200"/>
              <a:t>more accurate answers.</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1" name="Google Shape;231;p42"/>
          <p:cNvPicPr preferRelativeResize="0"/>
          <p:nvPr/>
        </p:nvPicPr>
        <p:blipFill>
          <a:blip r:embed="rId3">
            <a:alphaModFix/>
          </a:blip>
          <a:stretch>
            <a:fillRect/>
          </a:stretch>
        </p:blipFill>
        <p:spPr>
          <a:xfrm>
            <a:off x="311699" y="1495425"/>
            <a:ext cx="8442751" cy="1020354"/>
          </a:xfrm>
          <a:prstGeom prst="rect">
            <a:avLst/>
          </a:prstGeom>
          <a:noFill/>
          <a:ln>
            <a:noFill/>
          </a:ln>
        </p:spPr>
      </p:pic>
      <p:pic>
        <p:nvPicPr>
          <p:cNvPr id="232" name="Google Shape;232;p42"/>
          <p:cNvPicPr preferRelativeResize="0"/>
          <p:nvPr/>
        </p:nvPicPr>
        <p:blipFill>
          <a:blip r:embed="rId4">
            <a:alphaModFix/>
          </a:blip>
          <a:stretch>
            <a:fillRect/>
          </a:stretch>
        </p:blipFill>
        <p:spPr>
          <a:xfrm>
            <a:off x="381863" y="2993463"/>
            <a:ext cx="3457575" cy="1533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COMPARING TO OUR DATA SET</a:t>
            </a:r>
            <a:endParaRPr sz="3000"/>
          </a:p>
        </p:txBody>
      </p:sp>
      <p:sp>
        <p:nvSpPr>
          <p:cNvPr id="238" name="Google Shape;238;p43"/>
          <p:cNvSpPr txBox="1"/>
          <p:nvPr>
            <p:ph idx="1" type="body"/>
          </p:nvPr>
        </p:nvSpPr>
        <p:spPr>
          <a:xfrm>
            <a:off x="311700" y="1152475"/>
            <a:ext cx="8520600" cy="3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To check the word exist or not.</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t>This will check that if word exist in our data set i.e. (bag) it will return 1 and if not it will return 0 </a:t>
            </a:r>
            <a:endParaRPr sz="1200"/>
          </a:p>
          <a:p>
            <a:pPr indent="0" lvl="0" marL="0" rtl="0" algn="l">
              <a:spcBef>
                <a:spcPts val="1200"/>
              </a:spcBef>
              <a:spcAft>
                <a:spcPts val="0"/>
              </a:spcAft>
              <a:buNone/>
            </a:pPr>
            <a:r>
              <a:rPr lang="en" sz="1200"/>
              <a:t>After checking the word is correct it will append the word to bag and all the words which are in bag will process for giving the correct answer. </a:t>
            </a:r>
            <a:endParaRPr sz="1200"/>
          </a:p>
          <a:p>
            <a:pPr indent="0" lvl="0" marL="0" rtl="0" algn="l">
              <a:spcBef>
                <a:spcPts val="1200"/>
              </a:spcBef>
              <a:spcAft>
                <a:spcPts val="1200"/>
              </a:spcAft>
              <a:buNone/>
            </a:pPr>
            <a:r>
              <a:t/>
            </a:r>
            <a:endParaRPr/>
          </a:p>
        </p:txBody>
      </p:sp>
      <p:pic>
        <p:nvPicPr>
          <p:cNvPr id="239" name="Google Shape;239;p43"/>
          <p:cNvPicPr preferRelativeResize="0"/>
          <p:nvPr/>
        </p:nvPicPr>
        <p:blipFill>
          <a:blip r:embed="rId3">
            <a:alphaModFix/>
          </a:blip>
          <a:stretch>
            <a:fillRect/>
          </a:stretch>
        </p:blipFill>
        <p:spPr>
          <a:xfrm>
            <a:off x="385775" y="1440175"/>
            <a:ext cx="6225950" cy="1834875"/>
          </a:xfrm>
          <a:prstGeom prst="rect">
            <a:avLst/>
          </a:prstGeom>
          <a:noFill/>
          <a:ln>
            <a:noFill/>
          </a:ln>
        </p:spPr>
      </p:pic>
      <p:pic>
        <p:nvPicPr>
          <p:cNvPr id="240" name="Google Shape;240;p43"/>
          <p:cNvPicPr preferRelativeResize="0"/>
          <p:nvPr/>
        </p:nvPicPr>
        <p:blipFill>
          <a:blip r:embed="rId4">
            <a:alphaModFix/>
          </a:blip>
          <a:stretch>
            <a:fillRect/>
          </a:stretch>
        </p:blipFill>
        <p:spPr>
          <a:xfrm>
            <a:off x="897775" y="3882225"/>
            <a:ext cx="3374475" cy="946375"/>
          </a:xfrm>
          <a:prstGeom prst="rect">
            <a:avLst/>
          </a:prstGeom>
          <a:noFill/>
          <a:ln>
            <a:noFill/>
          </a:ln>
        </p:spPr>
      </p:pic>
      <p:pic>
        <p:nvPicPr>
          <p:cNvPr id="241" name="Google Shape;241;p43"/>
          <p:cNvPicPr preferRelativeResize="0"/>
          <p:nvPr/>
        </p:nvPicPr>
        <p:blipFill>
          <a:blip r:embed="rId5">
            <a:alphaModFix/>
          </a:blip>
          <a:stretch>
            <a:fillRect/>
          </a:stretch>
        </p:blipFill>
        <p:spPr>
          <a:xfrm>
            <a:off x="5558325" y="4025775"/>
            <a:ext cx="2576800" cy="445925"/>
          </a:xfrm>
          <a:prstGeom prst="rect">
            <a:avLst/>
          </a:prstGeom>
          <a:noFill/>
          <a:ln>
            <a:noFill/>
          </a:ln>
        </p:spPr>
      </p:pic>
      <p:cxnSp>
        <p:nvCxnSpPr>
          <p:cNvPr id="242" name="Google Shape;242;p43"/>
          <p:cNvCxnSpPr>
            <a:stCxn id="240" idx="3"/>
            <a:endCxn id="241" idx="1"/>
          </p:cNvCxnSpPr>
          <p:nvPr/>
        </p:nvCxnSpPr>
        <p:spPr>
          <a:xfrm flipH="1" rot="10800000">
            <a:off x="4272250" y="4248613"/>
            <a:ext cx="1286100" cy="106800"/>
          </a:xfrm>
          <a:prstGeom prst="straightConnector1">
            <a:avLst/>
          </a:prstGeom>
          <a:noFill/>
          <a:ln cap="flat" cmpd="sng" w="9525">
            <a:solidFill>
              <a:srgbClr val="FF007F"/>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31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HOW IT WORKS</a:t>
            </a:r>
            <a:endParaRPr sz="3000"/>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t>Through the </a:t>
            </a:r>
            <a:r>
              <a:rPr lang="en" sz="1200"/>
              <a:t>neural</a:t>
            </a:r>
            <a:r>
              <a:rPr lang="en" sz="1200"/>
              <a:t> network paam will predict and present the answer who has more compatible value for particular question that </a:t>
            </a:r>
            <a:r>
              <a:rPr lang="en" sz="1200"/>
              <a:t>asked</a:t>
            </a:r>
            <a:r>
              <a:rPr lang="en" sz="1200"/>
              <a:t> by student.</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t>To understand how it is predict, consider how a neural network operates..</a:t>
            </a:r>
            <a:endParaRPr sz="1200"/>
          </a:p>
          <a:p>
            <a:pPr indent="0" lvl="0" marL="0" rtl="0" algn="l">
              <a:spcBef>
                <a:spcPts val="1200"/>
              </a:spcBef>
              <a:spcAft>
                <a:spcPts val="0"/>
              </a:spcAft>
              <a:buNone/>
            </a:pPr>
            <a:r>
              <a:rPr lang="en" sz="1200"/>
              <a:t>Assume there are multiple inputs so now to get the closest answer neural network has multiple layers inside and they are </a:t>
            </a:r>
            <a:r>
              <a:rPr lang="en" sz="1200"/>
              <a:t>connected</a:t>
            </a:r>
            <a:r>
              <a:rPr lang="en" sz="1200"/>
              <a:t> to each other.</a:t>
            </a:r>
            <a:endParaRPr sz="1200"/>
          </a:p>
          <a:p>
            <a:pPr indent="0" lvl="0" marL="0" rtl="0" algn="l">
              <a:spcBef>
                <a:spcPts val="1200"/>
              </a:spcBef>
              <a:spcAft>
                <a:spcPts val="1200"/>
              </a:spcAft>
              <a:buNone/>
            </a:pPr>
            <a:r>
              <a:t/>
            </a:r>
            <a:endParaRPr/>
          </a:p>
        </p:txBody>
      </p:sp>
      <p:pic>
        <p:nvPicPr>
          <p:cNvPr id="249" name="Google Shape;249;p44"/>
          <p:cNvPicPr preferRelativeResize="0"/>
          <p:nvPr/>
        </p:nvPicPr>
        <p:blipFill>
          <a:blip r:embed="rId3">
            <a:alphaModFix/>
          </a:blip>
          <a:stretch>
            <a:fillRect/>
          </a:stretch>
        </p:blipFill>
        <p:spPr>
          <a:xfrm>
            <a:off x="454875" y="1505650"/>
            <a:ext cx="5969250" cy="177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idx="1" type="body"/>
          </p:nvPr>
        </p:nvSpPr>
        <p:spPr>
          <a:xfrm>
            <a:off x="311700" y="1152475"/>
            <a:ext cx="405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1.</a:t>
            </a:r>
            <a:r>
              <a:rPr lang="en" sz="1200"/>
              <a:t> </a:t>
            </a:r>
            <a:r>
              <a:rPr lang="en" sz="1200"/>
              <a:t>So all the inputs are </a:t>
            </a:r>
            <a:r>
              <a:rPr lang="en" sz="1200"/>
              <a:t>connected</a:t>
            </a:r>
            <a:r>
              <a:rPr lang="en" sz="1200"/>
              <a:t> to neurons so it will compare with   </a:t>
            </a:r>
            <a:endParaRPr sz="1200"/>
          </a:p>
          <a:p>
            <a:pPr indent="0" lvl="0" marL="0" rtl="0" algn="l">
              <a:spcBef>
                <a:spcPts val="1200"/>
              </a:spcBef>
              <a:spcAft>
                <a:spcPts val="0"/>
              </a:spcAft>
              <a:buNone/>
            </a:pPr>
            <a:r>
              <a:rPr lang="en" sz="1200"/>
              <a:t>    dataset and check which </a:t>
            </a:r>
            <a:r>
              <a:rPr lang="en" sz="1200"/>
              <a:t>answer</a:t>
            </a:r>
            <a:r>
              <a:rPr lang="en" sz="1200"/>
              <a:t> gets the high probability.</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solidFill>
                  <a:schemeClr val="dk1"/>
                </a:solidFill>
              </a:rPr>
              <a:t>2.</a:t>
            </a:r>
            <a:r>
              <a:rPr lang="en" sz="1200"/>
              <a:t> Our model is predicting which tag that we should take a response </a:t>
            </a:r>
            <a:endParaRPr sz="1200"/>
          </a:p>
          <a:p>
            <a:pPr indent="0" lvl="0" marL="0" rtl="0" algn="l">
              <a:spcBef>
                <a:spcPts val="1200"/>
              </a:spcBef>
              <a:spcAft>
                <a:spcPts val="0"/>
              </a:spcAft>
              <a:buNone/>
            </a:pPr>
            <a:r>
              <a:rPr lang="en" sz="1200"/>
              <a:t>    from to give to the user.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solidFill>
                  <a:schemeClr val="dk1"/>
                </a:solidFill>
              </a:rPr>
              <a:t>3.</a:t>
            </a:r>
            <a:r>
              <a:rPr lang="en" sz="1200"/>
              <a:t> The model will take in as a bag of words and as output we get some </a:t>
            </a:r>
            <a:endParaRPr sz="1200"/>
          </a:p>
          <a:p>
            <a:pPr indent="0" lvl="0" marL="0" rtl="0" algn="l">
              <a:spcBef>
                <a:spcPts val="1200"/>
              </a:spcBef>
              <a:spcAft>
                <a:spcPts val="0"/>
              </a:spcAft>
              <a:buNone/>
            </a:pPr>
            <a:r>
              <a:rPr lang="en" sz="1200"/>
              <a:t>    kind of label us what we think we should respond with what tag it </a:t>
            </a:r>
            <a:endParaRPr sz="1200"/>
          </a:p>
          <a:p>
            <a:pPr indent="0" lvl="0" marL="0" rtl="0" algn="l">
              <a:spcBef>
                <a:spcPts val="1200"/>
              </a:spcBef>
              <a:spcAft>
                <a:spcPts val="1200"/>
              </a:spcAft>
              <a:buNone/>
            </a:pPr>
            <a:r>
              <a:rPr lang="en" sz="1200"/>
              <a:t>    comes from and that is how this basic model works .</a:t>
            </a:r>
            <a:endParaRPr sz="1200"/>
          </a:p>
        </p:txBody>
      </p:sp>
      <p:pic>
        <p:nvPicPr>
          <p:cNvPr id="255" name="Google Shape;255;p45"/>
          <p:cNvPicPr preferRelativeResize="0"/>
          <p:nvPr/>
        </p:nvPicPr>
        <p:blipFill>
          <a:blip r:embed="rId3">
            <a:alphaModFix/>
          </a:blip>
          <a:stretch>
            <a:fillRect/>
          </a:stretch>
        </p:blipFill>
        <p:spPr>
          <a:xfrm>
            <a:off x="4406625" y="950188"/>
            <a:ext cx="4056689" cy="382097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RESPONSE</a:t>
            </a:r>
            <a:endParaRPr sz="3000"/>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To get response</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200"/>
              <a:t>This will gives the student random </a:t>
            </a:r>
            <a:r>
              <a:rPr lang="en" sz="1200"/>
              <a:t>correct</a:t>
            </a:r>
            <a:r>
              <a:rPr lang="en" sz="1200"/>
              <a:t> responses </a:t>
            </a:r>
            <a:r>
              <a:rPr lang="en" sz="1200"/>
              <a:t>particular</a:t>
            </a:r>
            <a:r>
              <a:rPr lang="en" sz="1200"/>
              <a:t> queries.</a:t>
            </a:r>
            <a:endParaRPr sz="1200"/>
          </a:p>
        </p:txBody>
      </p:sp>
      <p:pic>
        <p:nvPicPr>
          <p:cNvPr id="262" name="Google Shape;262;p46"/>
          <p:cNvPicPr preferRelativeResize="0"/>
          <p:nvPr/>
        </p:nvPicPr>
        <p:blipFill>
          <a:blip r:embed="rId3">
            <a:alphaModFix/>
          </a:blip>
          <a:stretch>
            <a:fillRect/>
          </a:stretch>
        </p:blipFill>
        <p:spPr>
          <a:xfrm>
            <a:off x="364175" y="1482775"/>
            <a:ext cx="5105400" cy="190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OF</a:t>
            </a:r>
            <a:r>
              <a:rPr lang="en" sz="3000"/>
              <a:t> paam</a:t>
            </a:r>
            <a:endParaRPr sz="3000"/>
          </a:p>
        </p:txBody>
      </p:sp>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are trying to build self learning paam.</a:t>
            </a:r>
            <a:endParaRPr sz="1200"/>
          </a:p>
          <a:p>
            <a:pPr indent="0" lvl="0" marL="0" rtl="0" algn="l">
              <a:spcBef>
                <a:spcPts val="1200"/>
              </a:spcBef>
              <a:spcAft>
                <a:spcPts val="0"/>
              </a:spcAft>
              <a:buNone/>
            </a:pPr>
            <a:r>
              <a:rPr lang="en" sz="1200"/>
              <a:t>So that students will get </a:t>
            </a:r>
            <a:r>
              <a:rPr lang="en" sz="1200"/>
              <a:t>accurate</a:t>
            </a:r>
            <a:r>
              <a:rPr lang="en" sz="1200"/>
              <a:t> answers.</a:t>
            </a:r>
            <a:endParaRPr sz="1200"/>
          </a:p>
          <a:p>
            <a:pPr indent="0" lvl="0" marL="0" rtl="0" algn="l">
              <a:spcBef>
                <a:spcPts val="1200"/>
              </a:spcBef>
              <a:spcAft>
                <a:spcPts val="0"/>
              </a:spcAft>
              <a:buNone/>
            </a:pPr>
            <a:r>
              <a:rPr lang="en" sz="1200"/>
              <a:t>For that we have to give plenty amount of dataset to avoid errors.</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t>Like this if we give the data to paam then it will recognise the data ,not get confused and give accurate answer.</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9" name="Google Shape;269;p47"/>
          <p:cNvPicPr preferRelativeResize="0"/>
          <p:nvPr/>
        </p:nvPicPr>
        <p:blipFill>
          <a:blip r:embed="rId3">
            <a:alphaModFix/>
          </a:blip>
          <a:stretch>
            <a:fillRect/>
          </a:stretch>
        </p:blipFill>
        <p:spPr>
          <a:xfrm>
            <a:off x="2933700" y="1219888"/>
            <a:ext cx="3276600" cy="600075"/>
          </a:xfrm>
          <a:prstGeom prst="rect">
            <a:avLst/>
          </a:prstGeom>
          <a:noFill/>
          <a:ln>
            <a:noFill/>
          </a:ln>
        </p:spPr>
      </p:pic>
      <p:pic>
        <p:nvPicPr>
          <p:cNvPr id="270" name="Google Shape;270;p47"/>
          <p:cNvPicPr preferRelativeResize="0"/>
          <p:nvPr/>
        </p:nvPicPr>
        <p:blipFill>
          <a:blip r:embed="rId4">
            <a:alphaModFix/>
          </a:blip>
          <a:stretch>
            <a:fillRect/>
          </a:stretch>
        </p:blipFill>
        <p:spPr>
          <a:xfrm>
            <a:off x="416875" y="2271713"/>
            <a:ext cx="5263049" cy="600075"/>
          </a:xfrm>
          <a:prstGeom prst="rect">
            <a:avLst/>
          </a:prstGeom>
          <a:noFill/>
          <a:ln>
            <a:noFill/>
          </a:ln>
        </p:spPr>
      </p:pic>
      <p:pic>
        <p:nvPicPr>
          <p:cNvPr id="271" name="Google Shape;271;p47"/>
          <p:cNvPicPr preferRelativeResize="0"/>
          <p:nvPr/>
        </p:nvPicPr>
        <p:blipFill>
          <a:blip r:embed="rId5">
            <a:alphaModFix/>
          </a:blip>
          <a:stretch>
            <a:fillRect/>
          </a:stretch>
        </p:blipFill>
        <p:spPr>
          <a:xfrm>
            <a:off x="416875" y="3323525"/>
            <a:ext cx="6272824" cy="1052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134025" y="89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DEMO CODE </a:t>
            </a:r>
            <a:endParaRPr sz="3000"/>
          </a:p>
        </p:txBody>
      </p:sp>
      <p:pic>
        <p:nvPicPr>
          <p:cNvPr id="277" name="Google Shape;277;p48"/>
          <p:cNvPicPr preferRelativeResize="0"/>
          <p:nvPr/>
        </p:nvPicPr>
        <p:blipFill>
          <a:blip r:embed="rId3">
            <a:alphaModFix/>
          </a:blip>
          <a:stretch>
            <a:fillRect/>
          </a:stretch>
        </p:blipFill>
        <p:spPr>
          <a:xfrm>
            <a:off x="897775" y="621100"/>
            <a:ext cx="7275077" cy="4092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124675" y="99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IMPLEMENTATION</a:t>
            </a:r>
            <a:r>
              <a:rPr lang="en" sz="3000"/>
              <a:t> SCREENSHOT</a:t>
            </a:r>
            <a:endParaRPr sz="3000"/>
          </a:p>
          <a:p>
            <a:pPr indent="0" lvl="0" marL="0" rtl="0" algn="l">
              <a:spcBef>
                <a:spcPts val="0"/>
              </a:spcBef>
              <a:spcAft>
                <a:spcPts val="0"/>
              </a:spcAft>
              <a:buNone/>
            </a:pPr>
            <a:r>
              <a:t/>
            </a:r>
            <a:endParaRPr/>
          </a:p>
          <a:p>
            <a:pPr indent="0" lvl="0" marL="0" rtl="0" algn="l">
              <a:spcBef>
                <a:spcPts val="0"/>
              </a:spcBef>
              <a:spcAft>
                <a:spcPts val="0"/>
              </a:spcAft>
              <a:buNone/>
            </a:pPr>
            <a:r>
              <a:t/>
            </a:r>
            <a:endParaRPr sz="3000"/>
          </a:p>
        </p:txBody>
      </p:sp>
      <p:pic>
        <p:nvPicPr>
          <p:cNvPr id="283" name="Google Shape;283;p49"/>
          <p:cNvPicPr preferRelativeResize="0"/>
          <p:nvPr/>
        </p:nvPicPr>
        <p:blipFill>
          <a:blip r:embed="rId3">
            <a:alphaModFix/>
          </a:blip>
          <a:stretch>
            <a:fillRect/>
          </a:stretch>
        </p:blipFill>
        <p:spPr>
          <a:xfrm>
            <a:off x="868025" y="671725"/>
            <a:ext cx="7407955" cy="4166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REFERENCES </a:t>
            </a:r>
            <a:endParaRPr sz="3000"/>
          </a:p>
        </p:txBody>
      </p:sp>
      <p:sp>
        <p:nvSpPr>
          <p:cNvPr id="289" name="Google Shape;289;p50"/>
          <p:cNvSpPr txBox="1"/>
          <p:nvPr>
            <p:ph idx="1" type="body"/>
          </p:nvPr>
        </p:nvSpPr>
        <p:spPr>
          <a:xfrm>
            <a:off x="311700" y="1096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p>
          <a:p>
            <a:pPr indent="0" lvl="0" marL="0" rtl="0" algn="l">
              <a:spcBef>
                <a:spcPts val="1200"/>
              </a:spcBef>
              <a:spcAft>
                <a:spcPts val="0"/>
              </a:spcAft>
              <a:buNone/>
            </a:pPr>
            <a:r>
              <a:rPr lang="en" sz="1200"/>
              <a:t>For our reference we are taking help from NeuralNine.</a:t>
            </a:r>
            <a:endParaRPr sz="1200"/>
          </a:p>
          <a:p>
            <a:pPr indent="0" lvl="0" marL="0" rtl="0" algn="l">
              <a:spcBef>
                <a:spcPts val="1200"/>
              </a:spcBef>
              <a:spcAft>
                <a:spcPts val="0"/>
              </a:spcAft>
              <a:buNone/>
            </a:pPr>
            <a:r>
              <a:rPr lang="en" sz="1200"/>
              <a:t>NeuralNine is a educational platform who helps the students who are willing to learn technical stuff.</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u="sng">
                <a:solidFill>
                  <a:schemeClr val="hlink"/>
                </a:solidFill>
                <a:latin typeface="Arial"/>
                <a:ea typeface="Arial"/>
                <a:cs typeface="Arial"/>
                <a:sym typeface="Arial"/>
                <a:hlinkClick r:id="rId3"/>
              </a:rPr>
              <a:t>NeuralNine - Let's Develop Brains</a:t>
            </a:r>
            <a:endParaRPr sz="1200">
              <a:solidFill>
                <a:schemeClr val="dk1"/>
              </a:solidFill>
              <a:highlight>
                <a:srgbClr val="181818"/>
              </a:highlight>
              <a:latin typeface="Roboto"/>
              <a:ea typeface="Roboto"/>
              <a:cs typeface="Roboto"/>
              <a:sym typeface="Roboto"/>
            </a:endParaRPr>
          </a:p>
          <a:p>
            <a:pPr indent="0" lvl="0" marL="0" rtl="0" algn="l">
              <a:spcBef>
                <a:spcPts val="1200"/>
              </a:spcBef>
              <a:spcAft>
                <a:spcPts val="0"/>
              </a:spcAft>
              <a:buNone/>
            </a:pPr>
            <a:r>
              <a:rPr lang="en" sz="1200" u="sng">
                <a:solidFill>
                  <a:schemeClr val="hlink"/>
                </a:solidFill>
                <a:latin typeface="Arial"/>
                <a:ea typeface="Arial"/>
                <a:cs typeface="Arial"/>
                <a:sym typeface="Arial"/>
                <a:hlinkClick r:id="rId4"/>
              </a:rPr>
              <a:t>Chatbot using NLTK Library | Build Chatbot in Python using NLTK (analyticsvidhya.com)</a:t>
            </a:r>
            <a:endParaRPr sz="1200">
              <a:solidFill>
                <a:srgbClr val="D1D3D4"/>
              </a:solidFill>
              <a:highlight>
                <a:srgbClr val="181818"/>
              </a:highlight>
              <a:latin typeface="Roboto"/>
              <a:ea typeface="Roboto"/>
              <a:cs typeface="Roboto"/>
              <a:sym typeface="Roboto"/>
            </a:endParaRPr>
          </a:p>
          <a:p>
            <a:pPr indent="0" lvl="0" marL="0" rtl="0" algn="l">
              <a:spcBef>
                <a:spcPts val="1200"/>
              </a:spcBef>
              <a:spcAft>
                <a:spcPts val="0"/>
              </a:spcAft>
              <a:buNone/>
            </a:pPr>
            <a:r>
              <a:rPr lang="en" sz="1200" u="sng">
                <a:solidFill>
                  <a:schemeClr val="hlink"/>
                </a:solidFill>
                <a:latin typeface="Arial"/>
                <a:ea typeface="Arial"/>
                <a:cs typeface="Arial"/>
                <a:sym typeface="Arial"/>
                <a:hlinkClick r:id="rId5"/>
              </a:rPr>
              <a:t>Python Libraries for Natural Language Processing | by Claire D. Costa | Towards Data Science</a:t>
            </a:r>
            <a:endParaRPr sz="1200">
              <a:solidFill>
                <a:schemeClr val="dk1"/>
              </a:solidFill>
              <a:highlight>
                <a:srgbClr val="181818"/>
              </a:highlight>
              <a:latin typeface="Roboto"/>
              <a:ea typeface="Roboto"/>
              <a:cs typeface="Roboto"/>
              <a:sym typeface="Roboto"/>
            </a:endParaRPr>
          </a:p>
          <a:p>
            <a:pPr indent="0" lvl="0" marL="0" rtl="0" algn="l">
              <a:spcBef>
                <a:spcPts val="1200"/>
              </a:spcBef>
              <a:spcAft>
                <a:spcPts val="1200"/>
              </a:spcAft>
              <a:buNone/>
            </a:pPr>
            <a:r>
              <a:rPr lang="en" sz="1200">
                <a:solidFill>
                  <a:schemeClr val="dk1"/>
                </a:solidFill>
                <a:highlight>
                  <a:srgbClr val="181818"/>
                </a:highlight>
                <a:latin typeface="Roboto"/>
                <a:ea typeface="Roboto"/>
                <a:cs typeface="Roboto"/>
                <a:sym typeface="Roboto"/>
              </a:rPr>
              <a:t>       </a:t>
            </a:r>
            <a:r>
              <a:rPr lang="en" sz="1200" u="sng">
                <a:solidFill>
                  <a:schemeClr val="hlink"/>
                </a:solidFill>
                <a:latin typeface="Arial"/>
                <a:ea typeface="Arial"/>
                <a:cs typeface="Arial"/>
                <a:sym typeface="Arial"/>
                <a:hlinkClick r:id="rId6"/>
              </a:rPr>
              <a:t>Intelligent AI Chatbot in Python - YouTube</a:t>
            </a:r>
            <a:endParaRPr sz="1200">
              <a:solidFill>
                <a:schemeClr val="dk1"/>
              </a:solidFill>
              <a:highlight>
                <a:srgbClr val="181818"/>
              </a:highlight>
              <a:latin typeface="Roboto"/>
              <a:ea typeface="Roboto"/>
              <a:cs typeface="Roboto"/>
              <a:sym typeface="Roboto"/>
            </a:endParaRPr>
          </a:p>
        </p:txBody>
      </p:sp>
      <p:pic>
        <p:nvPicPr>
          <p:cNvPr id="290" name="Google Shape;290;p50"/>
          <p:cNvPicPr preferRelativeResize="0"/>
          <p:nvPr/>
        </p:nvPicPr>
        <p:blipFill>
          <a:blip r:embed="rId7">
            <a:alphaModFix/>
          </a:blip>
          <a:stretch>
            <a:fillRect/>
          </a:stretch>
        </p:blipFill>
        <p:spPr>
          <a:xfrm>
            <a:off x="311700" y="3693925"/>
            <a:ext cx="326826" cy="252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REFERENCES </a:t>
            </a:r>
            <a:endParaRPr sz="3000"/>
          </a:p>
          <a:p>
            <a:pPr indent="0" lvl="0" marL="0" rtl="0" algn="l">
              <a:spcBef>
                <a:spcPts val="0"/>
              </a:spcBef>
              <a:spcAft>
                <a:spcPts val="0"/>
              </a:spcAft>
              <a:buNone/>
            </a:pPr>
            <a:r>
              <a:t/>
            </a:r>
            <a:endParaRPr/>
          </a:p>
        </p:txBody>
      </p:sp>
      <p:sp>
        <p:nvSpPr>
          <p:cNvPr id="296" name="Google Shape;29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AutoNum type="arabicPeriod"/>
            </a:pPr>
            <a:r>
              <a:rPr lang="en"/>
              <a:t>Shin, K.G. and Mckay, N.D. (1984) ‘Open Loop Minimum Time Control of Mechanical Manipulations and its Applications’, Proc.Amer.Contr.Conf., San Diego, CA, pp. 1231-1236.</a:t>
            </a:r>
            <a:endParaRPr/>
          </a:p>
          <a:p>
            <a:pPr indent="-298450" lvl="0" marL="457200" rtl="0" algn="l">
              <a:spcBef>
                <a:spcPts val="0"/>
              </a:spcBef>
              <a:spcAft>
                <a:spcPts val="0"/>
              </a:spcAft>
              <a:buSzPts val="1100"/>
              <a:buAutoNum type="arabicPeriod"/>
            </a:pPr>
            <a:r>
              <a:rPr lang="en"/>
              <a:t>Mohammed Javed, P. Nagabhushan, B.B. Chaudhari, “A Direct Approach for Word and Character Segmentation in Run-Length Compressed Documents with an Application to Word Spotting”, 13th  International  Conference  on  Document  Analysis  and Recognition (ICDAR), 2015.</a:t>
            </a:r>
            <a:endParaRPr/>
          </a:p>
          <a:p>
            <a:pPr indent="-298450" lvl="0" marL="457200" rtl="0" algn="l">
              <a:spcBef>
                <a:spcPts val="0"/>
              </a:spcBef>
              <a:spcAft>
                <a:spcPts val="0"/>
              </a:spcAft>
              <a:buSzPts val="1100"/>
              <a:buAutoNum type="arabicPeriod"/>
            </a:pPr>
            <a:r>
              <a:rPr lang="en"/>
              <a:t>Naeun Lee, Kirak Kim, Taeseon Yoon, “Implementation of Robot Journalism by Programming Custombot using Tokenization and Custom Tagging”, 2017.</a:t>
            </a:r>
            <a:endParaRPr/>
          </a:p>
          <a:p>
            <a:pPr indent="-298450" lvl="0" marL="457200" rtl="0" algn="l">
              <a:spcBef>
                <a:spcPts val="0"/>
              </a:spcBef>
              <a:spcAft>
                <a:spcPts val="0"/>
              </a:spcAft>
              <a:buSzPts val="1100"/>
              <a:buAutoNum type="arabicPeriod"/>
            </a:pPr>
            <a:r>
              <a:rPr lang="en"/>
              <a:t>Sachin  S.  Gavankar,  Sudhirkumar  D.  Sawarkar,  “Eager Decision Tree”,  2nd International Conference  for Convergence in Technology (I2CT), 2017.</a:t>
            </a:r>
            <a:endParaRPr/>
          </a:p>
          <a:p>
            <a:pPr indent="-298450" lvl="0" marL="457200" rtl="0" algn="l">
              <a:spcBef>
                <a:spcPts val="0"/>
              </a:spcBef>
              <a:spcAft>
                <a:spcPts val="0"/>
              </a:spcAft>
              <a:buSzPts val="1100"/>
              <a:buAutoNum type="arabicPeriod"/>
            </a:pPr>
            <a:r>
              <a:rPr lang="en"/>
              <a:t>Liner Yang, Meishan Zhang, Yang Liu, Maosong Sun, Nan Yu, Guohong Fu, “Joint POS Tagging and Dependency Parsing with Transition-based Neural Networks”, 2018.</a:t>
            </a:r>
            <a:endParaRPr/>
          </a:p>
          <a:p>
            <a:pPr indent="-298450" lvl="0" marL="457200" rtl="0" algn="l">
              <a:spcBef>
                <a:spcPts val="0"/>
              </a:spcBef>
              <a:spcAft>
                <a:spcPts val="0"/>
              </a:spcAft>
              <a:buSzPts val="1100"/>
              <a:buAutoNum type="arabicPeriod"/>
            </a:pPr>
            <a:r>
              <a:rPr lang="en" u="sng">
                <a:solidFill>
                  <a:schemeClr val="hlink"/>
                </a:solidFill>
                <a:hlinkClick r:id="rId3"/>
              </a:rPr>
              <a:t>https://pdfs.semanticscholar.org/90a9/93a09479705f63147eea427e0e048964dbf0.pdf?_ga=2.34781409.1975834925.1639895268-1134497788.1639895268</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IS NLP ?</a:t>
            </a:r>
            <a:r>
              <a:rPr lang="en" sz="1000"/>
              <a:t>                                                                                                                                                                                            </a:t>
            </a:r>
            <a:endParaRPr sz="2900">
              <a:solidFill>
                <a:srgbClr val="FF007F"/>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D1D3D4"/>
              </a:solidFill>
            </a:endParaRPr>
          </a:p>
          <a:p>
            <a:pPr indent="0" lvl="0" marL="0" rtl="0" algn="l">
              <a:spcBef>
                <a:spcPts val="1200"/>
              </a:spcBef>
              <a:spcAft>
                <a:spcPts val="0"/>
              </a:spcAft>
              <a:buNone/>
            </a:pPr>
            <a:r>
              <a:rPr lang="en">
                <a:solidFill>
                  <a:srgbClr val="D1D3D4"/>
                </a:solidFill>
                <a:latin typeface="Oswald"/>
                <a:ea typeface="Oswald"/>
                <a:cs typeface="Oswald"/>
                <a:sym typeface="Oswald"/>
              </a:rPr>
              <a:t>Natural Language Processing (NLP) is a field of Artificial Intelligence (AI)</a:t>
            </a:r>
            <a:r>
              <a:rPr lang="en">
                <a:solidFill>
                  <a:srgbClr val="D1D3D4"/>
                </a:solidFill>
              </a:rPr>
              <a:t> </a:t>
            </a:r>
            <a:r>
              <a:rPr lang="en">
                <a:solidFill>
                  <a:srgbClr val="D1D3D4"/>
                </a:solidFill>
                <a:latin typeface="Oswald"/>
                <a:ea typeface="Oswald"/>
                <a:cs typeface="Oswald"/>
                <a:sym typeface="Oswald"/>
              </a:rPr>
              <a:t>that makes human language intelligible to machines.</a:t>
            </a:r>
            <a:endParaRPr>
              <a:solidFill>
                <a:srgbClr val="D1D3D4"/>
              </a:solidFill>
            </a:endParaRPr>
          </a:p>
          <a:p>
            <a:pPr indent="0" lvl="0" marL="0" rtl="0" algn="l">
              <a:spcBef>
                <a:spcPts val="1200"/>
              </a:spcBef>
              <a:spcAft>
                <a:spcPts val="0"/>
              </a:spcAft>
              <a:buNone/>
            </a:pPr>
            <a:r>
              <a:rPr lang="en">
                <a:solidFill>
                  <a:srgbClr val="D1D3D4"/>
                </a:solidFill>
                <a:latin typeface="Oswald"/>
                <a:ea typeface="Oswald"/>
                <a:cs typeface="Oswald"/>
                <a:sym typeface="Oswald"/>
              </a:rPr>
              <a:t>NLP combines the power of linguistics and computer science to study the rules and structure of language, and creates intelligent systems</a:t>
            </a:r>
            <a:endParaRPr>
              <a:solidFill>
                <a:srgbClr val="D1D3D4"/>
              </a:solidFill>
            </a:endParaRPr>
          </a:p>
          <a:p>
            <a:pPr indent="0" lvl="0" marL="0" rtl="0" algn="l">
              <a:spcBef>
                <a:spcPts val="1200"/>
              </a:spcBef>
              <a:spcAft>
                <a:spcPts val="1200"/>
              </a:spcAft>
              <a:buNone/>
            </a:pPr>
            <a:r>
              <a:rPr lang="en">
                <a:solidFill>
                  <a:srgbClr val="D1D3D4"/>
                </a:solidFill>
                <a:latin typeface="Oswald"/>
                <a:ea typeface="Oswald"/>
                <a:cs typeface="Oswald"/>
                <a:sym typeface="Oswald"/>
              </a:rPr>
              <a:t>run on machine learning and NLP algorithms</a:t>
            </a:r>
            <a:r>
              <a:rPr lang="en">
                <a:solidFill>
                  <a:srgbClr val="D1D3D4"/>
                </a:solidFill>
              </a:rPr>
              <a:t>, </a:t>
            </a:r>
            <a:r>
              <a:rPr lang="en">
                <a:solidFill>
                  <a:srgbClr val="D1D3D4"/>
                </a:solidFill>
                <a:latin typeface="Oswald"/>
                <a:ea typeface="Oswald"/>
                <a:cs typeface="Oswald"/>
                <a:sym typeface="Oswald"/>
              </a:rPr>
              <a:t>capable of understanding, analyzing, and extracting meaning from text and speech.</a:t>
            </a:r>
            <a:endParaRPr>
              <a:solidFill>
                <a:srgbClr val="D1D3D4"/>
              </a:solidFill>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solidFill>
                  <a:srgbClr val="161616"/>
                </a:solidFill>
              </a:rPr>
              <a:t>I</a:t>
            </a:r>
            <a:r>
              <a:rPr lang="en">
                <a:solidFill>
                  <a:srgbClr val="161616"/>
                </a:solidFill>
              </a:rPr>
              <a:t>                                                                                                                                                                                                                                                                </a:t>
            </a:r>
            <a:endParaRPr/>
          </a:p>
        </p:txBody>
      </p:sp>
      <p:sp>
        <p:nvSpPr>
          <p:cNvPr id="302" name="Google Shape;30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700">
              <a:solidFill>
                <a:schemeClr val="dk1"/>
              </a:solidFill>
            </a:endParaRPr>
          </a:p>
          <a:p>
            <a:pPr indent="0" lvl="0" marL="0" rtl="0" algn="l">
              <a:lnSpc>
                <a:spcPct val="100000"/>
              </a:lnSpc>
              <a:spcBef>
                <a:spcPts val="0"/>
              </a:spcBef>
              <a:spcAft>
                <a:spcPts val="0"/>
              </a:spcAft>
              <a:buNone/>
            </a:pPr>
            <a:r>
              <a:t/>
            </a:r>
            <a:endParaRPr sz="27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ctr">
              <a:lnSpc>
                <a:spcPct val="100000"/>
              </a:lnSpc>
              <a:spcBef>
                <a:spcPts val="0"/>
              </a:spcBef>
              <a:spcAft>
                <a:spcPts val="0"/>
              </a:spcAft>
              <a:buNone/>
            </a:pPr>
            <a:r>
              <a:rPr lang="en" sz="3000">
                <a:solidFill>
                  <a:schemeClr val="dk1"/>
                </a:solidFill>
              </a:rPr>
              <a:t>FIN.</a:t>
            </a:r>
            <a:endParaRPr sz="30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03" name="Google Shape;303;p52"/>
          <p:cNvPicPr preferRelativeResize="0"/>
          <p:nvPr/>
        </p:nvPicPr>
        <p:blipFill>
          <a:blip r:embed="rId3">
            <a:alphaModFix/>
          </a:blip>
          <a:stretch>
            <a:fillRect/>
          </a:stretch>
        </p:blipFill>
        <p:spPr>
          <a:xfrm>
            <a:off x="6829450" y="4551219"/>
            <a:ext cx="247201" cy="247186"/>
          </a:xfrm>
          <a:prstGeom prst="rect">
            <a:avLst/>
          </a:prstGeom>
          <a:noFill/>
          <a:ln>
            <a:noFill/>
          </a:ln>
        </p:spPr>
      </p:pic>
      <p:pic>
        <p:nvPicPr>
          <p:cNvPr id="304" name="Google Shape;304;p52"/>
          <p:cNvPicPr preferRelativeResize="0"/>
          <p:nvPr/>
        </p:nvPicPr>
        <p:blipFill>
          <a:blip r:embed="rId4">
            <a:alphaModFix/>
          </a:blip>
          <a:stretch>
            <a:fillRect/>
          </a:stretch>
        </p:blipFill>
        <p:spPr>
          <a:xfrm>
            <a:off x="7751300" y="4551218"/>
            <a:ext cx="247199" cy="247199"/>
          </a:xfrm>
          <a:prstGeom prst="rect">
            <a:avLst/>
          </a:prstGeom>
          <a:noFill/>
          <a:ln>
            <a:noFill/>
          </a:ln>
        </p:spPr>
      </p:pic>
      <p:pic>
        <p:nvPicPr>
          <p:cNvPr id="305" name="Google Shape;305;p52"/>
          <p:cNvPicPr preferRelativeResize="0"/>
          <p:nvPr/>
        </p:nvPicPr>
        <p:blipFill>
          <a:blip r:embed="rId5">
            <a:alphaModFix/>
          </a:blip>
          <a:stretch>
            <a:fillRect/>
          </a:stretch>
        </p:blipFill>
        <p:spPr>
          <a:xfrm>
            <a:off x="8631225" y="4551225"/>
            <a:ext cx="247199" cy="247199"/>
          </a:xfrm>
          <a:prstGeom prst="rect">
            <a:avLst/>
          </a:prstGeom>
          <a:noFill/>
          <a:ln>
            <a:noFill/>
          </a:ln>
        </p:spPr>
      </p:pic>
      <p:pic>
        <p:nvPicPr>
          <p:cNvPr id="306" name="Google Shape;306;p52"/>
          <p:cNvPicPr preferRelativeResize="0"/>
          <p:nvPr/>
        </p:nvPicPr>
        <p:blipFill>
          <a:blip r:embed="rId6">
            <a:alphaModFix/>
          </a:blip>
          <a:stretch>
            <a:fillRect/>
          </a:stretch>
        </p:blipFill>
        <p:spPr>
          <a:xfrm>
            <a:off x="5823800" y="4551213"/>
            <a:ext cx="247200" cy="24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3000"/>
              <a:t>COMPONENTS OF NLP</a:t>
            </a:r>
            <a:r>
              <a:rPr lang="en" sz="1000"/>
              <a:t>                                                                                                                                                               </a:t>
            </a:r>
            <a:endParaRPr sz="2900">
              <a:solidFill>
                <a:srgbClr val="FF007F"/>
              </a:solidFill>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5400" rtl="0" algn="just">
              <a:spcBef>
                <a:spcPts val="600"/>
              </a:spcBef>
              <a:spcAft>
                <a:spcPts val="0"/>
              </a:spcAft>
              <a:buClr>
                <a:schemeClr val="dk1"/>
              </a:buClr>
              <a:buSzPts val="1100"/>
              <a:buFont typeface="Arial"/>
              <a:buNone/>
            </a:pPr>
            <a:r>
              <a:t/>
            </a:r>
            <a:endParaRPr>
              <a:solidFill>
                <a:schemeClr val="dk1"/>
              </a:solidFill>
            </a:endParaRPr>
          </a:p>
          <a:p>
            <a:pPr indent="0" lvl="0" marL="0" rtl="0" algn="l">
              <a:spcBef>
                <a:spcPts val="1400"/>
              </a:spcBef>
              <a:spcAft>
                <a:spcPts val="0"/>
              </a:spcAft>
              <a:buNone/>
            </a:pPr>
            <a:r>
              <a:rPr lang="en">
                <a:solidFill>
                  <a:schemeClr val="dk1"/>
                </a:solidFill>
              </a:rPr>
              <a:t>1.  </a:t>
            </a:r>
            <a:r>
              <a:rPr lang="en">
                <a:solidFill>
                  <a:srgbClr val="D1D3D4"/>
                </a:solidFill>
              </a:rPr>
              <a:t>Natural Language Understanding (NLU) :</a:t>
            </a:r>
            <a:endParaRPr>
              <a:solidFill>
                <a:srgbClr val="D1D3D4"/>
              </a:solidFill>
            </a:endParaRPr>
          </a:p>
          <a:p>
            <a:pPr indent="-298450" lvl="0" marL="457200" rtl="0" algn="l">
              <a:spcBef>
                <a:spcPts val="400"/>
              </a:spcBef>
              <a:spcAft>
                <a:spcPts val="0"/>
              </a:spcAft>
              <a:buClr>
                <a:srgbClr val="D1D3D4"/>
              </a:buClr>
              <a:buSzPts val="1100"/>
              <a:buChar char="-"/>
            </a:pPr>
            <a:r>
              <a:rPr lang="en">
                <a:solidFill>
                  <a:srgbClr val="D1D3D4"/>
                </a:solidFill>
              </a:rPr>
              <a:t>Mapping the given input in natural language into useful representations.</a:t>
            </a:r>
            <a:endParaRPr>
              <a:solidFill>
                <a:srgbClr val="D1D3D4"/>
              </a:solidFill>
            </a:endParaRPr>
          </a:p>
          <a:p>
            <a:pPr indent="-298450" lvl="0" marL="457200" rtl="0" algn="l">
              <a:spcBef>
                <a:spcPts val="0"/>
              </a:spcBef>
              <a:spcAft>
                <a:spcPts val="0"/>
              </a:spcAft>
              <a:buClr>
                <a:srgbClr val="D1D3D4"/>
              </a:buClr>
              <a:buSzPts val="1100"/>
              <a:buChar char="-"/>
            </a:pPr>
            <a:r>
              <a:rPr lang="en">
                <a:solidFill>
                  <a:srgbClr val="D1D3D4"/>
                </a:solidFill>
              </a:rPr>
              <a:t>Analyzing different aspects of the language.</a:t>
            </a:r>
            <a:endParaRPr>
              <a:solidFill>
                <a:srgbClr val="D1D3D4"/>
              </a:solidFill>
            </a:endParaRPr>
          </a:p>
          <a:p>
            <a:pPr indent="0" lvl="0" marL="25400" marR="25400" rtl="0" algn="just">
              <a:spcBef>
                <a:spcPts val="600"/>
              </a:spcBef>
              <a:spcAft>
                <a:spcPts val="0"/>
              </a:spcAft>
              <a:buClr>
                <a:schemeClr val="dk1"/>
              </a:buClr>
              <a:buSzPts val="1100"/>
              <a:buFont typeface="Arial"/>
              <a:buNone/>
            </a:pPr>
            <a:r>
              <a:t/>
            </a:r>
            <a:endParaRPr>
              <a:solidFill>
                <a:srgbClr val="D1D3D4"/>
              </a:solidFill>
            </a:endParaRPr>
          </a:p>
          <a:p>
            <a:pPr indent="0" lvl="0" marL="25400" marR="25400" rtl="0" algn="just">
              <a:spcBef>
                <a:spcPts val="700"/>
              </a:spcBef>
              <a:spcAft>
                <a:spcPts val="0"/>
              </a:spcAft>
              <a:buClr>
                <a:schemeClr val="dk1"/>
              </a:buClr>
              <a:buSzPts val="1100"/>
              <a:buFont typeface="Arial"/>
              <a:buNone/>
            </a:pPr>
            <a:r>
              <a:t/>
            </a:r>
            <a:endParaRPr>
              <a:solidFill>
                <a:srgbClr val="D1D3D4"/>
              </a:solidFill>
            </a:endParaRPr>
          </a:p>
          <a:p>
            <a:pPr indent="0" lvl="0" marL="0" rtl="0" algn="l">
              <a:spcBef>
                <a:spcPts val="7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Clr>
                <a:schemeClr val="dk1"/>
              </a:buClr>
              <a:buSzPct val="33000"/>
              <a:buFont typeface="Arial"/>
              <a:buNone/>
            </a:pPr>
            <a:r>
              <a:rPr lang="en" sz="3333"/>
              <a:t>COMPONENTS OF NLP</a:t>
            </a:r>
            <a:r>
              <a:rPr lang="en" sz="1000"/>
              <a:t>                                                                                                                                                                                 </a:t>
            </a:r>
            <a:endParaRPr sz="1433">
              <a:solidFill>
                <a:srgbClr val="FF007F"/>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400"/>
              </a:spcBef>
              <a:spcAft>
                <a:spcPts val="0"/>
              </a:spcAft>
              <a:buNone/>
            </a:pPr>
            <a:r>
              <a:rPr lang="en">
                <a:solidFill>
                  <a:schemeClr val="dk1"/>
                </a:solidFill>
              </a:rPr>
              <a:t>2.  </a:t>
            </a:r>
            <a:r>
              <a:rPr lang="en">
                <a:solidFill>
                  <a:srgbClr val="D1D3D4"/>
                </a:solidFill>
              </a:rPr>
              <a:t>Natural Language Generation (NLG) :</a:t>
            </a:r>
            <a:endParaRPr>
              <a:solidFill>
                <a:srgbClr val="D1D3D4"/>
              </a:solidFill>
            </a:endParaRPr>
          </a:p>
          <a:p>
            <a:pPr indent="-298450" lvl="0" marL="457200" rtl="0" algn="l">
              <a:spcBef>
                <a:spcPts val="400"/>
              </a:spcBef>
              <a:spcAft>
                <a:spcPts val="0"/>
              </a:spcAft>
              <a:buClr>
                <a:srgbClr val="D1D3D4"/>
              </a:buClr>
              <a:buSzPts val="1100"/>
              <a:buChar char="-"/>
            </a:pPr>
            <a:r>
              <a:rPr lang="en">
                <a:solidFill>
                  <a:srgbClr val="D1D3D4"/>
                </a:solidFill>
              </a:rPr>
              <a:t>Text planning : It includes retrieving the relevant content from knowledge base.</a:t>
            </a:r>
            <a:endParaRPr>
              <a:solidFill>
                <a:srgbClr val="D1D3D4"/>
              </a:solidFill>
            </a:endParaRPr>
          </a:p>
          <a:p>
            <a:pPr indent="-298450" lvl="0" marL="457200" rtl="0" algn="l">
              <a:spcBef>
                <a:spcPts val="0"/>
              </a:spcBef>
              <a:spcAft>
                <a:spcPts val="0"/>
              </a:spcAft>
              <a:buClr>
                <a:srgbClr val="D1D3D4"/>
              </a:buClr>
              <a:buSzPts val="1100"/>
              <a:buChar char="-"/>
            </a:pPr>
            <a:r>
              <a:rPr lang="en">
                <a:solidFill>
                  <a:srgbClr val="D1D3D4"/>
                </a:solidFill>
              </a:rPr>
              <a:t>Sentence planning : It includes choosing required words, forming meaningful phrases, setting tone of the sentence.</a:t>
            </a:r>
            <a:endParaRPr>
              <a:solidFill>
                <a:srgbClr val="D1D3D4"/>
              </a:solidFill>
            </a:endParaRPr>
          </a:p>
          <a:p>
            <a:pPr indent="-298450" lvl="0" marL="457200" rtl="0" algn="l">
              <a:spcBef>
                <a:spcPts val="0"/>
              </a:spcBef>
              <a:spcAft>
                <a:spcPts val="0"/>
              </a:spcAft>
              <a:buClr>
                <a:srgbClr val="D1D3D4"/>
              </a:buClr>
              <a:buSzPts val="1100"/>
              <a:buChar char="-"/>
            </a:pPr>
            <a:r>
              <a:rPr lang="en">
                <a:solidFill>
                  <a:srgbClr val="D1D3D4"/>
                </a:solidFill>
              </a:rPr>
              <a:t>Text Realization : It is mapping sentence plan into sentence structure.</a:t>
            </a:r>
            <a:endParaRPr>
              <a:solidFill>
                <a:srgbClr val="D1D3D4"/>
              </a:solidFill>
            </a:endParaRPr>
          </a:p>
          <a:p>
            <a:pPr indent="0" lvl="0" marL="0" rtl="0" algn="l">
              <a:spcBef>
                <a:spcPts val="400"/>
              </a:spcBef>
              <a:spcAft>
                <a:spcPts val="0"/>
              </a:spcAft>
              <a:buNone/>
            </a:pPr>
            <a:r>
              <a:t/>
            </a:r>
            <a:endParaRPr>
              <a:solidFill>
                <a:srgbClr val="D1D3D4"/>
              </a:solidFill>
            </a:endParaRPr>
          </a:p>
          <a:p>
            <a:pPr indent="0" lvl="0" marL="25400" marR="25400" rtl="0" algn="just">
              <a:spcBef>
                <a:spcPts val="600"/>
              </a:spcBef>
              <a:spcAft>
                <a:spcPts val="700"/>
              </a:spcAft>
              <a:buClr>
                <a:schemeClr val="dk1"/>
              </a:buClr>
              <a:buSzPts val="1100"/>
              <a:buFont typeface="Arial"/>
              <a:buNone/>
            </a:pPr>
            <a:r>
              <a:rPr lang="en">
                <a:solidFill>
                  <a:srgbClr val="D1D3D4"/>
                </a:solidFill>
              </a:rPr>
              <a:t>( NLU is harder than NLG )</a:t>
            </a:r>
            <a:endParaRPr>
              <a:solidFill>
                <a:srgbClr val="D1D3D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3000"/>
              <a:t>DIFFICULTIES IN NLU</a:t>
            </a:r>
            <a:r>
              <a:rPr lang="en" sz="1000"/>
              <a:t>                                                                                                                                                             </a:t>
            </a:r>
            <a:endParaRPr sz="2900">
              <a:solidFill>
                <a:srgbClr val="FF007F"/>
              </a:solidFill>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5400" rtl="0" algn="just">
              <a:spcBef>
                <a:spcPts val="600"/>
              </a:spcBef>
              <a:spcAft>
                <a:spcPts val="0"/>
              </a:spcAft>
              <a:buClr>
                <a:schemeClr val="dk1"/>
              </a:buClr>
              <a:buSzPts val="1100"/>
              <a:buFont typeface="Arial"/>
              <a:buNone/>
            </a:pPr>
            <a:r>
              <a:t/>
            </a:r>
            <a:endParaRPr sz="1200">
              <a:solidFill>
                <a:srgbClr val="D1D3D4"/>
              </a:solidFill>
            </a:endParaRPr>
          </a:p>
          <a:p>
            <a:pPr indent="0" lvl="0" marL="0" marR="25400" rtl="0" algn="just">
              <a:spcBef>
                <a:spcPts val="700"/>
              </a:spcBef>
              <a:spcAft>
                <a:spcPts val="0"/>
              </a:spcAft>
              <a:buClr>
                <a:schemeClr val="dk1"/>
              </a:buClr>
              <a:buSzPts val="1100"/>
              <a:buFont typeface="Arial"/>
              <a:buNone/>
            </a:pPr>
            <a:r>
              <a:rPr lang="en" sz="1200">
                <a:solidFill>
                  <a:srgbClr val="D1D3D4"/>
                </a:solidFill>
              </a:rPr>
              <a:t>NL has an extremely rich form and structure.</a:t>
            </a:r>
            <a:endParaRPr sz="1200">
              <a:solidFill>
                <a:srgbClr val="D1D3D4"/>
              </a:solidFill>
            </a:endParaRPr>
          </a:p>
          <a:p>
            <a:pPr indent="0" lvl="0" marL="0" marR="25400" rtl="0" algn="just">
              <a:spcBef>
                <a:spcPts val="700"/>
              </a:spcBef>
              <a:spcAft>
                <a:spcPts val="0"/>
              </a:spcAft>
              <a:buClr>
                <a:schemeClr val="dk1"/>
              </a:buClr>
              <a:buSzPts val="1100"/>
              <a:buFont typeface="Arial"/>
              <a:buNone/>
            </a:pPr>
            <a:r>
              <a:rPr lang="en" sz="1200">
                <a:solidFill>
                  <a:srgbClr val="D1D3D4"/>
                </a:solidFill>
              </a:rPr>
              <a:t>It is very ambiguous.</a:t>
            </a:r>
            <a:endParaRPr sz="1200">
              <a:solidFill>
                <a:srgbClr val="D1D3D4"/>
              </a:solidFill>
            </a:endParaRPr>
          </a:p>
          <a:p>
            <a:pPr indent="0" lvl="0" marL="0" marR="25400" rtl="0" algn="just">
              <a:spcBef>
                <a:spcPts val="700"/>
              </a:spcBef>
              <a:spcAft>
                <a:spcPts val="0"/>
              </a:spcAft>
              <a:buClr>
                <a:schemeClr val="dk1"/>
              </a:buClr>
              <a:buSzPts val="1100"/>
              <a:buFont typeface="Arial"/>
              <a:buNone/>
            </a:pPr>
            <a:r>
              <a:rPr lang="en" sz="1200">
                <a:solidFill>
                  <a:srgbClr val="D1D3D4"/>
                </a:solidFill>
              </a:rPr>
              <a:t>There can be different levels of ambiguity :</a:t>
            </a:r>
            <a:endParaRPr sz="1200">
              <a:solidFill>
                <a:srgbClr val="D1D3D4"/>
              </a:solidFill>
            </a:endParaRPr>
          </a:p>
          <a:p>
            <a:pPr indent="0" lvl="0" marL="0" rtl="0" algn="l">
              <a:spcBef>
                <a:spcPts val="700"/>
              </a:spcBef>
              <a:spcAft>
                <a:spcPts val="0"/>
              </a:spcAft>
              <a:buNone/>
            </a:pPr>
            <a:r>
              <a:t/>
            </a:r>
            <a:endParaRPr sz="1200">
              <a:solidFill>
                <a:srgbClr val="D1D3D4"/>
              </a:solidFill>
            </a:endParaRPr>
          </a:p>
          <a:p>
            <a:pPr indent="0" lvl="0" marL="0" rtl="0" algn="l">
              <a:spcBef>
                <a:spcPts val="400"/>
              </a:spcBef>
              <a:spcAft>
                <a:spcPts val="12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3000"/>
              <a:t>DIFFICULITIES IN NLU</a:t>
            </a:r>
            <a:r>
              <a:rPr lang="en" sz="1000"/>
              <a:t>                                                                                                                                                               </a:t>
            </a:r>
            <a:endParaRPr sz="2900">
              <a:solidFill>
                <a:srgbClr val="FF007F"/>
              </a:solidFill>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t/>
            </a:r>
            <a:endParaRPr sz="1200">
              <a:solidFill>
                <a:schemeClr val="dk1"/>
              </a:solidFill>
            </a:endParaRPr>
          </a:p>
          <a:p>
            <a:pPr indent="0" lvl="0" marL="25400" marR="25400" rtl="0" algn="just">
              <a:spcBef>
                <a:spcPts val="700"/>
              </a:spcBef>
              <a:spcAft>
                <a:spcPts val="0"/>
              </a:spcAft>
              <a:buClr>
                <a:schemeClr val="dk1"/>
              </a:buClr>
              <a:buSzPts val="1100"/>
              <a:buFont typeface="Arial"/>
              <a:buNone/>
            </a:pPr>
            <a:r>
              <a:rPr lang="en" sz="1200">
                <a:solidFill>
                  <a:schemeClr val="dk1"/>
                </a:solidFill>
              </a:rPr>
              <a:t>1.</a:t>
            </a:r>
            <a:r>
              <a:rPr lang="en" sz="1200">
                <a:solidFill>
                  <a:srgbClr val="D1D3D4"/>
                </a:solidFill>
              </a:rPr>
              <a:t>  Lexical Ambiguity : It is at very primitive level such as word-level.</a:t>
            </a:r>
            <a:endParaRPr sz="1200">
              <a:solidFill>
                <a:srgbClr val="D1D3D4"/>
              </a:solidFill>
            </a:endParaRPr>
          </a:p>
          <a:p>
            <a:pPr indent="0" lvl="0" marL="25400" marR="25400" rtl="0" algn="just">
              <a:spcBef>
                <a:spcPts val="700"/>
              </a:spcBef>
              <a:spcAft>
                <a:spcPts val="0"/>
              </a:spcAft>
              <a:buClr>
                <a:schemeClr val="dk1"/>
              </a:buClr>
              <a:buSzPts val="1100"/>
              <a:buFont typeface="Arial"/>
              <a:buNone/>
            </a:pPr>
            <a:r>
              <a:t/>
            </a:r>
            <a:endParaRPr sz="1200">
              <a:solidFill>
                <a:srgbClr val="D1D3D4"/>
              </a:solidFill>
            </a:endParaRPr>
          </a:p>
          <a:p>
            <a:pPr indent="0" lvl="0" marL="0" rtl="0" algn="l">
              <a:spcBef>
                <a:spcPts val="700"/>
              </a:spcBef>
              <a:spcAft>
                <a:spcPts val="400"/>
              </a:spcAft>
              <a:buNone/>
            </a:pPr>
            <a:r>
              <a:rPr lang="en" sz="1200">
                <a:solidFill>
                  <a:srgbClr val="D1D3D4"/>
                </a:solidFill>
              </a:rPr>
              <a:t>      E.g. : Treating the word “board” as noun or verb?</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3000"/>
              <a:t>DIFFICULTIES IN NLU</a:t>
            </a:r>
            <a:r>
              <a:rPr lang="en" sz="1000"/>
              <a:t>                                                                                                                                                                 </a:t>
            </a:r>
            <a:endParaRPr sz="2900">
              <a:solidFill>
                <a:srgbClr val="FF007F"/>
              </a:solidFill>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dk1"/>
              </a:solidFill>
            </a:endParaRPr>
          </a:p>
          <a:p>
            <a:pPr indent="0" lvl="0" marL="0" rtl="0" algn="l">
              <a:spcBef>
                <a:spcPts val="400"/>
              </a:spcBef>
              <a:spcAft>
                <a:spcPts val="0"/>
              </a:spcAft>
              <a:buNone/>
            </a:pPr>
            <a:r>
              <a:rPr lang="en" sz="1200">
                <a:solidFill>
                  <a:schemeClr val="dk1"/>
                </a:solidFill>
              </a:rPr>
              <a:t>2.</a:t>
            </a:r>
            <a:r>
              <a:rPr lang="en" sz="1200">
                <a:solidFill>
                  <a:srgbClr val="D1D3D4"/>
                </a:solidFill>
              </a:rPr>
              <a:t>  Syntax Level Ambiguity : A sentence can be parsed in different ways.</a:t>
            </a:r>
            <a:endParaRPr sz="1200">
              <a:solidFill>
                <a:srgbClr val="D1D3D4"/>
              </a:solidFill>
            </a:endParaRPr>
          </a:p>
          <a:p>
            <a:pPr indent="0" lvl="0" marL="0" rtl="0" algn="l">
              <a:spcBef>
                <a:spcPts val="400"/>
              </a:spcBef>
              <a:spcAft>
                <a:spcPts val="0"/>
              </a:spcAft>
              <a:buNone/>
            </a:pPr>
            <a:r>
              <a:t/>
            </a:r>
            <a:endParaRPr sz="1200">
              <a:solidFill>
                <a:srgbClr val="D1D3D4"/>
              </a:solidFill>
            </a:endParaRPr>
          </a:p>
          <a:p>
            <a:pPr indent="0" lvl="0" marL="0" rtl="0" algn="l">
              <a:spcBef>
                <a:spcPts val="400"/>
              </a:spcBef>
              <a:spcAft>
                <a:spcPts val="0"/>
              </a:spcAft>
              <a:buNone/>
            </a:pPr>
            <a:r>
              <a:rPr lang="en" sz="1200">
                <a:solidFill>
                  <a:srgbClr val="D1D3D4"/>
                </a:solidFill>
              </a:rPr>
              <a:t>     E.g. : “He lifted the bottle with red cap.” </a:t>
            </a:r>
            <a:endParaRPr sz="1200">
              <a:solidFill>
                <a:srgbClr val="D1D3D4"/>
              </a:solidFill>
            </a:endParaRPr>
          </a:p>
          <a:p>
            <a:pPr indent="0" lvl="0" marL="0" rtl="0" algn="l">
              <a:spcBef>
                <a:spcPts val="400"/>
              </a:spcBef>
              <a:spcAft>
                <a:spcPts val="400"/>
              </a:spcAft>
              <a:buNone/>
            </a:pPr>
            <a:r>
              <a:rPr lang="en" sz="1200">
                <a:solidFill>
                  <a:srgbClr val="D1D3D4"/>
                </a:solidFill>
              </a:rPr>
              <a:t>             Did he use cap to lift the bottle or he lifted a bottle that had red cap?</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bhrojit Sarkar | Custom Theme 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