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9669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6312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5688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44830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1928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1970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6792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0576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0325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2647F38-B617-4D2F-AE0A-013F0C4D2C57}"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900194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4244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541906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5149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1/22/2018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9971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1/22/2018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5155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1/22/2018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8689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3035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1/22/2018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6613661"/>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28045" y="2130382"/>
            <a:ext cx="7842720" cy="1295400"/>
          </a:xfrm>
        </p:spPr>
        <p:txBody>
          <a:bodyPr/>
          <a:lstStyle/>
          <a:p>
            <a:r>
              <a:rPr lang="en-IN" dirty="0"/>
              <a:t>Threads in Java</a:t>
            </a:r>
          </a:p>
        </p:txBody>
      </p:sp>
    </p:spTree>
    <p:extLst>
      <p:ext uri="{BB962C8B-B14F-4D97-AF65-F5344CB8AC3E}">
        <p14:creationId xmlns:p14="http://schemas.microsoft.com/office/powerpoint/2010/main" val="628129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9966" y="2049561"/>
            <a:ext cx="7312817" cy="2308324"/>
          </a:xfrm>
          <a:prstGeom prst="rect">
            <a:avLst/>
          </a:prstGeom>
        </p:spPr>
        <p:txBody>
          <a:bodyPr wrap="square">
            <a:spAutoFit/>
          </a:bodyPr>
          <a:lstStyle/>
          <a:p>
            <a:pPr marL="285750" indent="-285750">
              <a:buFont typeface="Arial" panose="020B0604020202020204" pitchFamily="34" charset="0"/>
              <a:buChar char="•"/>
            </a:pPr>
            <a:r>
              <a:rPr lang="en-IN" dirty="0"/>
              <a:t>The second way to create a thread is to create a new class that extends Thread, and then to create an instance of that class. </a:t>
            </a:r>
          </a:p>
          <a:p>
            <a:endParaRPr lang="en-IN" dirty="0"/>
          </a:p>
          <a:p>
            <a:pPr marL="285750" indent="-285750">
              <a:buFont typeface="Arial" panose="020B0604020202020204" pitchFamily="34" charset="0"/>
              <a:buChar char="•"/>
            </a:pPr>
            <a:r>
              <a:rPr lang="en-IN" dirty="0"/>
              <a:t>The extending class must override the run( ) method, which is the entry point for the new thread. </a:t>
            </a:r>
          </a:p>
          <a:p>
            <a:endParaRPr lang="en-IN" dirty="0"/>
          </a:p>
          <a:p>
            <a:pPr marL="285750" indent="-285750">
              <a:buFont typeface="Arial" panose="020B0604020202020204" pitchFamily="34" charset="0"/>
              <a:buChar char="•"/>
            </a:pPr>
            <a:r>
              <a:rPr lang="en-IN" dirty="0"/>
              <a:t>It must also call start( ) to begin execution of the new thread. </a:t>
            </a:r>
          </a:p>
        </p:txBody>
      </p:sp>
      <p:sp>
        <p:nvSpPr>
          <p:cNvPr id="3" name="Rectangle 2"/>
          <p:cNvSpPr/>
          <p:nvPr/>
        </p:nvSpPr>
        <p:spPr>
          <a:xfrm>
            <a:off x="1277391" y="784470"/>
            <a:ext cx="2860078" cy="461665"/>
          </a:xfrm>
          <a:prstGeom prst="rect">
            <a:avLst/>
          </a:prstGeom>
        </p:spPr>
        <p:txBody>
          <a:bodyPr wrap="none">
            <a:spAutoFit/>
          </a:bodyPr>
          <a:lstStyle/>
          <a:p>
            <a:r>
              <a:rPr lang="en-IN" sz="2400" dirty="0"/>
              <a:t>Extending Thread </a:t>
            </a:r>
          </a:p>
        </p:txBody>
      </p:sp>
    </p:spTree>
    <p:extLst>
      <p:ext uri="{BB962C8B-B14F-4D97-AF65-F5344CB8AC3E}">
        <p14:creationId xmlns:p14="http://schemas.microsoft.com/office/powerpoint/2010/main" val="2820363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19955" y="671691"/>
            <a:ext cx="6096000" cy="6186309"/>
          </a:xfrm>
          <a:prstGeom prst="rect">
            <a:avLst/>
          </a:prstGeom>
        </p:spPr>
        <p:txBody>
          <a:bodyPr>
            <a:spAutoFit/>
          </a:bodyPr>
          <a:lstStyle/>
          <a:p>
            <a:r>
              <a:rPr lang="en-IN" dirty="0"/>
              <a:t>// Create multiple threads.</a:t>
            </a:r>
          </a:p>
          <a:p>
            <a:r>
              <a:rPr lang="en-IN" dirty="0"/>
              <a:t> class </a:t>
            </a:r>
            <a:r>
              <a:rPr lang="en-IN" dirty="0" err="1"/>
              <a:t>NewThread</a:t>
            </a:r>
            <a:r>
              <a:rPr lang="en-IN" dirty="0"/>
              <a:t> implements Runnable {              String name; // name of thread </a:t>
            </a:r>
          </a:p>
          <a:p>
            <a:r>
              <a:rPr lang="en-IN" dirty="0"/>
              <a:t>Thread t;</a:t>
            </a:r>
          </a:p>
          <a:p>
            <a:r>
              <a:rPr lang="en-IN" dirty="0" err="1"/>
              <a:t>NewThread</a:t>
            </a:r>
            <a:r>
              <a:rPr lang="en-IN" dirty="0"/>
              <a:t>(String </a:t>
            </a:r>
            <a:r>
              <a:rPr lang="en-IN" dirty="0" err="1"/>
              <a:t>threadname</a:t>
            </a:r>
            <a:r>
              <a:rPr lang="en-IN" dirty="0"/>
              <a:t>) { </a:t>
            </a:r>
          </a:p>
          <a:p>
            <a:r>
              <a:rPr lang="en-IN" dirty="0"/>
              <a:t>name = </a:t>
            </a:r>
            <a:r>
              <a:rPr lang="en-IN" dirty="0" err="1"/>
              <a:t>threadname</a:t>
            </a:r>
            <a:r>
              <a:rPr lang="en-IN" dirty="0"/>
              <a:t>; </a:t>
            </a:r>
          </a:p>
          <a:p>
            <a:r>
              <a:rPr lang="en-IN" dirty="0"/>
              <a:t>t = new Thread(this, name); </a:t>
            </a:r>
          </a:p>
          <a:p>
            <a:r>
              <a:rPr lang="en-IN" dirty="0" err="1"/>
              <a:t>System.out.println</a:t>
            </a:r>
            <a:r>
              <a:rPr lang="en-IN" dirty="0"/>
              <a:t>("New thread: " + t); </a:t>
            </a:r>
          </a:p>
          <a:p>
            <a:r>
              <a:rPr lang="en-IN" dirty="0" err="1"/>
              <a:t>t.start</a:t>
            </a:r>
            <a:r>
              <a:rPr lang="en-IN" dirty="0"/>
              <a:t>(); // Start the thread </a:t>
            </a:r>
          </a:p>
          <a:p>
            <a:r>
              <a:rPr lang="en-IN" dirty="0"/>
              <a:t>}</a:t>
            </a:r>
          </a:p>
          <a:p>
            <a:r>
              <a:rPr lang="en-IN" dirty="0"/>
              <a:t>// This is the entry point for thread.</a:t>
            </a:r>
          </a:p>
          <a:p>
            <a:r>
              <a:rPr lang="en-IN" dirty="0"/>
              <a:t> public void run() { </a:t>
            </a:r>
          </a:p>
          <a:p>
            <a:r>
              <a:rPr lang="en-IN" dirty="0"/>
              <a:t>try { </a:t>
            </a:r>
          </a:p>
          <a:p>
            <a:r>
              <a:rPr lang="en-IN" dirty="0"/>
              <a:t>for(</a:t>
            </a:r>
            <a:r>
              <a:rPr lang="en-IN" dirty="0" err="1"/>
              <a:t>int</a:t>
            </a:r>
            <a:r>
              <a:rPr lang="en-IN" dirty="0"/>
              <a:t> </a:t>
            </a:r>
            <a:r>
              <a:rPr lang="en-IN" dirty="0" err="1"/>
              <a:t>i</a:t>
            </a:r>
            <a:r>
              <a:rPr lang="en-IN" dirty="0"/>
              <a:t> = 5; </a:t>
            </a:r>
            <a:r>
              <a:rPr lang="en-IN" dirty="0" err="1"/>
              <a:t>i</a:t>
            </a:r>
            <a:r>
              <a:rPr lang="en-IN" dirty="0"/>
              <a:t> &gt; 0; </a:t>
            </a:r>
            <a:r>
              <a:rPr lang="en-IN" dirty="0" err="1"/>
              <a:t>i</a:t>
            </a:r>
            <a:r>
              <a:rPr lang="en-IN" dirty="0"/>
              <a:t>--) {</a:t>
            </a:r>
          </a:p>
          <a:p>
            <a:r>
              <a:rPr lang="en-IN" dirty="0"/>
              <a:t> </a:t>
            </a:r>
            <a:r>
              <a:rPr lang="en-IN" dirty="0" err="1"/>
              <a:t>System.out.println</a:t>
            </a:r>
            <a:r>
              <a:rPr lang="en-IN" dirty="0"/>
              <a:t>(name + ": " + </a:t>
            </a:r>
            <a:r>
              <a:rPr lang="en-IN" dirty="0" err="1"/>
              <a:t>i</a:t>
            </a:r>
            <a:r>
              <a:rPr lang="en-IN" dirty="0"/>
              <a:t>); </a:t>
            </a:r>
            <a:r>
              <a:rPr lang="en-IN" dirty="0" err="1"/>
              <a:t>Thread.sleep</a:t>
            </a:r>
            <a:r>
              <a:rPr lang="en-IN" dirty="0"/>
              <a:t>(1000); </a:t>
            </a:r>
          </a:p>
          <a:p>
            <a:r>
              <a:rPr lang="en-IN" dirty="0"/>
              <a:t>} </a:t>
            </a:r>
          </a:p>
          <a:p>
            <a:r>
              <a:rPr lang="en-IN" dirty="0"/>
              <a:t>} catch (</a:t>
            </a:r>
            <a:r>
              <a:rPr lang="en-IN" dirty="0" err="1"/>
              <a:t>InterruptedException</a:t>
            </a:r>
            <a:r>
              <a:rPr lang="en-IN" dirty="0"/>
              <a:t> e) { </a:t>
            </a:r>
            <a:r>
              <a:rPr lang="en-IN" dirty="0" err="1"/>
              <a:t>System.out.println</a:t>
            </a:r>
            <a:r>
              <a:rPr lang="en-IN" dirty="0"/>
              <a:t>(name + "Interrupted");</a:t>
            </a:r>
          </a:p>
          <a:p>
            <a:r>
              <a:rPr lang="en-IN" dirty="0"/>
              <a:t> } </a:t>
            </a:r>
          </a:p>
          <a:p>
            <a:r>
              <a:rPr lang="en-IN" dirty="0" err="1"/>
              <a:t>System.out.println</a:t>
            </a:r>
            <a:r>
              <a:rPr lang="en-IN" dirty="0"/>
              <a:t>(name + " exiting."); }</a:t>
            </a:r>
          </a:p>
          <a:p>
            <a:r>
              <a:rPr lang="en-IN" dirty="0"/>
              <a:t>}</a:t>
            </a:r>
          </a:p>
        </p:txBody>
      </p:sp>
    </p:spTree>
    <p:extLst>
      <p:ext uri="{BB962C8B-B14F-4D97-AF65-F5344CB8AC3E}">
        <p14:creationId xmlns:p14="http://schemas.microsoft.com/office/powerpoint/2010/main" val="3428971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4501" y="864499"/>
            <a:ext cx="6096000" cy="4247317"/>
          </a:xfrm>
          <a:prstGeom prst="rect">
            <a:avLst/>
          </a:prstGeom>
        </p:spPr>
        <p:txBody>
          <a:bodyPr>
            <a:spAutoFit/>
          </a:bodyPr>
          <a:lstStyle/>
          <a:p>
            <a:r>
              <a:rPr lang="en-IN" dirty="0"/>
              <a:t>class </a:t>
            </a:r>
            <a:r>
              <a:rPr lang="en-IN" dirty="0" err="1"/>
              <a:t>MultiThreadDemo</a:t>
            </a:r>
            <a:r>
              <a:rPr lang="en-IN" dirty="0"/>
              <a:t> { </a:t>
            </a:r>
          </a:p>
          <a:p>
            <a:r>
              <a:rPr lang="en-IN" dirty="0"/>
              <a:t>public static void main(String </a:t>
            </a:r>
            <a:r>
              <a:rPr lang="en-IN" dirty="0" err="1"/>
              <a:t>args</a:t>
            </a:r>
            <a:r>
              <a:rPr lang="en-IN" dirty="0"/>
              <a:t>[]) {</a:t>
            </a:r>
          </a:p>
          <a:p>
            <a:r>
              <a:rPr lang="en-IN" dirty="0"/>
              <a:t> new </a:t>
            </a:r>
            <a:r>
              <a:rPr lang="en-IN" dirty="0" err="1"/>
              <a:t>NewThread</a:t>
            </a:r>
            <a:r>
              <a:rPr lang="en-IN" dirty="0"/>
              <a:t>("One"); // start threads </a:t>
            </a:r>
          </a:p>
          <a:p>
            <a:r>
              <a:rPr lang="en-IN" dirty="0"/>
              <a:t>new </a:t>
            </a:r>
            <a:r>
              <a:rPr lang="en-IN" dirty="0" err="1"/>
              <a:t>NewThread</a:t>
            </a:r>
            <a:r>
              <a:rPr lang="en-IN" dirty="0"/>
              <a:t>("Two"); </a:t>
            </a:r>
          </a:p>
          <a:p>
            <a:r>
              <a:rPr lang="en-IN" dirty="0"/>
              <a:t>new </a:t>
            </a:r>
            <a:r>
              <a:rPr lang="en-IN" dirty="0" err="1"/>
              <a:t>NewThread</a:t>
            </a:r>
            <a:r>
              <a:rPr lang="en-IN" dirty="0"/>
              <a:t>("Three");</a:t>
            </a:r>
          </a:p>
          <a:p>
            <a:r>
              <a:rPr lang="en-IN" dirty="0"/>
              <a:t>try {</a:t>
            </a:r>
          </a:p>
          <a:p>
            <a:r>
              <a:rPr lang="en-IN" dirty="0"/>
              <a:t> // wait for other threads to end </a:t>
            </a:r>
          </a:p>
          <a:p>
            <a:r>
              <a:rPr lang="en-IN" dirty="0" err="1"/>
              <a:t>Thread.sleep</a:t>
            </a:r>
            <a:r>
              <a:rPr lang="en-IN" dirty="0"/>
              <a:t>(10000); </a:t>
            </a:r>
          </a:p>
          <a:p>
            <a:r>
              <a:rPr lang="en-IN" dirty="0"/>
              <a:t>}</a:t>
            </a:r>
          </a:p>
          <a:p>
            <a:r>
              <a:rPr lang="en-IN" dirty="0"/>
              <a:t> catch (</a:t>
            </a:r>
            <a:r>
              <a:rPr lang="en-IN" dirty="0" err="1"/>
              <a:t>InterruptedException</a:t>
            </a:r>
            <a:r>
              <a:rPr lang="en-IN" dirty="0"/>
              <a:t> e) { </a:t>
            </a:r>
            <a:r>
              <a:rPr lang="en-IN" dirty="0" err="1"/>
              <a:t>System.out.println</a:t>
            </a:r>
            <a:r>
              <a:rPr lang="en-IN" dirty="0"/>
              <a:t>("Main thread Interrupted");</a:t>
            </a:r>
          </a:p>
          <a:p>
            <a:r>
              <a:rPr lang="en-IN" dirty="0"/>
              <a:t> }</a:t>
            </a:r>
          </a:p>
          <a:p>
            <a:r>
              <a:rPr lang="en-IN" dirty="0" err="1"/>
              <a:t>System.out.println</a:t>
            </a:r>
            <a:r>
              <a:rPr lang="en-IN" dirty="0"/>
              <a:t>("Main thread exiting.");</a:t>
            </a:r>
          </a:p>
          <a:p>
            <a:r>
              <a:rPr lang="en-IN" dirty="0"/>
              <a:t>}</a:t>
            </a:r>
          </a:p>
          <a:p>
            <a:r>
              <a:rPr lang="en-IN" dirty="0"/>
              <a:t>}</a:t>
            </a:r>
          </a:p>
        </p:txBody>
      </p:sp>
    </p:spTree>
    <p:extLst>
      <p:ext uri="{BB962C8B-B14F-4D97-AF65-F5344CB8AC3E}">
        <p14:creationId xmlns:p14="http://schemas.microsoft.com/office/powerpoint/2010/main" val="168639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104" y="188630"/>
            <a:ext cx="6096000" cy="6463308"/>
          </a:xfrm>
          <a:prstGeom prst="rect">
            <a:avLst/>
          </a:prstGeom>
        </p:spPr>
        <p:txBody>
          <a:bodyPr>
            <a:spAutoFit/>
          </a:bodyPr>
          <a:lstStyle/>
          <a:p>
            <a:r>
              <a:rPr lang="en-IN" dirty="0"/>
              <a:t>The output from this program is shown here:</a:t>
            </a:r>
          </a:p>
          <a:p>
            <a:r>
              <a:rPr lang="en-IN" dirty="0"/>
              <a:t>    New thread: Thread[One,5,main]</a:t>
            </a:r>
          </a:p>
          <a:p>
            <a:r>
              <a:rPr lang="en-IN" dirty="0"/>
              <a:t>    New thread: Thread[Two,5,main] </a:t>
            </a:r>
          </a:p>
          <a:p>
            <a:r>
              <a:rPr lang="en-IN" dirty="0"/>
              <a:t>    New thread: Thread[Three,5,main] </a:t>
            </a:r>
          </a:p>
          <a:p>
            <a:r>
              <a:rPr lang="en-IN" dirty="0"/>
              <a:t>    One: 5 </a:t>
            </a:r>
          </a:p>
          <a:p>
            <a:r>
              <a:rPr lang="en-IN" dirty="0"/>
              <a:t>    Two: 5 </a:t>
            </a:r>
          </a:p>
          <a:p>
            <a:r>
              <a:rPr lang="en-IN" dirty="0"/>
              <a:t>    Three: 5 </a:t>
            </a:r>
          </a:p>
          <a:p>
            <a:r>
              <a:rPr lang="en-IN" dirty="0"/>
              <a:t>    One: 4 </a:t>
            </a:r>
          </a:p>
          <a:p>
            <a:r>
              <a:rPr lang="en-IN" dirty="0"/>
              <a:t>    Two: 4 </a:t>
            </a:r>
          </a:p>
          <a:p>
            <a:r>
              <a:rPr lang="en-IN" dirty="0"/>
              <a:t>    Three: 4 </a:t>
            </a:r>
          </a:p>
          <a:p>
            <a:r>
              <a:rPr lang="en-IN" dirty="0"/>
              <a:t>    One: 3 </a:t>
            </a:r>
          </a:p>
          <a:p>
            <a:r>
              <a:rPr lang="en-IN" dirty="0"/>
              <a:t>    Three: 3 </a:t>
            </a:r>
          </a:p>
          <a:p>
            <a:r>
              <a:rPr lang="en-IN" dirty="0"/>
              <a:t>    Two: 3 </a:t>
            </a:r>
          </a:p>
          <a:p>
            <a:r>
              <a:rPr lang="en-IN" dirty="0"/>
              <a:t>    One: 2 </a:t>
            </a:r>
          </a:p>
          <a:p>
            <a:r>
              <a:rPr lang="en-IN" dirty="0"/>
              <a:t>    Three: 2 </a:t>
            </a:r>
          </a:p>
          <a:p>
            <a:r>
              <a:rPr lang="en-IN" dirty="0"/>
              <a:t>    Two: 2 </a:t>
            </a:r>
          </a:p>
          <a:p>
            <a:r>
              <a:rPr lang="en-IN" dirty="0"/>
              <a:t>    One: 1 </a:t>
            </a:r>
          </a:p>
          <a:p>
            <a:r>
              <a:rPr lang="en-IN" dirty="0"/>
              <a:t>    Three: 1 </a:t>
            </a:r>
          </a:p>
          <a:p>
            <a:r>
              <a:rPr lang="en-IN" dirty="0"/>
              <a:t>    Two: 1 </a:t>
            </a:r>
          </a:p>
          <a:p>
            <a:r>
              <a:rPr lang="en-IN" dirty="0"/>
              <a:t>   One exiting. </a:t>
            </a:r>
          </a:p>
          <a:p>
            <a:r>
              <a:rPr lang="en-IN" dirty="0"/>
              <a:t>   Two exiting. </a:t>
            </a:r>
          </a:p>
          <a:p>
            <a:r>
              <a:rPr lang="en-IN" dirty="0"/>
              <a:t>   Three exiting. </a:t>
            </a:r>
          </a:p>
          <a:p>
            <a:r>
              <a:rPr lang="en-IN" dirty="0"/>
              <a:t>   Main thread exiting.</a:t>
            </a:r>
          </a:p>
        </p:txBody>
      </p:sp>
    </p:spTree>
    <p:extLst>
      <p:ext uri="{BB962C8B-B14F-4D97-AF65-F5344CB8AC3E}">
        <p14:creationId xmlns:p14="http://schemas.microsoft.com/office/powerpoint/2010/main" val="2767580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689" y="143626"/>
            <a:ext cx="9404723" cy="1400530"/>
          </a:xfrm>
        </p:spPr>
        <p:txBody>
          <a:bodyPr/>
          <a:lstStyle/>
          <a:p>
            <a:r>
              <a:rPr lang="en-IN" dirty="0"/>
              <a:t>What are threads?</a:t>
            </a:r>
          </a:p>
        </p:txBody>
      </p:sp>
      <p:sp>
        <p:nvSpPr>
          <p:cNvPr id="3" name="Content Placeholder 2"/>
          <p:cNvSpPr>
            <a:spLocks noGrp="1"/>
          </p:cNvSpPr>
          <p:nvPr>
            <p:ph idx="1"/>
          </p:nvPr>
        </p:nvSpPr>
        <p:spPr>
          <a:xfrm>
            <a:off x="798490" y="1363851"/>
            <a:ext cx="10212946" cy="3787698"/>
          </a:xfrm>
        </p:spPr>
        <p:txBody>
          <a:bodyPr>
            <a:normAutofit fontScale="40000" lnSpcReduction="20000"/>
          </a:bodyPr>
          <a:lstStyle/>
          <a:p>
            <a:r>
              <a:rPr lang="en-IN" sz="4500" dirty="0"/>
              <a:t>Threading is a facility to allow multiple activities to coexist within a single process.</a:t>
            </a:r>
          </a:p>
          <a:p>
            <a:endParaRPr lang="en-IN" sz="4500" dirty="0"/>
          </a:p>
          <a:p>
            <a:r>
              <a:rPr lang="en-IN" sz="4500" dirty="0"/>
              <a:t> Java is the first mainstream programming language to explicitly include threading within the language itself, rather than treating threading as a facility of the underlying operating system.</a:t>
            </a:r>
          </a:p>
          <a:p>
            <a:endParaRPr lang="en-IN" sz="4500" dirty="0"/>
          </a:p>
          <a:p>
            <a:r>
              <a:rPr lang="en-IN" sz="4500" dirty="0"/>
              <a:t>Threads are sometimes referred to as </a:t>
            </a:r>
            <a:r>
              <a:rPr lang="en-IN" sz="4500" b="1" i="1" dirty="0"/>
              <a:t>lightweight processes</a:t>
            </a:r>
            <a:r>
              <a:rPr lang="en-IN" sz="4500" dirty="0"/>
              <a:t>. Like processes, threads are independent, concurrent paths of execution through a program, and each thread has its own stack, its own program counter, and its own local variables.</a:t>
            </a:r>
          </a:p>
          <a:p>
            <a:r>
              <a:rPr lang="en-IN" sz="4500" dirty="0"/>
              <a:t>A process can support multiple threads, which appear to execute simultaneously and asynchronously to each other. Multiple threads within a process share the same memory address space, which means they have access to the same variables and objects, and they allocate objects from the same heap. </a:t>
            </a:r>
          </a:p>
          <a:p>
            <a:endParaRPr lang="en-IN" sz="4500" dirty="0"/>
          </a:p>
          <a:p>
            <a:pPr marL="0" indent="0">
              <a:buNone/>
            </a:pPr>
            <a:endParaRPr lang="en-IN" sz="4500" dirty="0"/>
          </a:p>
          <a:p>
            <a:endParaRPr lang="en-IN" dirty="0"/>
          </a:p>
          <a:p>
            <a:endParaRPr lang="en-IN" dirty="0"/>
          </a:p>
        </p:txBody>
      </p:sp>
    </p:spTree>
    <p:extLst>
      <p:ext uri="{BB962C8B-B14F-4D97-AF65-F5344CB8AC3E}">
        <p14:creationId xmlns:p14="http://schemas.microsoft.com/office/powerpoint/2010/main" val="298017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820" y="1390918"/>
            <a:ext cx="11629621" cy="4484950"/>
          </a:xfrm>
        </p:spPr>
        <p:txBody>
          <a:bodyPr/>
          <a:lstStyle/>
          <a:p>
            <a:r>
              <a:rPr lang="en-IN" dirty="0"/>
              <a:t>Every Java program has at least one thread -- the main thread.</a:t>
            </a:r>
          </a:p>
          <a:p>
            <a:pPr marL="0" indent="0">
              <a:buNone/>
            </a:pPr>
            <a:r>
              <a:rPr lang="en-IN" dirty="0"/>
              <a:t>When a Java program starts, the JVM  creates the main thread and calls the program’s main() method within that thread.</a:t>
            </a:r>
          </a:p>
          <a:p>
            <a:pPr marL="0" indent="0">
              <a:buNone/>
            </a:pPr>
            <a:r>
              <a:rPr lang="en-IN" sz="3200" dirty="0"/>
              <a:t>Why use threads?</a:t>
            </a:r>
          </a:p>
          <a:p>
            <a:pPr marL="0" indent="0">
              <a:buNone/>
            </a:pPr>
            <a:r>
              <a:rPr lang="en-IN" dirty="0"/>
              <a:t>There are many reasons to use threads in your Java programs. Some of the reasons for using threads are that they can help to:</a:t>
            </a:r>
          </a:p>
          <a:p>
            <a:pPr fontAlgn="base"/>
            <a:r>
              <a:rPr lang="en-IN" dirty="0"/>
              <a:t>Make the UI more responsive</a:t>
            </a:r>
          </a:p>
          <a:p>
            <a:pPr fontAlgn="base"/>
            <a:r>
              <a:rPr lang="en-IN" dirty="0"/>
              <a:t>Take advantage of multiprocessor systems</a:t>
            </a:r>
          </a:p>
          <a:p>
            <a:pPr fontAlgn="base"/>
            <a:r>
              <a:rPr lang="en-IN" dirty="0"/>
              <a:t>Simplify modelling</a:t>
            </a:r>
          </a:p>
          <a:p>
            <a:pPr fontAlgn="base"/>
            <a:r>
              <a:rPr lang="en-IN" dirty="0"/>
              <a:t>Perform asynchronous or background processing</a:t>
            </a:r>
          </a:p>
          <a:p>
            <a:pPr>
              <a:buFont typeface="Wingdings" panose="05000000000000000000" pitchFamily="2" charset="2"/>
              <a:buChar char="Ø"/>
            </a:pPr>
            <a:endParaRPr lang="en-IN" dirty="0"/>
          </a:p>
          <a:p>
            <a:pPr marL="0" indent="0">
              <a:buNone/>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2028406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Java thread model</a:t>
            </a:r>
          </a:p>
        </p:txBody>
      </p:sp>
      <p:sp>
        <p:nvSpPr>
          <p:cNvPr id="3" name="Rectangle 2"/>
          <p:cNvSpPr/>
          <p:nvPr/>
        </p:nvSpPr>
        <p:spPr>
          <a:xfrm>
            <a:off x="837126" y="1756516"/>
            <a:ext cx="8255358" cy="2031325"/>
          </a:xfrm>
          <a:prstGeom prst="rect">
            <a:avLst/>
          </a:prstGeom>
        </p:spPr>
        <p:txBody>
          <a:bodyPr wrap="square">
            <a:spAutoFit/>
          </a:bodyPr>
          <a:lstStyle/>
          <a:p>
            <a:pPr marL="285750" indent="-285750">
              <a:buFont typeface="Arial" panose="020B0604020202020204" pitchFamily="34" charset="0"/>
              <a:buChar char="•"/>
            </a:pPr>
            <a:r>
              <a:rPr lang="en-IN" dirty="0"/>
              <a:t>In  a singled-threaded environment, when a thread blocks (that is, suspends execution) because it is waiting for some resource, the entire program stops running.                                                                                                                           </a:t>
            </a:r>
          </a:p>
          <a:p>
            <a:endParaRPr lang="en-IN" dirty="0"/>
          </a:p>
          <a:p>
            <a:pPr marL="285750" indent="-285750">
              <a:buFont typeface="Arial" panose="020B0604020202020204" pitchFamily="34" charset="0"/>
              <a:buChar char="•"/>
            </a:pPr>
            <a:r>
              <a:rPr lang="en-IN" dirty="0"/>
              <a:t>The benefit of Java’s multithreading is that the main loop/polling mechanism is eliminated. One thread can pause without stopping other parts of your program</a:t>
            </a:r>
          </a:p>
        </p:txBody>
      </p:sp>
      <p:sp>
        <p:nvSpPr>
          <p:cNvPr id="4" name="Rectangle 3"/>
          <p:cNvSpPr/>
          <p:nvPr/>
        </p:nvSpPr>
        <p:spPr>
          <a:xfrm>
            <a:off x="837126" y="3510842"/>
            <a:ext cx="8087933" cy="2862322"/>
          </a:xfrm>
          <a:prstGeom prst="rect">
            <a:avLst/>
          </a:prstGeom>
        </p:spPr>
        <p:txBody>
          <a:bodyPr wrap="square">
            <a:spAutoFit/>
          </a:bodyPr>
          <a:lstStyle/>
          <a:p>
            <a:endParaRPr lang="en-IN" dirty="0"/>
          </a:p>
          <a:p>
            <a:pPr marL="285750" indent="-285750">
              <a:buFont typeface="Arial" panose="020B0604020202020204" pitchFamily="34" charset="0"/>
              <a:buChar char="•"/>
            </a:pPr>
            <a:r>
              <a:rPr lang="en-IN" dirty="0"/>
              <a:t>Threads exist in several states. A thread can be running. It can be ready to run as soon as it gets CPU time. A running thread can be suspended, which temporarily suspends its activity. </a:t>
            </a:r>
          </a:p>
          <a:p>
            <a:endParaRPr lang="en-IN" dirty="0"/>
          </a:p>
          <a:p>
            <a:pPr marL="285750" indent="-285750">
              <a:buFont typeface="Arial" panose="020B0604020202020204" pitchFamily="34" charset="0"/>
              <a:buChar char="•"/>
            </a:pPr>
            <a:r>
              <a:rPr lang="en-IN" dirty="0"/>
              <a:t>A suspended thread can then be resumed, allowing it to pick up where it left off. A thread can be blocked when waiting for a resource. At any time, a thread can be terminated, which halts its execution immediately. Once terminated, a thread cannot be resumed. </a:t>
            </a:r>
          </a:p>
        </p:txBody>
      </p:sp>
    </p:spTree>
    <p:extLst>
      <p:ext uri="{BB962C8B-B14F-4D97-AF65-F5344CB8AC3E}">
        <p14:creationId xmlns:p14="http://schemas.microsoft.com/office/powerpoint/2010/main" val="831043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8186" y="1720840"/>
            <a:ext cx="9878096" cy="3693319"/>
          </a:xfrm>
          <a:prstGeom prst="rect">
            <a:avLst/>
          </a:prstGeom>
        </p:spPr>
        <p:txBody>
          <a:bodyPr wrap="square">
            <a:spAutoFit/>
          </a:bodyPr>
          <a:lstStyle/>
          <a:p>
            <a:r>
              <a:rPr lang="en-IN" dirty="0"/>
              <a:t>Because multithreading introduces an asynchronous behaviour  to your programs,    </a:t>
            </a:r>
          </a:p>
          <a:p>
            <a:endParaRPr lang="en-IN" dirty="0"/>
          </a:p>
          <a:p>
            <a:r>
              <a:rPr lang="en-IN" dirty="0"/>
              <a:t>there must be a way for  you to enforce synchronicity when you need it. For example, if </a:t>
            </a:r>
          </a:p>
          <a:p>
            <a:endParaRPr lang="en-IN" dirty="0"/>
          </a:p>
          <a:p>
            <a:r>
              <a:rPr lang="en-IN" dirty="0"/>
              <a:t>you want two threads to communicate and share a complicated data structure, such </a:t>
            </a:r>
          </a:p>
          <a:p>
            <a:endParaRPr lang="en-IN" dirty="0"/>
          </a:p>
          <a:p>
            <a:r>
              <a:rPr lang="en-IN" dirty="0"/>
              <a:t>as a linked list, you need some way to ensure that they don’t conflict with each other. </a:t>
            </a:r>
          </a:p>
          <a:p>
            <a:endParaRPr lang="en-IN" dirty="0"/>
          </a:p>
          <a:p>
            <a:r>
              <a:rPr lang="en-IN" dirty="0"/>
              <a:t>That is, you must prevent one thread from writing data while another thread is in the </a:t>
            </a:r>
          </a:p>
          <a:p>
            <a:endParaRPr lang="en-IN" dirty="0"/>
          </a:p>
          <a:p>
            <a:r>
              <a:rPr lang="en-IN" dirty="0"/>
              <a:t>middle of reading it. For this purpose, Java implements  an elegant twist on an age-old </a:t>
            </a:r>
          </a:p>
          <a:p>
            <a:endParaRPr lang="en-IN" dirty="0"/>
          </a:p>
          <a:p>
            <a:r>
              <a:rPr lang="en-IN" dirty="0"/>
              <a:t>model of inter process synchronization: the monitor.</a:t>
            </a:r>
          </a:p>
        </p:txBody>
      </p:sp>
    </p:spTree>
    <p:extLst>
      <p:ext uri="{BB962C8B-B14F-4D97-AF65-F5344CB8AC3E}">
        <p14:creationId xmlns:p14="http://schemas.microsoft.com/office/powerpoint/2010/main" val="696630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1150" y="439129"/>
            <a:ext cx="9238446" cy="6124754"/>
          </a:xfrm>
          <a:prstGeom prst="rect">
            <a:avLst/>
          </a:prstGeom>
        </p:spPr>
        <p:txBody>
          <a:bodyPr wrap="square">
            <a:spAutoFit/>
          </a:bodyPr>
          <a:lstStyle/>
          <a:p>
            <a:r>
              <a:rPr lang="en-IN" sz="3200" dirty="0"/>
              <a:t>The Main Thread</a:t>
            </a:r>
          </a:p>
          <a:p>
            <a:endParaRPr lang="en-IN" dirty="0"/>
          </a:p>
          <a:p>
            <a:endParaRPr lang="en-IN" dirty="0"/>
          </a:p>
          <a:p>
            <a:pPr marL="285750" indent="-285750">
              <a:buFont typeface="Arial" panose="020B0604020202020204" pitchFamily="34" charset="0"/>
              <a:buChar char="•"/>
            </a:pPr>
            <a:r>
              <a:rPr lang="en-IN" dirty="0"/>
              <a:t>When a Java program starts up, one thread begins running immediately. This is usually called the main thread of your program, because it is the one that is executed when your program begins.</a:t>
            </a:r>
          </a:p>
          <a:p>
            <a:endParaRPr lang="en-IN" dirty="0"/>
          </a:p>
          <a:p>
            <a:r>
              <a:rPr lang="en-IN" dirty="0"/>
              <a:t> The main thread is important for two reasons: </a:t>
            </a:r>
          </a:p>
          <a:p>
            <a:r>
              <a:rPr lang="en-IN" dirty="0"/>
              <a:t>• It is the thread from which other “child” threads will be spawned. </a:t>
            </a:r>
          </a:p>
          <a:p>
            <a:r>
              <a:rPr lang="en-IN" dirty="0"/>
              <a:t>• Often, it must be the last thread to finish execution because it performs various shutdown actions.</a:t>
            </a:r>
          </a:p>
          <a:p>
            <a:endParaRPr lang="en-IN" dirty="0"/>
          </a:p>
          <a:p>
            <a:pPr marL="285750" indent="-285750">
              <a:buFont typeface="Arial" panose="020B0604020202020204" pitchFamily="34" charset="0"/>
              <a:buChar char="•"/>
            </a:pPr>
            <a:r>
              <a:rPr lang="en-IN" dirty="0"/>
              <a:t>Although the main thread is created automatically when your program is started, it can be controlled through a Thread object. </a:t>
            </a:r>
          </a:p>
          <a:p>
            <a:r>
              <a:rPr lang="en-IN" dirty="0"/>
              <a:t>To do so, you must obtain a reference to it by calling the method    </a:t>
            </a:r>
            <a:r>
              <a:rPr lang="en-IN" dirty="0" err="1"/>
              <a:t>currentThread</a:t>
            </a:r>
            <a:r>
              <a:rPr lang="en-IN" dirty="0"/>
              <a:t>( ), which is a public static member of Thread. </a:t>
            </a:r>
          </a:p>
          <a:p>
            <a:endParaRPr lang="en-IN" dirty="0"/>
          </a:p>
          <a:p>
            <a:pPr marL="285750" indent="-285750">
              <a:buFont typeface="Arial" panose="020B0604020202020204" pitchFamily="34" charset="0"/>
              <a:buChar char="•"/>
            </a:pPr>
            <a:r>
              <a:rPr lang="en-IN" dirty="0"/>
              <a:t>Its general form is shown here:</a:t>
            </a:r>
          </a:p>
          <a:p>
            <a:r>
              <a:rPr lang="en-IN" dirty="0"/>
              <a:t>static Thread </a:t>
            </a:r>
            <a:r>
              <a:rPr lang="en-IN" dirty="0" err="1"/>
              <a:t>currentThread</a:t>
            </a:r>
            <a:r>
              <a:rPr lang="en-IN" dirty="0"/>
              <a:t>( )</a:t>
            </a:r>
          </a:p>
          <a:p>
            <a:r>
              <a:rPr lang="en-IN" dirty="0"/>
              <a:t>This method returns a reference to the thread in which it is </a:t>
            </a:r>
            <a:r>
              <a:rPr lang="en-IN" dirty="0" err="1"/>
              <a:t>called.Once</a:t>
            </a:r>
            <a:r>
              <a:rPr lang="en-IN" dirty="0"/>
              <a:t> you have a reference to the main thread, you can control it just like any other thread. </a:t>
            </a:r>
          </a:p>
        </p:txBody>
      </p:sp>
    </p:spTree>
    <p:extLst>
      <p:ext uri="{BB962C8B-B14F-4D97-AF65-F5344CB8AC3E}">
        <p14:creationId xmlns:p14="http://schemas.microsoft.com/office/powerpoint/2010/main" val="2938626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7531" y="463640"/>
            <a:ext cx="8066469" cy="3354765"/>
          </a:xfrm>
          <a:prstGeom prst="rect">
            <a:avLst/>
          </a:prstGeom>
        </p:spPr>
        <p:txBody>
          <a:bodyPr wrap="square">
            <a:spAutoFit/>
          </a:bodyPr>
          <a:lstStyle/>
          <a:p>
            <a:r>
              <a:rPr lang="en-IN" sz="3200" dirty="0"/>
              <a:t>Creating a Thread</a:t>
            </a:r>
          </a:p>
          <a:p>
            <a:endParaRPr lang="en-IN" dirty="0"/>
          </a:p>
          <a:p>
            <a:endParaRPr lang="en-IN" dirty="0"/>
          </a:p>
          <a:p>
            <a:endParaRPr lang="en-IN" dirty="0"/>
          </a:p>
          <a:p>
            <a:endParaRPr lang="en-IN" dirty="0"/>
          </a:p>
          <a:p>
            <a:r>
              <a:rPr lang="en-IN" dirty="0"/>
              <a:t> In the most general sense, you create a thread by instantiating an object of type Thread. </a:t>
            </a:r>
          </a:p>
          <a:p>
            <a:endParaRPr lang="en-IN" dirty="0"/>
          </a:p>
          <a:p>
            <a:r>
              <a:rPr lang="en-IN" dirty="0"/>
              <a:t>Java defines two ways in which this can be accomplished: </a:t>
            </a:r>
          </a:p>
          <a:p>
            <a:r>
              <a:rPr lang="en-IN" dirty="0"/>
              <a:t>• You can implement the Runnable interface. </a:t>
            </a:r>
          </a:p>
          <a:p>
            <a:r>
              <a:rPr lang="en-IN" dirty="0"/>
              <a:t>• You can extend the Thread class, itself.</a:t>
            </a:r>
          </a:p>
        </p:txBody>
      </p:sp>
    </p:spTree>
    <p:extLst>
      <p:ext uri="{BB962C8B-B14F-4D97-AF65-F5344CB8AC3E}">
        <p14:creationId xmlns:p14="http://schemas.microsoft.com/office/powerpoint/2010/main" val="4144114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06828" y="978795"/>
            <a:ext cx="9234151" cy="4616648"/>
          </a:xfrm>
          <a:prstGeom prst="rect">
            <a:avLst/>
          </a:prstGeom>
        </p:spPr>
        <p:txBody>
          <a:bodyPr wrap="square">
            <a:spAutoFit/>
          </a:bodyPr>
          <a:lstStyle/>
          <a:p>
            <a:r>
              <a:rPr lang="en-IN" sz="2400" dirty="0"/>
              <a:t>Implementing Runnable </a:t>
            </a:r>
          </a:p>
          <a:p>
            <a:endParaRPr lang="en-IN" dirty="0"/>
          </a:p>
          <a:p>
            <a:r>
              <a:rPr lang="en-IN" dirty="0"/>
              <a:t>The easiest way to create a thread is to create a class that implements the Runnable interface. Runnable abstracts a unit of executable code.                    </a:t>
            </a:r>
          </a:p>
          <a:p>
            <a:endParaRPr lang="en-IN" dirty="0"/>
          </a:p>
          <a:p>
            <a:r>
              <a:rPr lang="en-IN" dirty="0"/>
              <a:t>You can construct a thread on any object that implements </a:t>
            </a:r>
            <a:r>
              <a:rPr lang="en-IN" dirty="0" err="1"/>
              <a:t>Runnable.To</a:t>
            </a:r>
            <a:r>
              <a:rPr lang="en-IN" dirty="0"/>
              <a:t> implement Runnable, a class need only implement a single method called run( ), which is declared like this:</a:t>
            </a:r>
          </a:p>
          <a:p>
            <a:r>
              <a:rPr lang="en-IN" dirty="0"/>
              <a:t>public void run( )</a:t>
            </a:r>
          </a:p>
          <a:p>
            <a:endParaRPr lang="en-IN" dirty="0"/>
          </a:p>
          <a:p>
            <a:r>
              <a:rPr lang="en-IN" dirty="0"/>
              <a:t>Inside run( ), you will define the code that constitutes the new thread. It is important to understand that run( ) can call other methods, use other classes, and declare variables, just like the main thread can. </a:t>
            </a:r>
          </a:p>
          <a:p>
            <a:r>
              <a:rPr lang="en-IN" dirty="0"/>
              <a:t>The only difference is that run( ) establishes the entry point for another, concurrent thread of execution within your program. This thread will end when run( ) returns.</a:t>
            </a:r>
          </a:p>
        </p:txBody>
      </p:sp>
    </p:spTree>
    <p:extLst>
      <p:ext uri="{BB962C8B-B14F-4D97-AF65-F5344CB8AC3E}">
        <p14:creationId xmlns:p14="http://schemas.microsoft.com/office/powerpoint/2010/main" val="2333812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9854" y="1443841"/>
            <a:ext cx="8384146" cy="4524315"/>
          </a:xfrm>
          <a:prstGeom prst="rect">
            <a:avLst/>
          </a:prstGeom>
        </p:spPr>
        <p:txBody>
          <a:bodyPr wrap="square">
            <a:spAutoFit/>
          </a:bodyPr>
          <a:lstStyle/>
          <a:p>
            <a:r>
              <a:rPr lang="en-IN" dirty="0"/>
              <a:t>After you create a class that implements Runnable, you will instantiate an object of type Thread from within that class. </a:t>
            </a:r>
          </a:p>
          <a:p>
            <a:endParaRPr lang="en-IN" dirty="0"/>
          </a:p>
          <a:p>
            <a:r>
              <a:rPr lang="en-IN" dirty="0"/>
              <a:t>Thread defines several constructors.</a:t>
            </a:r>
          </a:p>
          <a:p>
            <a:r>
              <a:rPr lang="en-IN" dirty="0"/>
              <a:t>The one that we will use is shown here:</a:t>
            </a:r>
          </a:p>
          <a:p>
            <a:r>
              <a:rPr lang="en-IN" dirty="0"/>
              <a:t>Thread(Runnable </a:t>
            </a:r>
            <a:r>
              <a:rPr lang="en-IN" dirty="0" err="1"/>
              <a:t>threadOb</a:t>
            </a:r>
            <a:r>
              <a:rPr lang="en-IN" dirty="0"/>
              <a:t>, String </a:t>
            </a:r>
            <a:r>
              <a:rPr lang="en-IN" dirty="0" err="1"/>
              <a:t>threadName</a:t>
            </a:r>
            <a:r>
              <a:rPr lang="en-IN" dirty="0"/>
              <a:t>)</a:t>
            </a:r>
          </a:p>
          <a:p>
            <a:endParaRPr lang="en-IN" dirty="0"/>
          </a:p>
          <a:p>
            <a:r>
              <a:rPr lang="en-IN" dirty="0"/>
              <a:t>In this constructor, </a:t>
            </a:r>
            <a:r>
              <a:rPr lang="en-IN" dirty="0" err="1"/>
              <a:t>threadOb</a:t>
            </a:r>
            <a:r>
              <a:rPr lang="en-IN" dirty="0"/>
              <a:t> is an instance of a class that implements the Runnable interface. </a:t>
            </a:r>
          </a:p>
          <a:p>
            <a:r>
              <a:rPr lang="en-IN" dirty="0"/>
              <a:t>This defines where execution of  the thread will begin.</a:t>
            </a:r>
          </a:p>
          <a:p>
            <a:endParaRPr lang="en-IN" dirty="0"/>
          </a:p>
          <a:p>
            <a:r>
              <a:rPr lang="en-IN" dirty="0"/>
              <a:t>The name of the new thread is specified by </a:t>
            </a:r>
            <a:r>
              <a:rPr lang="en-IN" dirty="0" err="1"/>
              <a:t>threadName</a:t>
            </a:r>
            <a:r>
              <a:rPr lang="en-IN" dirty="0"/>
              <a:t>. After the new thread is created, it will not start running until you call its start( ) method, which is declared within Thread. In essence, start( ) executes a call  run( ). The start( ) method is shown here:</a:t>
            </a:r>
          </a:p>
          <a:p>
            <a:r>
              <a:rPr lang="en-IN" dirty="0"/>
              <a:t>void start( )</a:t>
            </a:r>
          </a:p>
        </p:txBody>
      </p:sp>
    </p:spTree>
    <p:extLst>
      <p:ext uri="{BB962C8B-B14F-4D97-AF65-F5344CB8AC3E}">
        <p14:creationId xmlns:p14="http://schemas.microsoft.com/office/powerpoint/2010/main" val="11905265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191</TotalTime>
  <Words>1224</Words>
  <Application>Microsoft Office PowerPoint</Application>
  <PresentationFormat>Widescreen</PresentationFormat>
  <Paragraphs>149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Ion</vt:lpstr>
      <vt:lpstr>Threads in Java</vt:lpstr>
      <vt:lpstr>What are threads?</vt:lpstr>
      <vt:lpstr>PowerPoint Presentation</vt:lpstr>
      <vt:lpstr>Java thread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 in Java</dc:title>
  <dc:creator>user</dc:creator>
  <cp:lastModifiedBy>Prakhyath Yadav</cp:lastModifiedBy>
  <cp:revision>19</cp:revision>
  <dcterms:created xsi:type="dcterms:W3CDTF">2018-01-22T05:53:55Z</dcterms:created>
  <dcterms:modified xsi:type="dcterms:W3CDTF">2018-01-22T09:47:46Z</dcterms:modified>
</cp:coreProperties>
</file>