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20" r:id="rId2"/>
  </p:sldMasterIdLst>
  <p:sldIdLst>
    <p:sldId id="258" r:id="rId3"/>
    <p:sldId id="256" r:id="rId4"/>
    <p:sldId id="257" r:id="rId5"/>
    <p:sldId id="265" r:id="rId6"/>
    <p:sldId id="261" r:id="rId7"/>
    <p:sldId id="277" r:id="rId8"/>
    <p:sldId id="278" r:id="rId9"/>
    <p:sldId id="279" r:id="rId10"/>
    <p:sldId id="269" r:id="rId11"/>
    <p:sldId id="263" r:id="rId12"/>
    <p:sldId id="264" r:id="rId13"/>
    <p:sldId id="284" r:id="rId14"/>
    <p:sldId id="285" r:id="rId15"/>
    <p:sldId id="286" r:id="rId16"/>
    <p:sldId id="287" r:id="rId17"/>
    <p:sldId id="288" r:id="rId18"/>
    <p:sldId id="289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051B85-3414-4D9A-A581-5DFFB4EC981F}" v="90" dt="2022-09-09T10:11:30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9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1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065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2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7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62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0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13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8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3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6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27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8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5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8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38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3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0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0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7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57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09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742D-4BC1-0339-5893-7416D52B1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9600" dirty="0">
                <a:highlight>
                  <a:srgbClr val="000000"/>
                </a:highlight>
                <a:latin typeface="High Tower Text" panose="02040502050506030303" pitchFamily="18" charset="0"/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87665-0FE3-9F31-61AF-33A4E5A32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56084"/>
            <a:ext cx="9144000" cy="190249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High Tower Text" panose="02040502050506030303" pitchFamily="18" charset="0"/>
              </a:rPr>
              <a:t>Welcome TO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EB693-7D60-5C98-E86D-DF016C5776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4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8F6E87-BBED-38A4-0A0A-964552C869D0}"/>
              </a:ext>
            </a:extLst>
          </p:cNvPr>
          <p:cNvSpPr txBox="1"/>
          <p:nvPr/>
        </p:nvSpPr>
        <p:spPr>
          <a:xfrm rot="10800000" flipH="1" flipV="1">
            <a:off x="6842205" y="3669619"/>
            <a:ext cx="5798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Professor: CVSN Reddy</a:t>
            </a:r>
            <a:br>
              <a:rPr lang="en-IN" sz="3200" b="1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</a:br>
            <a:r>
              <a:rPr lang="en-IN" sz="3200" b="1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	By: Prakhyath B S</a:t>
            </a:r>
          </a:p>
        </p:txBody>
      </p:sp>
    </p:spTree>
    <p:extLst>
      <p:ext uri="{BB962C8B-B14F-4D97-AF65-F5344CB8AC3E}">
        <p14:creationId xmlns:p14="http://schemas.microsoft.com/office/powerpoint/2010/main" val="6402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gression vs. Classification in Machine Learning for Beginners |  Simplilearn">
            <a:extLst>
              <a:ext uri="{FF2B5EF4-FFF2-40B4-BE49-F238E27FC236}">
                <a16:creationId xmlns:a16="http://schemas.microsoft.com/office/drawing/2014/main" id="{1E99ACAE-517C-46C3-F4EE-835BEA21EE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02" y="658235"/>
            <a:ext cx="9851608" cy="554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6C16E-3E9F-9082-3BF4-63C3D7281CD1}"/>
              </a:ext>
            </a:extLst>
          </p:cNvPr>
          <p:cNvSpPr txBox="1"/>
          <p:nvPr/>
        </p:nvSpPr>
        <p:spPr>
          <a:xfrm>
            <a:off x="3251200" y="951346"/>
            <a:ext cx="726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High Tower Text" panose="02040502050506030303" pitchFamily="18" charset="0"/>
              </a:rPr>
              <a:t>Types of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4421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1A766-4E72-A267-1165-57A31A4AE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032" y="5710093"/>
            <a:ext cx="4979983" cy="1078634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High Tower Text" panose="02040502050506030303" pitchFamily="18" charset="0"/>
              </a:rPr>
              <a:t>It is a continuous mode of data </a:t>
            </a:r>
          </a:p>
          <a:p>
            <a:pPr algn="ctr"/>
            <a:endParaRPr lang="en-IN" dirty="0">
              <a:latin typeface="High Tower Text" panose="0204050205050603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592F7-40EB-73EC-0CD5-D924D60A6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6987" y="5710093"/>
            <a:ext cx="5183188" cy="3684588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High Tower Text" panose="02040502050506030303" pitchFamily="18" charset="0"/>
              </a:rPr>
              <a:t>Classifying things based on a  particular point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Classification and Regression Problems in Machine Learning">
            <a:extLst>
              <a:ext uri="{FF2B5EF4-FFF2-40B4-BE49-F238E27FC236}">
                <a16:creationId xmlns:a16="http://schemas.microsoft.com/office/drawing/2014/main" id="{3CC2FE9B-6C37-B64F-17E8-7A8ABBB5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97842-1B74-0BBD-AB72-A62303C2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" y="436061"/>
            <a:ext cx="7504981" cy="5985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5E1CF9-5C34-87F5-C50C-344D372F388B}"/>
              </a:ext>
            </a:extLst>
          </p:cNvPr>
          <p:cNvSpPr txBox="1"/>
          <p:nvPr/>
        </p:nvSpPr>
        <p:spPr>
          <a:xfrm rot="10800000" flipH="1" flipV="1">
            <a:off x="8716256" y="2449642"/>
            <a:ext cx="1902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7836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48A-A73C-7DD9-C28D-D65C5351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828" y="0"/>
            <a:ext cx="9905998" cy="1478570"/>
          </a:xfrm>
        </p:spPr>
        <p:txBody>
          <a:bodyPr/>
          <a:lstStyle/>
          <a:p>
            <a:r>
              <a:rPr lang="en-IN" dirty="0"/>
              <a:t>Non – linear regression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A5D00-04D4-CBC2-A24C-F17157E23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152" y="869048"/>
            <a:ext cx="6068890" cy="56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9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A69C-55CD-2BBF-B23A-213E232D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061" y="208325"/>
            <a:ext cx="9905998" cy="1478570"/>
          </a:xfrm>
        </p:spPr>
        <p:txBody>
          <a:bodyPr/>
          <a:lstStyle/>
          <a:p>
            <a:r>
              <a:rPr lang="en-IN" dirty="0"/>
              <a:t>Random forest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27618-2E9F-74C1-3846-63FAE4C05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6" y="1224951"/>
            <a:ext cx="10241174" cy="46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6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E98D-9E13-07EE-CD7A-325E6920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082" y="365253"/>
            <a:ext cx="9905998" cy="1478570"/>
          </a:xfrm>
        </p:spPr>
        <p:txBody>
          <a:bodyPr/>
          <a:lstStyle/>
          <a:p>
            <a:r>
              <a:rPr lang="en-IN" dirty="0"/>
              <a:t>Decision tree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AF092-EBC6-75AD-DC14-E3216B2AB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09" y="1571366"/>
            <a:ext cx="864038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77C7-0962-D180-5EC8-346EADA4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077" y="627144"/>
            <a:ext cx="9905998" cy="1478570"/>
          </a:xfrm>
        </p:spPr>
        <p:txBody>
          <a:bodyPr/>
          <a:lstStyle/>
          <a:p>
            <a:r>
              <a:rPr lang="en-IN" dirty="0" err="1"/>
              <a:t>Svm</a:t>
            </a:r>
            <a:r>
              <a:rPr lang="en-IN" dirty="0"/>
              <a:t> (Support vector mission)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DDC09-B82C-CF78-B8B0-B95A26131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78" y="2011948"/>
            <a:ext cx="6363588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4BD8-D3BE-1A48-8607-8C705DE3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707" y="65170"/>
            <a:ext cx="9905998" cy="1478570"/>
          </a:xfrm>
        </p:spPr>
        <p:txBody>
          <a:bodyPr/>
          <a:lstStyle/>
          <a:p>
            <a:r>
              <a:rPr lang="en-IN" dirty="0"/>
              <a:t>Naïve bayes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95CB2-7989-C2D4-77FA-02E22E91E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86" y="1294161"/>
            <a:ext cx="7162911" cy="51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40EB61-3FEE-D9E2-204A-C1B28BC2D236}"/>
              </a:ext>
            </a:extLst>
          </p:cNvPr>
          <p:cNvSpPr/>
          <p:nvPr/>
        </p:nvSpPr>
        <p:spPr>
          <a:xfrm>
            <a:off x="803563" y="2071253"/>
            <a:ext cx="174567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D2EFC-CC84-69F6-16B2-3A88477F1E6A}"/>
              </a:ext>
            </a:extLst>
          </p:cNvPr>
          <p:cNvSpPr/>
          <p:nvPr/>
        </p:nvSpPr>
        <p:spPr>
          <a:xfrm>
            <a:off x="1871807" y="2348498"/>
            <a:ext cx="9669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2313A-2D60-A387-83A2-F455638765AB}"/>
              </a:ext>
            </a:extLst>
          </p:cNvPr>
          <p:cNvSpPr/>
          <p:nvPr/>
        </p:nvSpPr>
        <p:spPr>
          <a:xfrm>
            <a:off x="2639327" y="1951672"/>
            <a:ext cx="97815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C2FB9-6D30-C4A3-8963-07CE3EFF0693}"/>
              </a:ext>
            </a:extLst>
          </p:cNvPr>
          <p:cNvSpPr/>
          <p:nvPr/>
        </p:nvSpPr>
        <p:spPr>
          <a:xfrm>
            <a:off x="3417906" y="2348498"/>
            <a:ext cx="97815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9D11D-761F-1675-7258-78568CA477D2}"/>
              </a:ext>
            </a:extLst>
          </p:cNvPr>
          <p:cNvSpPr/>
          <p:nvPr/>
        </p:nvSpPr>
        <p:spPr>
          <a:xfrm rot="19172710">
            <a:off x="4319359" y="2072645"/>
            <a:ext cx="917238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B2969-2BD9-4C81-80E3-3E3A2F4D2EBA}"/>
              </a:ext>
            </a:extLst>
          </p:cNvPr>
          <p:cNvSpPr/>
          <p:nvPr/>
        </p:nvSpPr>
        <p:spPr>
          <a:xfrm rot="19897608">
            <a:off x="5820846" y="2492178"/>
            <a:ext cx="97815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D07D6-950A-FB67-7760-9AFBA464A92F}"/>
              </a:ext>
            </a:extLst>
          </p:cNvPr>
          <p:cNvSpPr/>
          <p:nvPr/>
        </p:nvSpPr>
        <p:spPr>
          <a:xfrm>
            <a:off x="6307154" y="2348498"/>
            <a:ext cx="1039066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3BB78D-B63A-F4C0-0B8C-5CA63A91F072}"/>
              </a:ext>
            </a:extLst>
          </p:cNvPr>
          <p:cNvSpPr/>
          <p:nvPr/>
        </p:nvSpPr>
        <p:spPr>
          <a:xfrm>
            <a:off x="6940838" y="2554128"/>
            <a:ext cx="1219765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1192D5-4FB7-59B9-071F-FFD98C637827}"/>
              </a:ext>
            </a:extLst>
          </p:cNvPr>
          <p:cNvCxnSpPr/>
          <p:nvPr/>
        </p:nvCxnSpPr>
        <p:spPr>
          <a:xfrm>
            <a:off x="1662545" y="0"/>
            <a:ext cx="0" cy="2554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C0C3CC-4973-3A64-8263-28C94A4464A2}"/>
              </a:ext>
            </a:extLst>
          </p:cNvPr>
          <p:cNvCxnSpPr/>
          <p:nvPr/>
        </p:nvCxnSpPr>
        <p:spPr>
          <a:xfrm flipV="1">
            <a:off x="2124364" y="0"/>
            <a:ext cx="0" cy="2807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88FA7E-FE2C-39D5-0E89-C09C04D25631}"/>
              </a:ext>
            </a:extLst>
          </p:cNvPr>
          <p:cNvCxnSpPr/>
          <p:nvPr/>
        </p:nvCxnSpPr>
        <p:spPr>
          <a:xfrm flipV="1">
            <a:off x="3131127" y="-129309"/>
            <a:ext cx="0" cy="2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FC1050-AE9C-E019-4844-19EE8D0A8A69}"/>
              </a:ext>
            </a:extLst>
          </p:cNvPr>
          <p:cNvCxnSpPr/>
          <p:nvPr/>
        </p:nvCxnSpPr>
        <p:spPr>
          <a:xfrm>
            <a:off x="2549236" y="3509818"/>
            <a:ext cx="0" cy="3472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B2EC63-0F6B-12E9-4CB6-BA44563C1EFC}"/>
              </a:ext>
            </a:extLst>
          </p:cNvPr>
          <p:cNvCxnSpPr/>
          <p:nvPr/>
        </p:nvCxnSpPr>
        <p:spPr>
          <a:xfrm flipV="1">
            <a:off x="4196647" y="0"/>
            <a:ext cx="0" cy="2807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A9F0AF-EB3E-2D4E-D55C-D8174D1EC621}"/>
              </a:ext>
            </a:extLst>
          </p:cNvPr>
          <p:cNvCxnSpPr/>
          <p:nvPr/>
        </p:nvCxnSpPr>
        <p:spPr>
          <a:xfrm>
            <a:off x="3617480" y="3429000"/>
            <a:ext cx="0" cy="35536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3F71A2-6F27-963C-0277-3768C3AB8EDF}"/>
              </a:ext>
            </a:extLst>
          </p:cNvPr>
          <p:cNvCxnSpPr/>
          <p:nvPr/>
        </p:nvCxnSpPr>
        <p:spPr>
          <a:xfrm flipV="1">
            <a:off x="4777978" y="-212436"/>
            <a:ext cx="0" cy="26693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390406-6724-59AE-60EB-3DDC5F484E01}"/>
              </a:ext>
            </a:extLst>
          </p:cNvPr>
          <p:cNvCxnSpPr/>
          <p:nvPr/>
        </p:nvCxnSpPr>
        <p:spPr>
          <a:xfrm flipV="1">
            <a:off x="4701309" y="-129309"/>
            <a:ext cx="0" cy="2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A94078-530B-B7C9-F456-9741BAD07D63}"/>
              </a:ext>
            </a:extLst>
          </p:cNvPr>
          <p:cNvCxnSpPr/>
          <p:nvPr/>
        </p:nvCxnSpPr>
        <p:spPr>
          <a:xfrm flipV="1">
            <a:off x="6391564" y="0"/>
            <a:ext cx="0" cy="2856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DDD04EB-CDD6-13C8-208B-2C999683BE82}"/>
              </a:ext>
            </a:extLst>
          </p:cNvPr>
          <p:cNvCxnSpPr/>
          <p:nvPr/>
        </p:nvCxnSpPr>
        <p:spPr>
          <a:xfrm flipV="1">
            <a:off x="6826687" y="-212436"/>
            <a:ext cx="0" cy="3020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FAF816-FACE-4BC9-F1A7-52917BE5A4F0}"/>
              </a:ext>
            </a:extLst>
          </p:cNvPr>
          <p:cNvCxnSpPr/>
          <p:nvPr/>
        </p:nvCxnSpPr>
        <p:spPr>
          <a:xfrm flipV="1">
            <a:off x="7346220" y="-129309"/>
            <a:ext cx="0" cy="3216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F995A8-91CE-1915-4F64-05EC77E47EDE}"/>
              </a:ext>
            </a:extLst>
          </p:cNvPr>
          <p:cNvCxnSpPr>
            <a:cxnSpLocks/>
          </p:cNvCxnSpPr>
          <p:nvPr/>
        </p:nvCxnSpPr>
        <p:spPr>
          <a:xfrm flipV="1">
            <a:off x="7550720" y="3640913"/>
            <a:ext cx="5140044" cy="30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2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FA24-829E-6E02-857D-545843D21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High Tower Text" panose="02040502050506030303" pitchFamily="18" charset="0"/>
              </a:rPr>
              <a:t>What is Artificial intelligence &amp; Machine Learning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6C97A5-8B07-E7D2-5FBA-669444B66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703" y="3792970"/>
            <a:ext cx="3797855" cy="252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D26B97-FB5F-2AC0-5801-125AE5ECBDCB}"/>
              </a:ext>
            </a:extLst>
          </p:cNvPr>
          <p:cNvSpPr txBox="1"/>
          <p:nvPr/>
        </p:nvSpPr>
        <p:spPr>
          <a:xfrm>
            <a:off x="914401" y="2387600"/>
            <a:ext cx="1069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High Tower Text" panose="02040502050506030303" pitchFamily="18" charset="0"/>
              </a:rPr>
              <a:t>Using human intelligence in machines is AI</a:t>
            </a:r>
          </a:p>
          <a:p>
            <a:pPr algn="ctr"/>
            <a:r>
              <a:rPr lang="en-IN" sz="3200" dirty="0">
                <a:latin typeface="High Tower Text" panose="02040502050506030303" pitchFamily="18" charset="0"/>
              </a:rPr>
              <a:t>Making the machines to learn is ML </a:t>
            </a:r>
          </a:p>
        </p:txBody>
      </p:sp>
    </p:spTree>
    <p:extLst>
      <p:ext uri="{BB962C8B-B14F-4D97-AF65-F5344CB8AC3E}">
        <p14:creationId xmlns:p14="http://schemas.microsoft.com/office/powerpoint/2010/main" val="24773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C08C-F8FF-5028-DC58-2A013EFA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68" y="-193964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High Tower Text" panose="02040502050506030303" pitchFamily="18" charset="0"/>
              </a:rPr>
              <a:t>Types of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6907-B749-20B4-0D92-F2EDE10A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67" y="743611"/>
            <a:ext cx="9816921" cy="3768829"/>
          </a:xfrm>
        </p:spPr>
        <p:txBody>
          <a:bodyPr>
            <a:normAutofit fontScale="92500" lnSpcReduction="10000"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IN" sz="3600" dirty="0">
                <a:latin typeface="High Tower Text" panose="02040502050506030303" pitchFamily="18" charset="0"/>
              </a:rPr>
              <a:t>Supervised learning (SL)– When you learn from someone under their supervision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600" dirty="0">
                <a:latin typeface="High Tower Text" panose="02040502050506030303" pitchFamily="18" charset="0"/>
              </a:rPr>
              <a:t>Unsupervised learning(USL) – Learning on your own with none’s supervision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600" dirty="0">
                <a:latin typeface="High Tower Text" panose="02040502050506030303" pitchFamily="18" charset="0"/>
              </a:rPr>
              <a:t>Reinforcement learning (RL)– Learning for rewards with rules and regulations </a:t>
            </a:r>
          </a:p>
          <a:p>
            <a:endParaRPr lang="en-IN" sz="3600" dirty="0">
              <a:latin typeface="High Tower Text" panose="020405020505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D8D61-367F-65B7-4059-7D1DBB03B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34" y="4662050"/>
            <a:ext cx="3093482" cy="1649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0F310-7725-A1C3-32A1-C3731ABE0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81" y="4662050"/>
            <a:ext cx="2060573" cy="1837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F26CAA-DEF3-D194-14CB-8013B688D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556" y="4662050"/>
            <a:ext cx="3289148" cy="17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Overview of categorical types and different machine-learning... | Download  Scientific Diagram">
            <a:extLst>
              <a:ext uri="{FF2B5EF4-FFF2-40B4-BE49-F238E27FC236}">
                <a16:creationId xmlns:a16="http://schemas.microsoft.com/office/drawing/2014/main" id="{2097A54B-3E5B-C17F-64B3-F5B4B777BC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0073" y="223982"/>
            <a:ext cx="4087091" cy="408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Know about the types of Machine Learning. Part 2. | by Shubham Patni |  Medium">
            <a:extLst>
              <a:ext uri="{FF2B5EF4-FFF2-40B4-BE49-F238E27FC236}">
                <a16:creationId xmlns:a16="http://schemas.microsoft.com/office/drawing/2014/main" id="{A15F8DA5-2A83-5535-5524-AF65C70EA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547688"/>
            <a:ext cx="1081087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92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3220-626D-7C3B-7C4F-AB942788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High Tower Text" panose="02040502050506030303" pitchFamily="18" charset="0"/>
              </a:rPr>
              <a:t>Supervised &amp;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10B0-148C-55A6-8AAF-B65AA38362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4000" dirty="0">
                <a:latin typeface="High Tower Text" panose="02040502050506030303" pitchFamily="18" charset="0"/>
              </a:rPr>
              <a:t>SL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High Tower Text" panose="02040502050506030303" pitchFamily="18" charset="0"/>
              </a:rPr>
              <a:t>Learn from others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High Tower Text" panose="02040502050506030303" pitchFamily="18" charset="0"/>
              </a:rPr>
              <a:t>Features and Labels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High Tower Text" panose="02040502050506030303" pitchFamily="18" charset="0"/>
              </a:rPr>
              <a:t>Regression &amp;                         Classification </a:t>
            </a:r>
          </a:p>
          <a:p>
            <a:pPr algn="ctr"/>
            <a:endParaRPr lang="en-IN" sz="4000" dirty="0">
              <a:latin typeface="High Tower Text" panose="0204050205050603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ADB49-9CED-B420-D811-4B001BC9B8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4000" dirty="0">
                <a:latin typeface="High Tower Text" panose="02040502050506030303" pitchFamily="18" charset="0"/>
              </a:rPr>
              <a:t>USL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High Tower Text" panose="02040502050506030303" pitchFamily="18" charset="0"/>
              </a:rPr>
              <a:t>Learn on 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High Tower Text" panose="02040502050506030303" pitchFamily="18" charset="0"/>
              </a:rPr>
              <a:t>Only features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High Tower Text" panose="02040502050506030303" pitchFamily="18" charset="0"/>
              </a:rPr>
              <a:t>Clustering and Association</a:t>
            </a:r>
          </a:p>
        </p:txBody>
      </p:sp>
    </p:spTree>
    <p:extLst>
      <p:ext uri="{BB962C8B-B14F-4D97-AF65-F5344CB8AC3E}">
        <p14:creationId xmlns:p14="http://schemas.microsoft.com/office/powerpoint/2010/main" val="68326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E973-F1D8-9451-5618-98C5ECEF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468" y="-166254"/>
            <a:ext cx="9905998" cy="1478570"/>
          </a:xfrm>
        </p:spPr>
        <p:txBody>
          <a:bodyPr/>
          <a:lstStyle/>
          <a:p>
            <a:r>
              <a:rPr lang="en-IN" dirty="0">
                <a:latin typeface="High Tower Text" panose="02040502050506030303" pitchFamily="18" charset="0"/>
              </a:rPr>
              <a:t>Types of ml algorithms (SL)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9E881-64C0-264E-F1DB-90080C68B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041399"/>
            <a:ext cx="10633363" cy="4775202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latin typeface="High Tower Text" panose="02040502050506030303" pitchFamily="18" charset="0"/>
              </a:rPr>
              <a:t>Linear regression</a:t>
            </a:r>
          </a:p>
          <a:p>
            <a:r>
              <a:rPr lang="en-IN" sz="2800" dirty="0">
                <a:latin typeface="High Tower Text" panose="02040502050506030303" pitchFamily="18" charset="0"/>
              </a:rPr>
              <a:t>Logistic regression</a:t>
            </a:r>
          </a:p>
          <a:p>
            <a:r>
              <a:rPr lang="en-IN" sz="2800" dirty="0">
                <a:latin typeface="High Tower Text" panose="02040502050506030303" pitchFamily="18" charset="0"/>
              </a:rPr>
              <a:t>Non linear regression </a:t>
            </a:r>
          </a:p>
          <a:p>
            <a:r>
              <a:rPr lang="en-IN" sz="2800" dirty="0">
                <a:latin typeface="High Tower Text" panose="02040502050506030303" pitchFamily="18" charset="0"/>
              </a:rPr>
              <a:t>Decision tree</a:t>
            </a:r>
          </a:p>
          <a:p>
            <a:r>
              <a:rPr lang="en-IN" sz="2800" dirty="0">
                <a:latin typeface="High Tower Text" panose="02040502050506030303" pitchFamily="18" charset="0"/>
              </a:rPr>
              <a:t>Random forest </a:t>
            </a:r>
          </a:p>
          <a:p>
            <a:r>
              <a:rPr lang="en-IN" sz="2800" dirty="0">
                <a:latin typeface="High Tower Text" panose="02040502050506030303" pitchFamily="18" charset="0"/>
              </a:rPr>
              <a:t>K nearest neighbour </a:t>
            </a:r>
          </a:p>
          <a:p>
            <a:r>
              <a:rPr lang="en-IN" sz="2800" dirty="0">
                <a:latin typeface="High Tower Text" panose="02040502050506030303" pitchFamily="18" charset="0"/>
              </a:rPr>
              <a:t>SVM support vector machine </a:t>
            </a:r>
          </a:p>
          <a:p>
            <a:r>
              <a:rPr lang="en-IN" sz="2800" dirty="0">
                <a:latin typeface="High Tower Text" panose="02040502050506030303" pitchFamily="18" charset="0"/>
              </a:rPr>
              <a:t>Naive bayes </a:t>
            </a:r>
          </a:p>
          <a:p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EE3AA48-81CC-2729-D638-84DC0A754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74" y="1102127"/>
            <a:ext cx="5327708" cy="52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CEA02-B359-CC08-E280-524A3091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32509"/>
            <a:ext cx="9905999" cy="5458692"/>
          </a:xfrm>
        </p:spPr>
        <p:txBody>
          <a:bodyPr>
            <a:noAutofit/>
          </a:bodyPr>
          <a:lstStyle/>
          <a:p>
            <a:r>
              <a:rPr lang="en-IN" sz="3200" u="sng" dirty="0">
                <a:latin typeface="High Tower Text" panose="02040502050506030303" pitchFamily="18" charset="0"/>
              </a:rPr>
              <a:t>Linear regression </a:t>
            </a:r>
            <a:r>
              <a:rPr lang="en-IN" sz="3200" dirty="0">
                <a:latin typeface="High Tower Text" panose="02040502050506030303" pitchFamily="18" charset="0"/>
              </a:rPr>
              <a:t>- </a:t>
            </a:r>
            <a:r>
              <a:rPr lang="en-US" sz="3200" dirty="0">
                <a:latin typeface="High Tower Text" panose="02040502050506030303" pitchFamily="18" charset="0"/>
              </a:rPr>
              <a:t> It is the supervised Machine Learning model in which the model finds the best fit linear line between the independent and dependent variable</a:t>
            </a:r>
          </a:p>
          <a:p>
            <a:r>
              <a:rPr lang="en-US" sz="3200" u="sng" dirty="0">
                <a:latin typeface="High Tower Text" panose="02040502050506030303" pitchFamily="18" charset="0"/>
              </a:rPr>
              <a:t>Non linear regression </a:t>
            </a:r>
            <a:r>
              <a:rPr lang="en-US" sz="3200" dirty="0">
                <a:latin typeface="High Tower Text" panose="02040502050506030303" pitchFamily="18" charset="0"/>
              </a:rPr>
              <a:t>- </a:t>
            </a:r>
            <a:r>
              <a:rPr lang="en-US" sz="3200" dirty="0">
                <a:solidFill>
                  <a:srgbClr val="BDC1C6"/>
                </a:solidFill>
                <a:latin typeface="High Tower Text" panose="02040502050506030303" pitchFamily="18" charset="0"/>
              </a:rPr>
              <a:t>I</a:t>
            </a:r>
            <a:r>
              <a:rPr lang="en-US" sz="3200" b="0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t is </a:t>
            </a:r>
            <a:r>
              <a:rPr lang="en-US" sz="3200" b="1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a statistical technique that helps describe nonlinear relationships in experimental data</a:t>
            </a:r>
          </a:p>
          <a:p>
            <a:r>
              <a:rPr lang="en-US" sz="3200" b="1" u="sng" dirty="0">
                <a:solidFill>
                  <a:srgbClr val="BDC1C6"/>
                </a:solidFill>
                <a:latin typeface="High Tower Text" panose="02040502050506030303" pitchFamily="18" charset="0"/>
              </a:rPr>
              <a:t>Logistic regression </a:t>
            </a:r>
            <a:r>
              <a:rPr lang="en-US" sz="3200" b="1" dirty="0">
                <a:solidFill>
                  <a:srgbClr val="BDC1C6"/>
                </a:solidFill>
                <a:latin typeface="High Tower Text" panose="02040502050506030303" pitchFamily="18" charset="0"/>
              </a:rPr>
              <a:t>- </a:t>
            </a:r>
            <a:r>
              <a:rPr lang="en-US" sz="3200" b="0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It is </a:t>
            </a:r>
            <a:r>
              <a:rPr lang="en-US" sz="3200" b="1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used to calculate or predict the probability of a binary (yes/no) event occurring</a:t>
            </a:r>
            <a:endParaRPr lang="en-IN" sz="3200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9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915D-A259-8396-F375-31FFF95BC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9" y="360218"/>
            <a:ext cx="10861962" cy="5948218"/>
          </a:xfrm>
        </p:spPr>
        <p:txBody>
          <a:bodyPr>
            <a:noAutofit/>
          </a:bodyPr>
          <a:lstStyle/>
          <a:p>
            <a:r>
              <a:rPr lang="en-US" sz="2800" b="0" i="0" u="sng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Decision Trees </a:t>
            </a:r>
            <a:r>
              <a:rPr lang="en-US" sz="2800" b="0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- The data is continuously split according to a certain parameter. The tree can be explained by two entities, namely decision nodes and leaves.</a:t>
            </a:r>
          </a:p>
          <a:p>
            <a:r>
              <a:rPr lang="en-US" sz="2800" u="sng" dirty="0">
                <a:solidFill>
                  <a:srgbClr val="BDC1C6"/>
                </a:solidFill>
                <a:latin typeface="High Tower Text" panose="02040502050506030303" pitchFamily="18" charset="0"/>
              </a:rPr>
              <a:t>R</a:t>
            </a:r>
            <a:r>
              <a:rPr lang="en-US" sz="2800" b="0" i="0" u="sng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andom forest  </a:t>
            </a:r>
            <a:r>
              <a:rPr lang="en-US" sz="2800" b="0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- It builds decision trees on different samples and takes their majority vote for classification and average</a:t>
            </a:r>
          </a:p>
          <a:p>
            <a:r>
              <a:rPr lang="en-US" sz="2800" b="1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sz="2800" i="0" u="sng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K-nearest neighbors 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– </a:t>
            </a:r>
            <a:r>
              <a:rPr lang="en-US" sz="2800" b="1" dirty="0">
                <a:solidFill>
                  <a:srgbClr val="BDC1C6"/>
                </a:solidFill>
                <a:latin typeface="High Tower Text" panose="02040502050506030303" pitchFamily="18" charset="0"/>
              </a:rPr>
              <a:t>It 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uses proximity to make classifications or predictions about the grouping of an individual data point</a:t>
            </a:r>
            <a:r>
              <a:rPr lang="en-US" sz="2800" b="0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.</a:t>
            </a:r>
          </a:p>
          <a:p>
            <a:r>
              <a:rPr lang="en-US" sz="2800" b="0" i="0" u="sng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Support vector machine </a:t>
            </a:r>
            <a:r>
              <a:rPr lang="en-US" sz="2800" b="0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- </a:t>
            </a:r>
            <a:r>
              <a:rPr lang="en-US" sz="2800" dirty="0">
                <a:solidFill>
                  <a:srgbClr val="BDC1C6"/>
                </a:solidFill>
                <a:latin typeface="High Tower Text" panose="02040502050506030303" pitchFamily="18" charset="0"/>
              </a:rPr>
              <a:t>V</a:t>
            </a:r>
            <a:r>
              <a:rPr lang="en-US" sz="2800" b="0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ectors are 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data points that are closer to the hyperplane and influence the position &amp; orientation of the hyperplane</a:t>
            </a:r>
          </a:p>
          <a:p>
            <a:r>
              <a:rPr lang="en-US" sz="2800" i="0" u="sng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Naive bayes 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- </a:t>
            </a:r>
            <a:r>
              <a:rPr lang="en-US" sz="2800" b="0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 It is a probabilistic classifier, which means it predicts on the basis of the probability of an object.</a:t>
            </a:r>
            <a:endParaRPr lang="en-US" sz="2800" b="1" i="0" dirty="0">
              <a:solidFill>
                <a:srgbClr val="BDC1C6"/>
              </a:solidFill>
              <a:effectLst/>
              <a:latin typeface="High Tower Text" panose="02040502050506030303" pitchFamily="18" charset="0"/>
            </a:endParaRPr>
          </a:p>
          <a:p>
            <a:endParaRPr lang="en-IN" sz="2800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3D2E-9BED-2646-27EB-61FA32BB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730" y="-152777"/>
            <a:ext cx="9905998" cy="1478570"/>
          </a:xfrm>
        </p:spPr>
        <p:txBody>
          <a:bodyPr/>
          <a:lstStyle/>
          <a:p>
            <a:r>
              <a:rPr lang="en-IN" dirty="0">
                <a:latin typeface="High Tower Text" panose="02040502050506030303" pitchFamily="18" charset="0"/>
              </a:rPr>
              <a:t>Features, labels &amp; functions </a:t>
            </a:r>
          </a:p>
        </p:txBody>
      </p:sp>
      <p:pic>
        <p:nvPicPr>
          <p:cNvPr id="3074" name="Picture 2" descr="Traditional Programming VS Machine Learning Programming | by Nishesh Gogia  | Medium">
            <a:extLst>
              <a:ext uri="{FF2B5EF4-FFF2-40B4-BE49-F238E27FC236}">
                <a16:creationId xmlns:a16="http://schemas.microsoft.com/office/drawing/2014/main" id="{03814D8E-E7CA-881A-2B86-DBCDB65679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4" y="1325793"/>
            <a:ext cx="5271655" cy="5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asic concepts used in AI. Traditional Programming: Data and… | by Renjith  Ms | Medium">
            <a:extLst>
              <a:ext uri="{FF2B5EF4-FFF2-40B4-BE49-F238E27FC236}">
                <a16:creationId xmlns:a16="http://schemas.microsoft.com/office/drawing/2014/main" id="{6B207D9A-C2D8-08B8-904C-2345CD5AE2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1325793"/>
            <a:ext cx="5562601" cy="5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394</TotalTime>
  <Words>360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Cascadia Mono ExtraLight</vt:lpstr>
      <vt:lpstr>High Tower Text</vt:lpstr>
      <vt:lpstr>Tw Cen MT</vt:lpstr>
      <vt:lpstr>Wingdings</vt:lpstr>
      <vt:lpstr>1_Circuit</vt:lpstr>
      <vt:lpstr>Office Theme</vt:lpstr>
      <vt:lpstr>Machine learning</vt:lpstr>
      <vt:lpstr>What is Artificial intelligence &amp; Machine Learning </vt:lpstr>
      <vt:lpstr>Types of machine learning </vt:lpstr>
      <vt:lpstr>PowerPoint Presentation</vt:lpstr>
      <vt:lpstr>Supervised &amp; Unsupervised Learning</vt:lpstr>
      <vt:lpstr>Types of ml algorithms (SL)</vt:lpstr>
      <vt:lpstr>PowerPoint Presentation</vt:lpstr>
      <vt:lpstr>PowerPoint Presentation</vt:lpstr>
      <vt:lpstr>Features, labels &amp; functions </vt:lpstr>
      <vt:lpstr>PowerPoint Presentation</vt:lpstr>
      <vt:lpstr>PowerPoint Presentation</vt:lpstr>
      <vt:lpstr>PowerPoint Presentation</vt:lpstr>
      <vt:lpstr>Non – linear regression </vt:lpstr>
      <vt:lpstr>Random forest </vt:lpstr>
      <vt:lpstr>Decision tree </vt:lpstr>
      <vt:lpstr>Svm (Support vector mission)</vt:lpstr>
      <vt:lpstr>Naïve bayes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#AIML</dc:title>
  <dc:creator>Prakhyath BS</dc:creator>
  <cp:lastModifiedBy>Prakhyath BS</cp:lastModifiedBy>
  <cp:revision>7</cp:revision>
  <dcterms:created xsi:type="dcterms:W3CDTF">2022-09-02T17:36:16Z</dcterms:created>
  <dcterms:modified xsi:type="dcterms:W3CDTF">2023-06-08T07:00:28Z</dcterms:modified>
</cp:coreProperties>
</file>