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a6d26b44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a6d26b44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a6d26b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a6d26b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9ac9ae9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9ac9ae9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60b999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60b999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860b9995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860b9995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8a6d26b4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8a6d26b4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a6d26b44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a6d26b44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392c39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392c39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8a6d26b4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8a6d26b4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ac9ae9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ac9ae9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860b9995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860b9995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98dbbfa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98dbbfa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a6d26b4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a6d26b4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a6d26b44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8a6d26b44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9ac9ae9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9ac9ae9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98dbbfa0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98dbbfa0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8a6d26b44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8a6d26b44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ac9ae9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ac9ae9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a6d26b4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a6d26b4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7ad6d94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7ad6d94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7ad6d94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7ad6d94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ac9ae9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ac9ae9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60b999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60b999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a6d26b44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a6d26b44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5725" y="1090025"/>
            <a:ext cx="61776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Is there a need for centralized data repository in the </a:t>
            </a:r>
            <a:r>
              <a:rPr lang="en" sz="3000" b="1" dirty="0" err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iSchool</a:t>
            </a:r>
            <a:r>
              <a:rPr lang="en" sz="3000" b="1" dirty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3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4600" y="2711450"/>
            <a:ext cx="39678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Group 7:</a:t>
            </a:r>
            <a:r>
              <a:rPr lang="en" sz="150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Ishita Bhandari, Prakirn Kumar, Sejal Khatri, Yanjie Niu</a:t>
            </a:r>
            <a:endParaRPr sz="1500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00" y="736838"/>
            <a:ext cx="3669825" cy="3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>
            <a:stCxn id="144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2"/>
          <p:cNvSpPr txBox="1"/>
          <p:nvPr/>
        </p:nvSpPr>
        <p:spPr>
          <a:xfrm>
            <a:off x="298750" y="1738100"/>
            <a:ext cx="3416100" cy="28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Mixed Approach</a:t>
            </a:r>
          </a:p>
          <a:p>
            <a:pPr>
              <a:spcBef>
                <a:spcPts val="500"/>
              </a:spcBef>
            </a:pPr>
            <a:r>
              <a:rPr lang="en-US" dirty="0"/>
              <a:t>Qualitative Data Collection</a:t>
            </a:r>
          </a:p>
          <a:p>
            <a:pPr marL="914400" lvl="0" indent="-317500">
              <a:lnSpc>
                <a:spcPct val="115000"/>
              </a:lnSpc>
              <a:buSzPts val="1400"/>
              <a:buChar char="●"/>
            </a:pPr>
            <a:r>
              <a:rPr lang="en-US" dirty="0"/>
              <a:t>Interviews</a:t>
            </a:r>
          </a:p>
          <a:p>
            <a:pPr marL="914400" lvl="0" indent="-317500">
              <a:lnSpc>
                <a:spcPct val="115000"/>
              </a:lnSpc>
              <a:buSzPts val="1400"/>
              <a:buChar char="●"/>
            </a:pPr>
            <a:r>
              <a:rPr lang="en-US" dirty="0"/>
              <a:t>11 Participants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Quantitative Data Collection</a:t>
            </a:r>
          </a:p>
          <a:p>
            <a:pPr marL="914400" lvl="0" indent="-317500">
              <a:lnSpc>
                <a:spcPct val="115000"/>
              </a:lnSpc>
              <a:buSzPts val="1400"/>
              <a:buChar char="●"/>
            </a:pPr>
            <a:r>
              <a:rPr lang="en-US" dirty="0"/>
              <a:t>Surveys</a:t>
            </a:r>
          </a:p>
          <a:p>
            <a:pPr marL="914400" lvl="0" indent="-317500">
              <a:lnSpc>
                <a:spcPct val="115000"/>
              </a:lnSpc>
              <a:buSzPts val="1400"/>
              <a:buChar char="●"/>
            </a:pPr>
            <a:r>
              <a:rPr lang="en-US" dirty="0"/>
              <a:t>37 Responses</a:t>
            </a:r>
          </a:p>
          <a:p>
            <a:pPr marL="914400" lvl="0">
              <a:lnSpc>
                <a:spcPct val="115000"/>
              </a:lnSpc>
              <a:spcBef>
                <a:spcPts val="500"/>
              </a:spcBef>
            </a:pPr>
            <a:endParaRPr lang="en-US" sz="1600" dirty="0"/>
          </a:p>
          <a:p>
            <a:pPr marL="914400" lvl="0">
              <a:lnSpc>
                <a:spcPct val="115000"/>
              </a:lnSpc>
              <a:spcBef>
                <a:spcPts val="500"/>
              </a:spcBef>
            </a:pPr>
            <a:endParaRPr lang="en-US" sz="1600" dirty="0"/>
          </a:p>
          <a:p>
            <a:pPr lvl="0">
              <a:spcBef>
                <a:spcPts val="500"/>
              </a:spcBef>
            </a:pPr>
            <a:endParaRPr lang="en-US" sz="1600" dirty="0"/>
          </a:p>
          <a:p>
            <a:pPr lvl="0"/>
            <a:endParaRPr lang="en-US" sz="1600" dirty="0"/>
          </a:p>
          <a:p>
            <a:pPr>
              <a:spcBef>
                <a:spcPts val="500"/>
              </a:spcBef>
            </a:pPr>
            <a:endParaRPr lang="en-US" sz="1600" dirty="0"/>
          </a:p>
          <a:p>
            <a:pPr lvl="0">
              <a:spcBef>
                <a:spcPts val="500"/>
              </a:spcBef>
            </a:pPr>
            <a:endParaRPr lang="en-US" sz="1600" dirty="0"/>
          </a:p>
          <a:p>
            <a:pPr lvl="0"/>
            <a:endParaRPr lang="en-US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47" name="Google Shape;147;p22"/>
          <p:cNvSpPr txBox="1"/>
          <p:nvPr/>
        </p:nvSpPr>
        <p:spPr>
          <a:xfrm>
            <a:off x="224175" y="910363"/>
            <a:ext cx="4814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Data Collection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5412250" y="1805475"/>
            <a:ext cx="3416100" cy="28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450" y="1094575"/>
            <a:ext cx="4697226" cy="33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44582" y="2241619"/>
            <a:ext cx="25956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3"/>
          <p:cNvCxnSpPr>
            <a:stCxn id="156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23"/>
          <p:cNvSpPr txBox="1"/>
          <p:nvPr/>
        </p:nvSpPr>
        <p:spPr>
          <a:xfrm>
            <a:off x="327075" y="1738086"/>
            <a:ext cx="4980900" cy="28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Maintaining anonymity of our interviewee’s responses.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Respecting privacy of our respondents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Refraining from introducing our bais into the analysis.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Being mindful of our research consequences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23"/>
          <p:cNvSpPr txBox="1"/>
          <p:nvPr/>
        </p:nvSpPr>
        <p:spPr>
          <a:xfrm>
            <a:off x="224175" y="910363"/>
            <a:ext cx="4814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B2E83"/>
                </a:solidFill>
              </a:rPr>
              <a:t>Ethical Consideration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975" y="1021688"/>
            <a:ext cx="3546275" cy="3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322325" y="2102275"/>
            <a:ext cx="4339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Findings and Analysis</a:t>
            </a:r>
            <a:endParaRPr sz="3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00" y="736838"/>
            <a:ext cx="3669825" cy="3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5"/>
          <p:cNvCxnSpPr>
            <a:stCxn id="171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5"/>
          <p:cNvSpPr txBox="1"/>
          <p:nvPr/>
        </p:nvSpPr>
        <p:spPr>
          <a:xfrm>
            <a:off x="224175" y="819988"/>
            <a:ext cx="4814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FINDINGS &amp; ANALYSIS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1543550" y="4202150"/>
            <a:ext cx="1402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SURVEYS</a:t>
            </a:r>
            <a:endParaRPr sz="1800"/>
          </a:p>
          <a:p>
            <a:pPr marL="9144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5" name="Google Shape;175;p25"/>
          <p:cNvSpPr txBox="1"/>
          <p:nvPr/>
        </p:nvSpPr>
        <p:spPr>
          <a:xfrm>
            <a:off x="6101950" y="4180850"/>
            <a:ext cx="16134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INTERVIEWS</a:t>
            </a:r>
            <a:endParaRPr sz="1800"/>
          </a:p>
          <a:p>
            <a:pPr marL="9144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68" y="1835038"/>
            <a:ext cx="3401350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043" y="1841763"/>
            <a:ext cx="1923196" cy="186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5"/>
          <p:cNvCxnSpPr/>
          <p:nvPr/>
        </p:nvCxnSpPr>
        <p:spPr>
          <a:xfrm rot="10800000">
            <a:off x="4569000" y="1538350"/>
            <a:ext cx="6000" cy="3165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6"/>
          <p:cNvCxnSpPr>
            <a:stCxn id="183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6"/>
          <p:cNvSpPr txBox="1"/>
          <p:nvPr/>
        </p:nvSpPr>
        <p:spPr>
          <a:xfrm>
            <a:off x="264125" y="821050"/>
            <a:ext cx="7178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Quantitative Analysis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 t="12242"/>
          <a:stretch/>
        </p:blipFill>
        <p:spPr>
          <a:xfrm>
            <a:off x="224175" y="2357027"/>
            <a:ext cx="4540875" cy="24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766764" y="1694200"/>
            <a:ext cx="34557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Features in the iSchool’s Data Repository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5617938" y="1694200"/>
            <a:ext cx="24438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Willingness to share data on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iSchool’s Data Repository</a:t>
            </a:r>
            <a:r>
              <a:rPr lang="en">
                <a:highlight>
                  <a:srgbClr val="FFFFFF"/>
                </a:highlight>
              </a:rPr>
              <a:t> 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300" y="2357025"/>
            <a:ext cx="4186250" cy="27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7"/>
          <p:cNvCxnSpPr>
            <a:stCxn id="194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7"/>
          <p:cNvSpPr txBox="1"/>
          <p:nvPr/>
        </p:nvSpPr>
        <p:spPr>
          <a:xfrm>
            <a:off x="224175" y="775413"/>
            <a:ext cx="4814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Quantitative Analysis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4">
            <a:alphaModFix/>
          </a:blip>
          <a:srcRect t="11622" b="5300"/>
          <a:stretch/>
        </p:blipFill>
        <p:spPr>
          <a:xfrm>
            <a:off x="789000" y="1627950"/>
            <a:ext cx="5778626" cy="33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6275625" y="2571751"/>
            <a:ext cx="2940900" cy="1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Rating of usefulness of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having such data repository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for the iSchool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8"/>
          <p:cNvCxnSpPr>
            <a:stCxn id="203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8"/>
          <p:cNvSpPr txBox="1"/>
          <p:nvPr/>
        </p:nvSpPr>
        <p:spPr>
          <a:xfrm>
            <a:off x="347050" y="1578275"/>
            <a:ext cx="54156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Lecturers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need for the repository.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Satisfied by the functionalities provided by </a:t>
            </a:r>
            <a:r>
              <a:rPr lang="en" b="1">
                <a:solidFill>
                  <a:schemeClr val="dk1"/>
                </a:solidFill>
              </a:rPr>
              <a:t>Canvas.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b="1"/>
              <a:t>Researchers and PhD students</a:t>
            </a:r>
            <a:endParaRPr b="1"/>
          </a:p>
          <a:p>
            <a:pPr marL="457200" lvl="0" indent="-3175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4/7 participants are willing to share their data.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Persistent portal exists for putting extra datasets for students.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Discipline based data portal exists but not institutional based like iSchool data portal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generated from interviews is hard to anonymize and can lose context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224175" y="790500"/>
            <a:ext cx="4814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Qualitative Analysis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6004075" y="1346875"/>
            <a:ext cx="24438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Willingness to share data on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iSchool’s Data Repository</a:t>
            </a:r>
            <a:r>
              <a:rPr lang="en">
                <a:highlight>
                  <a:srgbClr val="FFFFFF"/>
                </a:highlight>
              </a:rPr>
              <a:t> 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852" y="2108500"/>
            <a:ext cx="4134250" cy="27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9"/>
          <p:cNvCxnSpPr>
            <a:stCxn id="213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9"/>
          <p:cNvSpPr txBox="1"/>
          <p:nvPr/>
        </p:nvSpPr>
        <p:spPr>
          <a:xfrm>
            <a:off x="224175" y="810488"/>
            <a:ext cx="4814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69000" y="1538350"/>
            <a:ext cx="6000" cy="3165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9"/>
          <p:cNvSpPr txBox="1"/>
          <p:nvPr/>
        </p:nvSpPr>
        <p:spPr>
          <a:xfrm>
            <a:off x="5455925" y="1538350"/>
            <a:ext cx="29634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</a:rPr>
              <a:t>Lecturers &amp; Researchers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feel having such Data Portal is: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988750" y="1538350"/>
            <a:ext cx="24438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FFF"/>
                </a:highlight>
              </a:rPr>
              <a:t>Students</a:t>
            </a:r>
            <a:r>
              <a:rPr lang="en">
                <a:highlight>
                  <a:srgbClr val="FFFFFF"/>
                </a:highlight>
              </a:rPr>
              <a:t> feel having such Data Portal is: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r="45489"/>
          <a:stretch/>
        </p:blipFill>
        <p:spPr>
          <a:xfrm>
            <a:off x="1048413" y="2860425"/>
            <a:ext cx="2324476" cy="22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4">
            <a:alphaModFix/>
          </a:blip>
          <a:srcRect l="50553"/>
          <a:stretch/>
        </p:blipFill>
        <p:spPr>
          <a:xfrm>
            <a:off x="5918050" y="3008125"/>
            <a:ext cx="2108500" cy="21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988750" y="2420100"/>
            <a:ext cx="24438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FFFFFF"/>
                </a:highlight>
              </a:rPr>
              <a:t>HELPFUL &amp; NEEDED</a:t>
            </a:r>
            <a:endParaRPr sz="1600" b="1">
              <a:highlight>
                <a:srgbClr val="FFFFFF"/>
              </a:highlight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5711450" y="2349925"/>
            <a:ext cx="24438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FFFFFF"/>
                </a:highlight>
              </a:rPr>
              <a:t>HELPFUL but</a:t>
            </a:r>
            <a:endParaRPr sz="1600" b="1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FFFFFF"/>
                </a:highlight>
              </a:rPr>
              <a:t>NOT NEEDED</a:t>
            </a:r>
            <a:endParaRPr sz="1600"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777892" y="3174954"/>
            <a:ext cx="2172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CC0000"/>
                </a:solidFill>
              </a:rPr>
              <a:t>Data Sensitivity </a:t>
            </a:r>
            <a:endParaRPr sz="2800">
              <a:solidFill>
                <a:srgbClr val="CC0000"/>
              </a:solidFill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2511100" y="4378802"/>
            <a:ext cx="13812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F9000"/>
                </a:solidFill>
              </a:rPr>
              <a:t>Copyright 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2511101" y="2618450"/>
            <a:ext cx="2037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Stakeholders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1650326" y="1442300"/>
            <a:ext cx="29217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Additional Efforts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244200" y="2101300"/>
            <a:ext cx="27057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Maintenance of repository</a:t>
            </a:r>
            <a:endParaRPr sz="1600">
              <a:solidFill>
                <a:srgbClr val="0C343D"/>
              </a:solidFill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075" y="1678962"/>
            <a:ext cx="4393075" cy="292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2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0"/>
          <p:cNvCxnSpPr>
            <a:stCxn id="233" idx="3"/>
          </p:cNvCxnSpPr>
          <p:nvPr/>
        </p:nvCxnSpPr>
        <p:spPr>
          <a:xfrm>
            <a:off x="93880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0"/>
          <p:cNvSpPr txBox="1"/>
          <p:nvPr/>
        </p:nvSpPr>
        <p:spPr>
          <a:xfrm>
            <a:off x="244200" y="800375"/>
            <a:ext cx="4814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CONCERNS</a:t>
            </a:r>
            <a:endParaRPr/>
          </a:p>
        </p:txBody>
      </p:sp>
      <p:cxnSp>
        <p:nvCxnSpPr>
          <p:cNvPr id="236" name="Google Shape;236;p30"/>
          <p:cNvCxnSpPr/>
          <p:nvPr/>
        </p:nvCxnSpPr>
        <p:spPr>
          <a:xfrm rot="10800000">
            <a:off x="4478325" y="1518175"/>
            <a:ext cx="6000" cy="3165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322325" y="2102275"/>
            <a:ext cx="4339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Recommendations</a:t>
            </a:r>
            <a:endParaRPr sz="3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00" y="736838"/>
            <a:ext cx="3669825" cy="3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88025" y="572700"/>
            <a:ext cx="769800" cy="724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85754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85754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997625" y="1395588"/>
            <a:ext cx="769800" cy="724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85754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85754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488000" y="2218500"/>
            <a:ext cx="769800" cy="724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85754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85754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997625" y="3032375"/>
            <a:ext cx="769800" cy="724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85754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85754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88025" y="3846275"/>
            <a:ext cx="769800" cy="724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85754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85754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157825" y="639650"/>
            <a:ext cx="7847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 Introduction</a:t>
            </a:r>
            <a:endParaRPr sz="2000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767425" y="1480975"/>
            <a:ext cx="51132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 Methodologies</a:t>
            </a:r>
            <a:endParaRPr sz="2000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57800" y="2305350"/>
            <a:ext cx="51132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 Findings and Analysis</a:t>
            </a:r>
            <a:endParaRPr sz="2000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67425" y="3163625"/>
            <a:ext cx="51132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 Recommendations</a:t>
            </a:r>
            <a:endParaRPr sz="2000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57825" y="4021900"/>
            <a:ext cx="51132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 Future Direction</a:t>
            </a:r>
            <a:endParaRPr sz="2000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2"/>
          <p:cNvCxnSpPr>
            <a:stCxn id="247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2"/>
          <p:cNvSpPr txBox="1"/>
          <p:nvPr/>
        </p:nvSpPr>
        <p:spPr>
          <a:xfrm>
            <a:off x="275550" y="1474025"/>
            <a:ext cx="8592900" cy="3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1. Identify Students’ Needs (3 months).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    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More interviews and focus groups   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Students                      Faculty Members and PhD researchers        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1">
                <a:solidFill>
                  <a:schemeClr val="dk1"/>
                </a:solidFill>
              </a:rPr>
              <a:t>Reasons: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our survey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s, iSchool students indicate their need.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Six teaching faculties a</a:t>
            </a:r>
            <a:r>
              <a:rPr lang="en" sz="1600">
                <a:solidFill>
                  <a:schemeClr val="dk1"/>
                </a:solidFill>
              </a:rPr>
              <a:t>re willing to share.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224175" y="827800"/>
            <a:ext cx="4165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RECOMMENDATIONS</a:t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1582650" y="2571750"/>
            <a:ext cx="764700" cy="133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050" y="1779625"/>
            <a:ext cx="2363300" cy="2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/>
        </p:nvSpPr>
        <p:spPr>
          <a:xfrm>
            <a:off x="224175" y="1471125"/>
            <a:ext cx="6210600" cy="3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2. Adjust Data Management Portal Plan, Based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on Methodologies.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    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</a:t>
            </a:r>
            <a:r>
              <a:rPr lang="en" sz="1600" b="1">
                <a:solidFill>
                  <a:schemeClr val="dk1"/>
                </a:solidFill>
              </a:rPr>
              <a:t>Quantitative Study:</a:t>
            </a:r>
            <a:r>
              <a:rPr lang="en" sz="1600">
                <a:solidFill>
                  <a:schemeClr val="dk1"/>
                </a:solidFill>
              </a:rPr>
              <a:t> Labs and Normalized data-sharing,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 sz="1600" b="1">
                <a:solidFill>
                  <a:schemeClr val="dk1"/>
                </a:solidFill>
              </a:rPr>
              <a:t> (3 months)  </a:t>
            </a:r>
            <a:r>
              <a:rPr lang="en" sz="1600">
                <a:solidFill>
                  <a:schemeClr val="dk1"/>
                </a:solidFill>
              </a:rPr>
              <a:t>            * </a:t>
            </a:r>
            <a:r>
              <a:rPr lang="en" sz="1600" b="1">
                <a:solidFill>
                  <a:schemeClr val="dk1"/>
                </a:solidFill>
              </a:rPr>
              <a:t>Recruit</a:t>
            </a:r>
            <a:r>
              <a:rPr lang="en" sz="1600">
                <a:solidFill>
                  <a:schemeClr val="dk1"/>
                </a:solidFill>
              </a:rPr>
              <a:t> more students.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                 * A </a:t>
            </a:r>
            <a:r>
              <a:rPr lang="en" sz="1600" b="1">
                <a:solidFill>
                  <a:schemeClr val="dk1"/>
                </a:solidFill>
              </a:rPr>
              <a:t>newsletter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</a:t>
            </a:r>
            <a:r>
              <a:rPr lang="en" sz="1600" b="1">
                <a:solidFill>
                  <a:schemeClr val="dk1"/>
                </a:solidFill>
              </a:rPr>
              <a:t>Qualitative Study: </a:t>
            </a: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</a:t>
            </a:r>
            <a:r>
              <a:rPr lang="en" sz="1600" b="1">
                <a:solidFill>
                  <a:schemeClr val="dk1"/>
                </a:solidFill>
              </a:rPr>
              <a:t>(2 years pilot tests)</a:t>
            </a:r>
            <a:endParaRPr b="1" i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224175" y="2571750"/>
            <a:ext cx="121200" cy="1006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350" y="1852875"/>
            <a:ext cx="2167675" cy="21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6717950" y="4181375"/>
            <a:ext cx="20991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Research Ecosystem</a:t>
            </a:r>
            <a:endParaRPr b="1" i="1"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150" y="3650550"/>
            <a:ext cx="2099100" cy="12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3"/>
          <p:cNvCxnSpPr>
            <a:stCxn id="262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33"/>
          <p:cNvSpPr txBox="1"/>
          <p:nvPr/>
        </p:nvSpPr>
        <p:spPr>
          <a:xfrm>
            <a:off x="224175" y="827800"/>
            <a:ext cx="4165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RECOMMENDATIONS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/>
        </p:nvSpPr>
        <p:spPr>
          <a:xfrm>
            <a:off x="275550" y="1454500"/>
            <a:ext cx="8592900" cy="3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3. Promote the Implementation of Data Portal at the University Level through Departments Collaboration (3 years).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chemeClr val="dk1"/>
                </a:solidFill>
              </a:rPr>
              <a:t>Platform</a:t>
            </a:r>
            <a:endParaRPr sz="1600" b="1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Data portal                  organizational structure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    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Decentralized                 United Data Portal at UW. 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    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IT Staff at iSchool &amp; UW, long-term collaboration.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 sz="1600" b="1" i="1">
                <a:solidFill>
                  <a:schemeClr val="dk1"/>
                </a:solidFill>
              </a:rPr>
              <a:t>   Impacts:</a:t>
            </a:r>
            <a:endParaRPr sz="1600" b="1" i="1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Cost-Effective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More Data Provider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More Data Receivers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1824800" y="2438250"/>
            <a:ext cx="764700" cy="133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1935750" y="2877850"/>
            <a:ext cx="764700" cy="133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2241600" y="3011350"/>
            <a:ext cx="153000" cy="33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600" y="1740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4"/>
          <p:cNvCxnSpPr>
            <a:stCxn id="274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34"/>
          <p:cNvSpPr txBox="1"/>
          <p:nvPr/>
        </p:nvSpPr>
        <p:spPr>
          <a:xfrm>
            <a:off x="224175" y="827800"/>
            <a:ext cx="4165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RECOMMENDATIONS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322325" y="2102275"/>
            <a:ext cx="4339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Future Direction</a:t>
            </a:r>
            <a:endParaRPr sz="3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00" y="736838"/>
            <a:ext cx="3669825" cy="3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6"/>
          <p:cNvCxnSpPr>
            <a:stCxn id="287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6"/>
          <p:cNvSpPr txBox="1"/>
          <p:nvPr/>
        </p:nvSpPr>
        <p:spPr>
          <a:xfrm>
            <a:off x="224175" y="1471200"/>
            <a:ext cx="6757200" cy="3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i="1">
                <a:solidFill>
                  <a:schemeClr val="dk1"/>
                </a:solidFill>
              </a:rPr>
              <a:t>Technically: </a:t>
            </a:r>
            <a:endParaRPr sz="1800" b="1" i="1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Manually               Accountable Algorithms and Softwares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chemeClr val="dk1"/>
                </a:solidFill>
              </a:rPr>
              <a:t>Things to explore:</a:t>
            </a:r>
            <a:endParaRPr sz="1800" b="1" i="1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Microdata &amp; metadata, re-identification.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i="1">
                <a:solidFill>
                  <a:schemeClr val="dk1"/>
                </a:solidFill>
              </a:rPr>
              <a:t>Integrated legal-technical approach</a:t>
            </a:r>
            <a:r>
              <a:rPr lang="en" sz="1800" b="1" i="1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endParaRPr sz="1800" b="1"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third-party data trust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chemeClr val="dk1"/>
                </a:solidFill>
              </a:rPr>
              <a:t>Things to explore:</a:t>
            </a:r>
            <a:endParaRPr sz="1800" b="1" i="1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Selection of a third-party data trust, new laws.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i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90" name="Google Shape;290;p36"/>
          <p:cNvSpPr txBox="1"/>
          <p:nvPr/>
        </p:nvSpPr>
        <p:spPr>
          <a:xfrm>
            <a:off x="235500" y="805550"/>
            <a:ext cx="8249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FUTURE ACTIONS OF THIS STUDY</a:t>
            </a:r>
            <a:endParaRPr sz="3000"/>
          </a:p>
        </p:txBody>
      </p:sp>
      <p:sp>
        <p:nvSpPr>
          <p:cNvPr id="291" name="Google Shape;291;p36"/>
          <p:cNvSpPr/>
          <p:nvPr/>
        </p:nvSpPr>
        <p:spPr>
          <a:xfrm>
            <a:off x="1855625" y="1906250"/>
            <a:ext cx="679200" cy="1455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375" y="2184300"/>
            <a:ext cx="1787700" cy="17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7"/>
          <p:cNvCxnSpPr>
            <a:stCxn id="297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7"/>
          <p:cNvSpPr txBox="1"/>
          <p:nvPr/>
        </p:nvSpPr>
        <p:spPr>
          <a:xfrm>
            <a:off x="363919" y="1290950"/>
            <a:ext cx="8515800" cy="3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i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00" name="Google Shape;300;p37"/>
          <p:cNvSpPr txBox="1"/>
          <p:nvPr/>
        </p:nvSpPr>
        <p:spPr>
          <a:xfrm>
            <a:off x="235500" y="805550"/>
            <a:ext cx="8249700" cy="28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</a:t>
            </a:r>
            <a:endParaRPr sz="2400"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3382"/>
            <a:ext cx="9144000" cy="4288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/>
        </p:nvSpPr>
        <p:spPr>
          <a:xfrm>
            <a:off x="363925" y="1034900"/>
            <a:ext cx="3641100" cy="39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       Thank you!</a:t>
            </a:r>
            <a:endParaRPr sz="2400" b="1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           </a:t>
            </a:r>
            <a:endParaRPr sz="2400" b="1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             Q &amp; A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22325" y="2102263"/>
            <a:ext cx="34014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3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00" y="736838"/>
            <a:ext cx="3669825" cy="3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stCxn id="81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 txBox="1"/>
          <p:nvPr/>
        </p:nvSpPr>
        <p:spPr>
          <a:xfrm>
            <a:off x="313650" y="1460650"/>
            <a:ext cx="8516700" cy="4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Clueless as new researchers in iSchool.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Universities joining the Open Data Movement.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878025"/>
            <a:ext cx="73134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MOTIVATION </a:t>
            </a:r>
            <a:endParaRPr b="1"/>
          </a:p>
        </p:txBody>
      </p:sp>
      <p:sp>
        <p:nvSpPr>
          <p:cNvPr id="85" name="Google Shape;85;p16"/>
          <p:cNvSpPr txBox="1"/>
          <p:nvPr/>
        </p:nvSpPr>
        <p:spPr>
          <a:xfrm>
            <a:off x="313650" y="2864250"/>
            <a:ext cx="63414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SIGNIFICANCE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3650" y="3498450"/>
            <a:ext cx="8516700" cy="4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Helpful for decision makers.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Groundwork for future studies.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725" y="1074813"/>
            <a:ext cx="2993875" cy="29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>
            <a:stCxn id="92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7"/>
          <p:cNvSpPr txBox="1"/>
          <p:nvPr/>
        </p:nvSpPr>
        <p:spPr>
          <a:xfrm>
            <a:off x="311700" y="1575100"/>
            <a:ext cx="5654100" cy="18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rgbClr val="FFFFFF"/>
                </a:highlight>
              </a:rPr>
              <a:t>To analyze the need of a centralized data repository which serves as a unifying platform for publishing and sharing data related to the research and other academic activities going on in the </a:t>
            </a:r>
            <a:r>
              <a:rPr lang="en" sz="1800" dirty="0" err="1">
                <a:highlight>
                  <a:srgbClr val="FFFFFF"/>
                </a:highlight>
              </a:rPr>
              <a:t>iSchool</a:t>
            </a:r>
            <a:r>
              <a:rPr lang="en" sz="1800" dirty="0">
                <a:highlight>
                  <a:srgbClr val="FFFFFF"/>
                </a:highlight>
              </a:rPr>
              <a:t>. </a:t>
            </a:r>
            <a:endParaRPr sz="1800" dirty="0">
              <a:highlight>
                <a:srgbClr val="FFFFFF"/>
              </a:highlight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5590959" y="1191874"/>
            <a:ext cx="3162224" cy="3370134"/>
            <a:chOff x="3782400" y="714295"/>
            <a:chExt cx="4914865" cy="4117451"/>
          </a:xfrm>
        </p:grpSpPr>
        <p:grpSp>
          <p:nvGrpSpPr>
            <p:cNvPr id="96" name="Google Shape;96;p17"/>
            <p:cNvGrpSpPr/>
            <p:nvPr/>
          </p:nvGrpSpPr>
          <p:grpSpPr>
            <a:xfrm>
              <a:off x="3908775" y="714295"/>
              <a:ext cx="4788490" cy="4117446"/>
              <a:chOff x="3782450" y="875095"/>
              <a:chExt cx="4788490" cy="4117446"/>
            </a:xfrm>
          </p:grpSpPr>
          <p:pic>
            <p:nvPicPr>
              <p:cNvPr id="97" name="Google Shape;97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119838" y="2072574"/>
                <a:ext cx="2303125" cy="2303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782450" y="2584612"/>
                <a:ext cx="1279050" cy="1279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291890" y="3713490"/>
                <a:ext cx="1279050" cy="1279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548553">
                <a:off x="6634450" y="957605"/>
                <a:ext cx="1128825" cy="1128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1" name="Google Shape;101;p17"/>
            <p:cNvSpPr txBox="1"/>
            <p:nvPr/>
          </p:nvSpPr>
          <p:spPr>
            <a:xfrm>
              <a:off x="3782400" y="4435746"/>
              <a:ext cx="25248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595959"/>
                  </a:solidFill>
                </a:rPr>
                <a:t>Source: www.flaticon.com</a:t>
              </a:r>
              <a:endParaRPr sz="1000">
                <a:solidFill>
                  <a:srgbClr val="595959"/>
                </a:solidFill>
              </a:endParaRPr>
            </a:p>
          </p:txBody>
        </p:sp>
      </p:grpSp>
      <p:sp>
        <p:nvSpPr>
          <p:cNvPr id="102" name="Google Shape;102;p17"/>
          <p:cNvSpPr txBox="1"/>
          <p:nvPr/>
        </p:nvSpPr>
        <p:spPr>
          <a:xfrm>
            <a:off x="311700" y="878025"/>
            <a:ext cx="45030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AIM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>
            <a:stCxn id="107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/>
          <p:nvPr/>
        </p:nvSpPr>
        <p:spPr>
          <a:xfrm>
            <a:off x="311700" y="1512225"/>
            <a:ext cx="8516700" cy="4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To identify if there’s a need of a centralized data.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To explore people’s reasoning.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To obtain exact needs and expectations.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To check the feasibility.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To provide meaningful recommendations.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11700" y="878025"/>
            <a:ext cx="45030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SPECIFIC OBJECTIVES</a:t>
            </a:r>
            <a:endParaRPr b="1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727" y="1358938"/>
            <a:ext cx="2425625" cy="24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322325" y="2102263"/>
            <a:ext cx="34014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Methodologies</a:t>
            </a:r>
            <a:endParaRPr sz="3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00" y="736838"/>
            <a:ext cx="3669825" cy="3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4755700" y="1645650"/>
            <a:ext cx="4241400" cy="2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Primary Research Methods:  </a:t>
            </a:r>
            <a:r>
              <a:rPr lang="en">
                <a:solidFill>
                  <a:srgbClr val="000000"/>
                </a:solidFill>
              </a:rPr>
              <a:t>                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Interviews and Surveys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>
            <a:stCxn id="123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20"/>
          <p:cNvSpPr txBox="1"/>
          <p:nvPr/>
        </p:nvSpPr>
        <p:spPr>
          <a:xfrm>
            <a:off x="311700" y="1109725"/>
            <a:ext cx="7839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Research Question Investigation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350" y="3167549"/>
            <a:ext cx="1691686" cy="10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4025" y="3167550"/>
            <a:ext cx="1904650" cy="105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>
            <a:off x="4572000" y="1964825"/>
            <a:ext cx="9600" cy="27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702925"/>
            <a:ext cx="4241400" cy="23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Secondary Literature Research: </a:t>
            </a:r>
            <a:r>
              <a:rPr lang="en">
                <a:solidFill>
                  <a:srgbClr val="000000"/>
                </a:solidFill>
              </a:rPr>
              <a:t>                 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Secondary literature on open data movement, open data repository, and data governance.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2175" y="2936175"/>
            <a:ext cx="1390469" cy="13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113450"/>
            <a:ext cx="764575" cy="76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>
            <a:stCxn id="135" idx="3"/>
          </p:cNvCxnSpPr>
          <p:nvPr/>
        </p:nvCxnSpPr>
        <p:spPr>
          <a:xfrm>
            <a:off x="988750" y="495738"/>
            <a:ext cx="7839600" cy="23400"/>
          </a:xfrm>
          <a:prstGeom prst="straightConnector1">
            <a:avLst/>
          </a:prstGeom>
          <a:noFill/>
          <a:ln w="9525" cap="flat" cmpd="sng">
            <a:solidFill>
              <a:srgbClr val="8575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1"/>
          <p:cNvSpPr txBox="1"/>
          <p:nvPr/>
        </p:nvSpPr>
        <p:spPr>
          <a:xfrm>
            <a:off x="327075" y="1738086"/>
            <a:ext cx="4980900" cy="28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Snowball Sampling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Purposeful Sampling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Quota Sampling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8" name="Google Shape;138;p21"/>
          <p:cNvSpPr txBox="1"/>
          <p:nvPr/>
        </p:nvSpPr>
        <p:spPr>
          <a:xfrm>
            <a:off x="224175" y="910363"/>
            <a:ext cx="4814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Sampling Methods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900" y="1901338"/>
            <a:ext cx="35306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589</Words>
  <Application>Microsoft Macintosh PowerPoint</Application>
  <PresentationFormat>On-screen Show (16:9)</PresentationFormat>
  <Paragraphs>173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Prakirn Kumar</cp:lastModifiedBy>
  <cp:revision>3</cp:revision>
  <dcterms:modified xsi:type="dcterms:W3CDTF">2018-12-06T18:17:48Z</dcterms:modified>
</cp:coreProperties>
</file>