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B8386EA-1706-4BD6-9035-29F4AA82C420}">
  <a:tblStyle styleId="{8B8386EA-1706-4BD6-9035-29F4AA82C42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OpenSans-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3b04b726cc_0_172:notes"/>
          <p:cNvSpPr txBox="1"/>
          <p:nvPr>
            <p:ph idx="12" type="sldNum"/>
          </p:nvPr>
        </p:nvSpPr>
        <p:spPr>
          <a:xfrm>
            <a:off x="3886200" y="8686800"/>
            <a:ext cx="2971800" cy="457200"/>
          </a:xfrm>
          <a:prstGeom prst="rect">
            <a:avLst/>
          </a:prstGeom>
          <a:noFill/>
          <a:ln>
            <a:noFill/>
          </a:ln>
        </p:spPr>
        <p:txBody>
          <a:bodyPr anchorCtr="0" anchor="b" bIns="45650" lIns="91325" spcFirstLastPara="1" rIns="91325" wrap="square" tIns="4565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Open Sans"/>
                <a:ea typeface="Open Sans"/>
                <a:cs typeface="Open Sans"/>
                <a:sym typeface="Open Sans"/>
              </a:rPr>
              <a:t>‹#›</a:t>
            </a:fld>
            <a:endParaRPr b="0" i="0" sz="1200" u="none" cap="none" strike="noStrike">
              <a:solidFill>
                <a:schemeClr val="dk1"/>
              </a:solidFill>
              <a:latin typeface="Open Sans"/>
              <a:ea typeface="Open Sans"/>
              <a:cs typeface="Open Sans"/>
              <a:sym typeface="Open Sans"/>
            </a:endParaRPr>
          </a:p>
        </p:txBody>
      </p:sp>
      <p:sp>
        <p:nvSpPr>
          <p:cNvPr id="59" name="Google Shape;59;g23b04b726cc_0_172:notes"/>
          <p:cNvSpPr/>
          <p:nvPr>
            <p:ph idx="2" type="sldImg"/>
          </p:nvPr>
        </p:nvSpPr>
        <p:spPr>
          <a:xfrm>
            <a:off x="397565" y="685488"/>
            <a:ext cx="6063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 name="Google Shape;60;g23b04b726cc_0_172:notes"/>
          <p:cNvSpPr txBox="1"/>
          <p:nvPr>
            <p:ph idx="1" type="body"/>
          </p:nvPr>
        </p:nvSpPr>
        <p:spPr>
          <a:xfrm>
            <a:off x="914400" y="4343400"/>
            <a:ext cx="5029200" cy="4114800"/>
          </a:xfrm>
          <a:prstGeom prst="rect">
            <a:avLst/>
          </a:prstGeom>
          <a:noFill/>
          <a:ln>
            <a:noFill/>
          </a:ln>
        </p:spPr>
        <p:txBody>
          <a:bodyPr anchorCtr="0" anchor="t" bIns="45650" lIns="91325" spcFirstLastPara="1" rIns="91325" wrap="square" tIns="45650">
            <a:noAutofit/>
          </a:bodyPr>
          <a:lstStyle/>
          <a:p>
            <a:pPr indent="0" lvl="0" marL="0" rtl="0" algn="l">
              <a:spcBef>
                <a:spcPts val="4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ec7df1e28e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ec7df1e28e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5b32c873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95b32c873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tested our modified algorithm on several maps, and here we see results from two of the environments where we ran the plannerfor around 20 agents. For visualisation purposes we use the PlanViz script. The moving circles here represent individual agents, and the stationary boxes represent assigned tasks.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ec7df1e28e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ec7df1e28e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simulation is nearly an hour and a half long, and we can plan for all trajectories for the </a:t>
            </a:r>
            <a:r>
              <a:rPr lang="en"/>
              <a:t>entire</a:t>
            </a:r>
            <a:r>
              <a:rPr lang="en"/>
              <a:t> duration in just over a minute. For each map, the planner with 20-25 agents can complete nearly 3500 tasks in its lifetime.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95b32c873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95b32c873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Takeaways from the results is the </a:t>
            </a:r>
            <a:r>
              <a:rPr lang="en"/>
              <a:t>planning</a:t>
            </a:r>
            <a:r>
              <a:rPr lang="en"/>
              <a:t> </a:t>
            </a:r>
            <a:r>
              <a:rPr lang="en"/>
              <a:t>pipeline works extremely well for small scale environments, however, there os scope for improvement. We plan on adding some more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3b04b726c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3b04b726c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ec7df1e28e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ec7df1e28e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ec7df1e28e_1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ec7df1e28e_1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95e1f621ff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95e1f621ff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ec7df1e28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ec7df1e28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95b32c873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95b32c873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ec7df1e28e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ec7df1e28e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ec7df1e28e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ec7df1e28e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ec7df1e28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ec7df1e28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ec7df1e28e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ec7df1e28e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ec7df1e28e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ec7df1e28e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ec7df1e28e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ec7df1e28e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BB00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Open Sans"/>
              <a:ea typeface="Open Sans"/>
              <a:cs typeface="Open Sans"/>
              <a:sym typeface="Open Sans"/>
            </a:endParaRPr>
          </a:p>
        </p:txBody>
      </p:sp>
      <p:pic>
        <p:nvPicPr>
          <p:cNvPr id="52" name="Google Shape;52;p13"/>
          <p:cNvPicPr preferRelativeResize="0"/>
          <p:nvPr/>
        </p:nvPicPr>
        <p:blipFill rotWithShape="1">
          <a:blip r:embed="rId2">
            <a:alphaModFix/>
          </a:blip>
          <a:srcRect b="0" l="0" r="0" t="0"/>
          <a:stretch/>
        </p:blipFill>
        <p:spPr>
          <a:xfrm>
            <a:off x="2209800" y="895350"/>
            <a:ext cx="3429001" cy="306388"/>
          </a:xfrm>
          <a:prstGeom prst="rect">
            <a:avLst/>
          </a:prstGeom>
          <a:noFill/>
          <a:ln>
            <a:noFill/>
          </a:ln>
        </p:spPr>
      </p:pic>
      <p:pic>
        <p:nvPicPr>
          <p:cNvPr descr="_Plaid-Digital_FINAL-NEW.png" id="53" name="Google Shape;53;p13"/>
          <p:cNvPicPr preferRelativeResize="0"/>
          <p:nvPr/>
        </p:nvPicPr>
        <p:blipFill rotWithShape="1">
          <a:blip r:embed="rId3">
            <a:alphaModFix/>
          </a:blip>
          <a:srcRect b="1983" l="84736" r="4771" t="23991"/>
          <a:stretch/>
        </p:blipFill>
        <p:spPr>
          <a:xfrm>
            <a:off x="457200" y="0"/>
            <a:ext cx="790573" cy="5143501"/>
          </a:xfrm>
          <a:prstGeom prst="rect">
            <a:avLst/>
          </a:prstGeom>
          <a:noFill/>
          <a:ln>
            <a:noFill/>
          </a:ln>
        </p:spPr>
      </p:pic>
      <p:sp>
        <p:nvSpPr>
          <p:cNvPr id="54" name="Google Shape;54;p13"/>
          <p:cNvSpPr/>
          <p:nvPr/>
        </p:nvSpPr>
        <p:spPr>
          <a:xfrm>
            <a:off x="0" y="0"/>
            <a:ext cx="9144000" cy="5143500"/>
          </a:xfrm>
          <a:prstGeom prst="rect">
            <a:avLst/>
          </a:prstGeom>
          <a:solidFill>
            <a:srgbClr val="BB00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Open Sans"/>
              <a:ea typeface="Open Sans"/>
              <a:cs typeface="Open Sans"/>
              <a:sym typeface="Open Sans"/>
            </a:endParaRPr>
          </a:p>
        </p:txBody>
      </p:sp>
      <p:pic>
        <p:nvPicPr>
          <p:cNvPr id="55" name="Google Shape;55;p13"/>
          <p:cNvPicPr preferRelativeResize="0"/>
          <p:nvPr/>
        </p:nvPicPr>
        <p:blipFill rotWithShape="1">
          <a:blip r:embed="rId2">
            <a:alphaModFix/>
          </a:blip>
          <a:srcRect b="0" l="0" r="0" t="0"/>
          <a:stretch/>
        </p:blipFill>
        <p:spPr>
          <a:xfrm>
            <a:off x="2209800" y="895350"/>
            <a:ext cx="3429001" cy="306388"/>
          </a:xfrm>
          <a:prstGeom prst="rect">
            <a:avLst/>
          </a:prstGeom>
          <a:noFill/>
          <a:ln>
            <a:noFill/>
          </a:ln>
        </p:spPr>
      </p:pic>
      <p:pic>
        <p:nvPicPr>
          <p:cNvPr descr="_Plaid-Digital_FINAL-NEW.png" id="56" name="Google Shape;56;p13"/>
          <p:cNvPicPr preferRelativeResize="0"/>
          <p:nvPr/>
        </p:nvPicPr>
        <p:blipFill rotWithShape="1">
          <a:blip r:embed="rId3">
            <a:alphaModFix/>
          </a:blip>
          <a:srcRect b="1983" l="84736" r="4771" t="23991"/>
          <a:stretch/>
        </p:blipFill>
        <p:spPr>
          <a:xfrm>
            <a:off x="457200" y="0"/>
            <a:ext cx="790573" cy="51435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R1DrsGfPvQiRUkecu9ZbJcAjab1DbTvY/view" TargetMode="External"/><Relationship Id="rId4" Type="http://schemas.openxmlformats.org/officeDocument/2006/relationships/image" Target="../media/image13.jp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gif"/><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cxnSp>
        <p:nvCxnSpPr>
          <p:cNvPr id="62" name="Google Shape;62;p14"/>
          <p:cNvCxnSpPr/>
          <p:nvPr/>
        </p:nvCxnSpPr>
        <p:spPr>
          <a:xfrm>
            <a:off x="2209800" y="3486150"/>
            <a:ext cx="5486400" cy="0"/>
          </a:xfrm>
          <a:prstGeom prst="straightConnector1">
            <a:avLst/>
          </a:prstGeom>
          <a:noFill/>
          <a:ln cap="flat" cmpd="sng" w="9525">
            <a:solidFill>
              <a:srgbClr val="FFFFFF"/>
            </a:solidFill>
            <a:prstDash val="solid"/>
            <a:round/>
            <a:headEnd len="med" w="med" type="none"/>
            <a:tailEnd len="med" w="med" type="none"/>
          </a:ln>
        </p:spPr>
      </p:cxnSp>
      <p:sp>
        <p:nvSpPr>
          <p:cNvPr id="63" name="Google Shape;63;p14"/>
          <p:cNvSpPr txBox="1"/>
          <p:nvPr/>
        </p:nvSpPr>
        <p:spPr>
          <a:xfrm>
            <a:off x="2103025" y="2035300"/>
            <a:ext cx="6585600" cy="1371600"/>
          </a:xfrm>
          <a:prstGeom prst="rect">
            <a:avLst/>
          </a:prstGeom>
          <a:noFill/>
          <a:ln>
            <a:noFill/>
          </a:ln>
        </p:spPr>
        <p:txBody>
          <a:bodyPr anchorCtr="0" anchor="t" bIns="45700" lIns="91425" spcFirstLastPara="1" rIns="91425" wrap="square" tIns="45700">
            <a:noAutofit/>
          </a:bodyPr>
          <a:lstStyle/>
          <a:p>
            <a:pPr indent="-3175" lvl="0" marL="3175" marR="0" rtl="0" algn="l">
              <a:spcBef>
                <a:spcPts val="0"/>
              </a:spcBef>
              <a:spcAft>
                <a:spcPts val="0"/>
              </a:spcAft>
              <a:buNone/>
            </a:pPr>
            <a:r>
              <a:rPr lang="en" sz="4000">
                <a:solidFill>
                  <a:schemeClr val="lt1"/>
                </a:solidFill>
                <a:latin typeface="Open Sans"/>
                <a:ea typeface="Open Sans"/>
                <a:cs typeface="Open Sans"/>
                <a:sym typeface="Open Sans"/>
              </a:rPr>
              <a:t>Warebots: Simultaneous Agent Routing</a:t>
            </a:r>
            <a:endParaRPr sz="4000">
              <a:solidFill>
                <a:schemeClr val="lt1"/>
              </a:solidFill>
              <a:latin typeface="Open Sans"/>
              <a:ea typeface="Open Sans"/>
              <a:cs typeface="Open Sans"/>
              <a:sym typeface="Open Sans"/>
            </a:endParaRPr>
          </a:p>
        </p:txBody>
      </p:sp>
      <p:sp>
        <p:nvSpPr>
          <p:cNvPr id="64" name="Google Shape;64;p14"/>
          <p:cNvSpPr txBox="1"/>
          <p:nvPr/>
        </p:nvSpPr>
        <p:spPr>
          <a:xfrm>
            <a:off x="5535600" y="3565400"/>
            <a:ext cx="2160600" cy="1029300"/>
          </a:xfrm>
          <a:prstGeom prst="rect">
            <a:avLst/>
          </a:prstGeom>
          <a:noFill/>
          <a:ln>
            <a:noFill/>
          </a:ln>
        </p:spPr>
        <p:txBody>
          <a:bodyPr anchorCtr="0" anchor="t" bIns="45700" lIns="91425" spcFirstLastPara="1" rIns="91425" wrap="square" tIns="45700">
            <a:noAutofit/>
          </a:bodyPr>
          <a:lstStyle/>
          <a:p>
            <a:pPr indent="-3175" lvl="0" marL="3175" marR="0" rtl="0" algn="l">
              <a:spcBef>
                <a:spcPts val="440"/>
              </a:spcBef>
              <a:spcAft>
                <a:spcPts val="0"/>
              </a:spcAft>
              <a:buNone/>
            </a:pPr>
            <a:r>
              <a:rPr lang="en" sz="1600">
                <a:solidFill>
                  <a:srgbClr val="FFFFFF"/>
                </a:solidFill>
                <a:latin typeface="Open Sans"/>
                <a:ea typeface="Open Sans"/>
                <a:cs typeface="Open Sans"/>
                <a:sym typeface="Open Sans"/>
              </a:rPr>
              <a:t>Aman Chulawala</a:t>
            </a:r>
            <a:endParaRPr sz="1600">
              <a:solidFill>
                <a:srgbClr val="FFFFFF"/>
              </a:solidFill>
              <a:latin typeface="Open Sans"/>
              <a:ea typeface="Open Sans"/>
              <a:cs typeface="Open Sans"/>
              <a:sym typeface="Open Sans"/>
            </a:endParaRPr>
          </a:p>
          <a:p>
            <a:pPr indent="-3175" lvl="0" marL="3175" marR="0" rtl="0" algn="l">
              <a:spcBef>
                <a:spcPts val="440"/>
              </a:spcBef>
              <a:spcAft>
                <a:spcPts val="0"/>
              </a:spcAft>
              <a:buNone/>
            </a:pPr>
            <a:r>
              <a:rPr lang="en" sz="1600">
                <a:solidFill>
                  <a:srgbClr val="FFFFFF"/>
                </a:solidFill>
                <a:latin typeface="Open Sans"/>
                <a:ea typeface="Open Sans"/>
                <a:cs typeface="Open Sans"/>
                <a:sym typeface="Open Sans"/>
              </a:rPr>
              <a:t>Aneesh Sinha</a:t>
            </a:r>
            <a:endParaRPr sz="1600">
              <a:solidFill>
                <a:srgbClr val="FFFFFF"/>
              </a:solidFill>
              <a:latin typeface="Open Sans"/>
              <a:ea typeface="Open Sans"/>
              <a:cs typeface="Open Sans"/>
              <a:sym typeface="Open Sans"/>
            </a:endParaRPr>
          </a:p>
          <a:p>
            <a:pPr indent="-3175" lvl="0" marL="3175" marR="0" rtl="0" algn="l">
              <a:spcBef>
                <a:spcPts val="440"/>
              </a:spcBef>
              <a:spcAft>
                <a:spcPts val="0"/>
              </a:spcAft>
              <a:buNone/>
            </a:pPr>
            <a:r>
              <a:rPr lang="en" sz="1600">
                <a:solidFill>
                  <a:srgbClr val="FFFFFF"/>
                </a:solidFill>
                <a:latin typeface="Open Sans"/>
                <a:ea typeface="Open Sans"/>
                <a:cs typeface="Open Sans"/>
                <a:sym typeface="Open Sans"/>
              </a:rPr>
              <a:t>Prakrit Tyagi</a:t>
            </a:r>
            <a:endParaRPr sz="800"/>
          </a:p>
        </p:txBody>
      </p:sp>
      <p:sp>
        <p:nvSpPr>
          <p:cNvPr id="65" name="Google Shape;65;p14"/>
          <p:cNvSpPr txBox="1"/>
          <p:nvPr/>
        </p:nvSpPr>
        <p:spPr>
          <a:xfrm>
            <a:off x="2209800" y="3626575"/>
            <a:ext cx="2160600" cy="1029300"/>
          </a:xfrm>
          <a:prstGeom prst="rect">
            <a:avLst/>
          </a:prstGeom>
          <a:noFill/>
          <a:ln>
            <a:noFill/>
          </a:ln>
        </p:spPr>
        <p:txBody>
          <a:bodyPr anchorCtr="0" anchor="t" bIns="45700" lIns="91425" spcFirstLastPara="1" rIns="91425" wrap="square" tIns="45700">
            <a:noAutofit/>
          </a:bodyPr>
          <a:lstStyle/>
          <a:p>
            <a:pPr indent="-3175" lvl="0" marL="3175" marR="0" rtl="0" algn="l">
              <a:spcBef>
                <a:spcPts val="440"/>
              </a:spcBef>
              <a:spcAft>
                <a:spcPts val="0"/>
              </a:spcAft>
              <a:buNone/>
            </a:pPr>
            <a:r>
              <a:rPr lang="en" sz="1600">
                <a:solidFill>
                  <a:srgbClr val="FFFFFF"/>
                </a:solidFill>
                <a:latin typeface="Open Sans"/>
                <a:ea typeface="Open Sans"/>
                <a:cs typeface="Open Sans"/>
                <a:sym typeface="Open Sans"/>
              </a:rPr>
              <a:t>16782- Planning and Decision Making in Robotics Project</a:t>
            </a:r>
            <a:endParaRPr sz="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Pseudocode </a:t>
            </a:r>
            <a:endParaRPr/>
          </a:p>
        </p:txBody>
      </p:sp>
      <p:pic>
        <p:nvPicPr>
          <p:cNvPr id="179" name="Google Shape;179;p23"/>
          <p:cNvPicPr preferRelativeResize="0"/>
          <p:nvPr/>
        </p:nvPicPr>
        <p:blipFill>
          <a:blip r:embed="rId3">
            <a:alphaModFix/>
          </a:blip>
          <a:stretch>
            <a:fillRect/>
          </a:stretch>
        </p:blipFill>
        <p:spPr>
          <a:xfrm>
            <a:off x="3556650" y="270500"/>
            <a:ext cx="5229623" cy="4720600"/>
          </a:xfrm>
          <a:prstGeom prst="rect">
            <a:avLst/>
          </a:prstGeom>
          <a:noFill/>
          <a:ln>
            <a:noFill/>
          </a:ln>
        </p:spPr>
      </p:pic>
      <p:grpSp>
        <p:nvGrpSpPr>
          <p:cNvPr id="180" name="Google Shape;180;p23"/>
          <p:cNvGrpSpPr/>
          <p:nvPr/>
        </p:nvGrpSpPr>
        <p:grpSpPr>
          <a:xfrm>
            <a:off x="598175" y="2422050"/>
            <a:ext cx="3743050" cy="989400"/>
            <a:chOff x="598175" y="2422050"/>
            <a:chExt cx="3743050" cy="989400"/>
          </a:xfrm>
        </p:grpSpPr>
        <p:cxnSp>
          <p:nvCxnSpPr>
            <p:cNvPr id="181" name="Google Shape;181;p23"/>
            <p:cNvCxnSpPr/>
            <p:nvPr/>
          </p:nvCxnSpPr>
          <p:spPr>
            <a:xfrm rot="10800000">
              <a:off x="2769225" y="2838150"/>
              <a:ext cx="1572000" cy="9300"/>
            </a:xfrm>
            <a:prstGeom prst="straightConnector1">
              <a:avLst/>
            </a:prstGeom>
            <a:noFill/>
            <a:ln cap="flat" cmpd="sng" w="9525">
              <a:solidFill>
                <a:schemeClr val="dk2"/>
              </a:solidFill>
              <a:prstDash val="solid"/>
              <a:round/>
              <a:headEnd len="med" w="med" type="none"/>
              <a:tailEnd len="med" w="med" type="triangle"/>
            </a:ln>
          </p:spPr>
        </p:cxnSp>
        <p:sp>
          <p:nvSpPr>
            <p:cNvPr id="182" name="Google Shape;182;p23"/>
            <p:cNvSpPr txBox="1"/>
            <p:nvPr/>
          </p:nvSpPr>
          <p:spPr>
            <a:xfrm>
              <a:off x="598175" y="2422050"/>
              <a:ext cx="2117700" cy="989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Take the first conflict that you find and split the parent node.</a:t>
              </a:r>
              <a:endParaRPr sz="1500">
                <a:solidFill>
                  <a:schemeClr val="dk1"/>
                </a:solidFill>
              </a:endParaRPr>
            </a:p>
          </p:txBody>
        </p:sp>
      </p:grpSp>
      <p:grpSp>
        <p:nvGrpSpPr>
          <p:cNvPr id="183" name="Google Shape;183;p23"/>
          <p:cNvGrpSpPr/>
          <p:nvPr/>
        </p:nvGrpSpPr>
        <p:grpSpPr>
          <a:xfrm>
            <a:off x="598175" y="2955450"/>
            <a:ext cx="3992925" cy="989400"/>
            <a:chOff x="598175" y="2955450"/>
            <a:chExt cx="3992925" cy="989400"/>
          </a:xfrm>
        </p:grpSpPr>
        <p:sp>
          <p:nvSpPr>
            <p:cNvPr id="184" name="Google Shape;184;p23"/>
            <p:cNvSpPr txBox="1"/>
            <p:nvPr/>
          </p:nvSpPr>
          <p:spPr>
            <a:xfrm>
              <a:off x="598175" y="2955450"/>
              <a:ext cx="2117700" cy="989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Parent nodes constraints are </a:t>
              </a:r>
              <a:r>
                <a:rPr lang="en" sz="1500">
                  <a:solidFill>
                    <a:schemeClr val="dk1"/>
                  </a:solidFill>
                </a:rPr>
                <a:t>propagated</a:t>
              </a:r>
              <a:r>
                <a:rPr lang="en" sz="1500">
                  <a:solidFill>
                    <a:schemeClr val="dk1"/>
                  </a:solidFill>
                </a:rPr>
                <a:t> into child</a:t>
              </a:r>
              <a:endParaRPr sz="1500">
                <a:solidFill>
                  <a:schemeClr val="dk1"/>
                </a:solidFill>
              </a:endParaRPr>
            </a:p>
          </p:txBody>
        </p:sp>
        <p:cxnSp>
          <p:nvCxnSpPr>
            <p:cNvPr id="185" name="Google Shape;185;p23"/>
            <p:cNvCxnSpPr/>
            <p:nvPr/>
          </p:nvCxnSpPr>
          <p:spPr>
            <a:xfrm rot="10800000">
              <a:off x="2780000" y="3430150"/>
              <a:ext cx="1811100" cy="0"/>
            </a:xfrm>
            <a:prstGeom prst="straightConnector1">
              <a:avLst/>
            </a:prstGeom>
            <a:noFill/>
            <a:ln cap="flat" cmpd="sng" w="9525">
              <a:solidFill>
                <a:schemeClr val="dk2"/>
              </a:solidFill>
              <a:prstDash val="solid"/>
              <a:round/>
              <a:headEnd len="med" w="med" type="none"/>
              <a:tailEnd len="med" w="med" type="triangle"/>
            </a:ln>
          </p:spPr>
        </p:cxnSp>
      </p:grpSp>
      <p:grpSp>
        <p:nvGrpSpPr>
          <p:cNvPr id="186" name="Google Shape;186;p23"/>
          <p:cNvGrpSpPr/>
          <p:nvPr/>
        </p:nvGrpSpPr>
        <p:grpSpPr>
          <a:xfrm>
            <a:off x="598175" y="3336450"/>
            <a:ext cx="3992925" cy="1263900"/>
            <a:chOff x="598175" y="2955450"/>
            <a:chExt cx="3992925" cy="1263900"/>
          </a:xfrm>
        </p:grpSpPr>
        <p:sp>
          <p:nvSpPr>
            <p:cNvPr id="187" name="Google Shape;187;p23"/>
            <p:cNvSpPr txBox="1"/>
            <p:nvPr/>
          </p:nvSpPr>
          <p:spPr>
            <a:xfrm>
              <a:off x="598175" y="2955450"/>
              <a:ext cx="2117700" cy="1263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Copy parent solution into child node and only update </a:t>
              </a:r>
              <a:r>
                <a:rPr lang="en" sz="1500">
                  <a:solidFill>
                    <a:schemeClr val="dk1"/>
                  </a:solidFill>
                </a:rPr>
                <a:t>agent </a:t>
              </a:r>
              <a:r>
                <a:rPr b="1" lang="en" sz="1500">
                  <a:solidFill>
                    <a:schemeClr val="dk1"/>
                  </a:solidFill>
                </a:rPr>
                <a:t>a</a:t>
              </a:r>
              <a:r>
                <a:rPr lang="en" sz="1500">
                  <a:solidFill>
                    <a:schemeClr val="dk1"/>
                  </a:solidFill>
                </a:rPr>
                <a:t> path by calling low lever planner</a:t>
              </a:r>
              <a:endParaRPr sz="1500">
                <a:solidFill>
                  <a:schemeClr val="dk1"/>
                </a:solidFill>
              </a:endParaRPr>
            </a:p>
          </p:txBody>
        </p:sp>
        <p:cxnSp>
          <p:nvCxnSpPr>
            <p:cNvPr id="188" name="Google Shape;188;p23"/>
            <p:cNvCxnSpPr/>
            <p:nvPr/>
          </p:nvCxnSpPr>
          <p:spPr>
            <a:xfrm rot="10800000">
              <a:off x="2780000" y="3430150"/>
              <a:ext cx="1811100" cy="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80"/>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83"/>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8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311700" y="110475"/>
            <a:ext cx="8520600" cy="48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20"/>
              <a:t>Demonstration Video: PlanViz </a:t>
            </a:r>
            <a:endParaRPr sz="2420"/>
          </a:p>
        </p:txBody>
      </p:sp>
      <p:sp>
        <p:nvSpPr>
          <p:cNvPr id="194" name="Google Shape;194;p24"/>
          <p:cNvSpPr txBox="1"/>
          <p:nvPr/>
        </p:nvSpPr>
        <p:spPr>
          <a:xfrm>
            <a:off x="8019600" y="4743300"/>
            <a:ext cx="112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2x Speed</a:t>
            </a:r>
            <a:endParaRPr/>
          </a:p>
        </p:txBody>
      </p:sp>
      <p:pic>
        <p:nvPicPr>
          <p:cNvPr id="195" name="Google Shape;195;p24" title="Draft1.mp4">
            <a:hlinkClick r:id="rId3"/>
          </p:cNvPr>
          <p:cNvPicPr preferRelativeResize="0"/>
          <p:nvPr/>
        </p:nvPicPr>
        <p:blipFill>
          <a:blip r:embed="rId4">
            <a:alphaModFix/>
          </a:blip>
          <a:stretch>
            <a:fillRect/>
          </a:stretch>
        </p:blipFill>
        <p:spPr>
          <a:xfrm>
            <a:off x="1174963" y="693900"/>
            <a:ext cx="6794075" cy="4287900"/>
          </a:xfrm>
          <a:prstGeom prst="rect">
            <a:avLst/>
          </a:prstGeom>
          <a:noFill/>
          <a:ln>
            <a:noFill/>
          </a:ln>
        </p:spPr>
      </p:pic>
      <p:pic>
        <p:nvPicPr>
          <p:cNvPr id="196" name="Google Shape;196;p24"/>
          <p:cNvPicPr preferRelativeResize="0"/>
          <p:nvPr/>
        </p:nvPicPr>
        <p:blipFill>
          <a:blip r:embed="rId5">
            <a:alphaModFix/>
          </a:blip>
          <a:stretch>
            <a:fillRect/>
          </a:stretch>
        </p:blipFill>
        <p:spPr>
          <a:xfrm>
            <a:off x="4595326" y="4298"/>
            <a:ext cx="619675" cy="693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graphicFrame>
        <p:nvGraphicFramePr>
          <p:cNvPr id="202" name="Google Shape;202;p25"/>
          <p:cNvGraphicFramePr/>
          <p:nvPr/>
        </p:nvGraphicFramePr>
        <p:xfrm>
          <a:off x="636400" y="1276350"/>
          <a:ext cx="3000000" cy="3000000"/>
        </p:xfrm>
        <a:graphic>
          <a:graphicData uri="http://schemas.openxmlformats.org/drawingml/2006/table">
            <a:tbl>
              <a:tblPr>
                <a:noFill/>
                <a:tableStyleId>{8B8386EA-1706-4BD6-9035-29F4AA82C420}</a:tableStyleId>
              </a:tblPr>
              <a:tblGrid>
                <a:gridCol w="2569150"/>
                <a:gridCol w="2569150"/>
                <a:gridCol w="2569150"/>
              </a:tblGrid>
              <a:tr h="330450">
                <a:tc>
                  <a:txBody>
                    <a:bodyPr/>
                    <a:lstStyle/>
                    <a:p>
                      <a:pPr indent="0" lvl="0" marL="0" rtl="0" algn="l">
                        <a:spcBef>
                          <a:spcPts val="0"/>
                        </a:spcBef>
                        <a:spcAft>
                          <a:spcPts val="0"/>
                        </a:spcAft>
                        <a:buNone/>
                      </a:pPr>
                      <a:r>
                        <a:rPr b="1" lang="en"/>
                        <a:t>Metric</a:t>
                      </a:r>
                      <a:endParaRPr b="1"/>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t>Warehouse map </a:t>
                      </a:r>
                      <a:endParaRPr b="1"/>
                    </a:p>
                    <a:p>
                      <a:pPr indent="0" lvl="0" marL="0" rtl="0" algn="l">
                        <a:spcBef>
                          <a:spcPts val="0"/>
                        </a:spcBef>
                        <a:spcAft>
                          <a:spcPts val="0"/>
                        </a:spcAft>
                        <a:buNone/>
                      </a:pPr>
                      <a:r>
                        <a:t/>
                      </a:r>
                      <a:endParaRPr b="1"/>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t>Random map</a:t>
                      </a:r>
                      <a:endParaRPr b="1"/>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Dimension</a:t>
                      </a:r>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33x57 cells</a:t>
                      </a:r>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32x32 cells</a:t>
                      </a:r>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 of </a:t>
                      </a:r>
                      <a:r>
                        <a:rPr lang="en"/>
                        <a:t>Agents</a:t>
                      </a:r>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25</a:t>
                      </a:r>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20</a:t>
                      </a:r>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Task done</a:t>
                      </a:r>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3666</a:t>
                      </a:r>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3416</a:t>
                      </a:r>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Solve</a:t>
                      </a:r>
                      <a:r>
                        <a:rPr lang="en"/>
                        <a:t> time</a:t>
                      </a:r>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72.722 sec</a:t>
                      </a:r>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70.821 sec</a:t>
                      </a:r>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Std in solve time</a:t>
                      </a:r>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3 sec</a:t>
                      </a:r>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3 sec</a:t>
                      </a:r>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Avg Tree expansion</a:t>
                      </a:r>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8.3 per CBS calls</a:t>
                      </a:r>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5.2 per CBS calls</a:t>
                      </a:r>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Total </a:t>
                      </a:r>
                      <a:r>
                        <a:rPr lang="en"/>
                        <a:t>CBS calls</a:t>
                      </a:r>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2625</a:t>
                      </a:r>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2492</a:t>
                      </a:r>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and Future Work</a:t>
            </a:r>
            <a:endParaRPr/>
          </a:p>
        </p:txBody>
      </p:sp>
      <p:sp>
        <p:nvSpPr>
          <p:cNvPr id="208" name="Google Shape;208;p26"/>
          <p:cNvSpPr txBox="1"/>
          <p:nvPr/>
        </p:nvSpPr>
        <p:spPr>
          <a:xfrm>
            <a:off x="484700" y="1235525"/>
            <a:ext cx="8219400" cy="36342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Augmented CBS Planning is capable of managing more agents than Naive CBS</a:t>
            </a:r>
            <a:endParaRPr sz="2200"/>
          </a:p>
          <a:p>
            <a:pPr indent="-368300" lvl="0" marL="457200" rtl="0" algn="l">
              <a:spcBef>
                <a:spcPts val="0"/>
              </a:spcBef>
              <a:spcAft>
                <a:spcPts val="0"/>
              </a:spcAft>
              <a:buSzPts val="2200"/>
              <a:buChar char="●"/>
            </a:pPr>
            <a:r>
              <a:rPr lang="en" sz="2200"/>
              <a:t>Lifelong Augmented CBS is capable of planning for new tasks while keeping track of best results from the last run</a:t>
            </a:r>
            <a:endParaRPr sz="2200"/>
          </a:p>
          <a:p>
            <a:pPr indent="0" lvl="0" marL="457200" rtl="0" algn="l">
              <a:spcBef>
                <a:spcPts val="0"/>
              </a:spcBef>
              <a:spcAft>
                <a:spcPts val="0"/>
              </a:spcAft>
              <a:buNone/>
            </a:pPr>
            <a:r>
              <a:t/>
            </a:r>
            <a:endParaRPr sz="2200"/>
          </a:p>
          <a:p>
            <a:pPr indent="0" lvl="0" marL="457200" rtl="0" algn="l">
              <a:spcBef>
                <a:spcPts val="0"/>
              </a:spcBef>
              <a:spcAft>
                <a:spcPts val="0"/>
              </a:spcAft>
              <a:buNone/>
            </a:pPr>
            <a:r>
              <a:t/>
            </a:r>
            <a:endParaRPr sz="2200"/>
          </a:p>
          <a:p>
            <a:pPr indent="0" lvl="0" marL="0" rtl="0" algn="l">
              <a:spcBef>
                <a:spcPts val="0"/>
              </a:spcBef>
              <a:spcAft>
                <a:spcPts val="0"/>
              </a:spcAft>
              <a:buNone/>
            </a:pPr>
            <a:r>
              <a:rPr lang="en" sz="2200"/>
              <a:t>Currently working on implementing features of </a:t>
            </a:r>
            <a:endParaRPr sz="2200"/>
          </a:p>
          <a:p>
            <a:pPr indent="-368300" lvl="0" marL="457200" rtl="0" algn="l">
              <a:spcBef>
                <a:spcPts val="0"/>
              </a:spcBef>
              <a:spcAft>
                <a:spcPts val="0"/>
              </a:spcAft>
              <a:buSzPts val="2200"/>
              <a:buChar char="●"/>
            </a:pPr>
            <a:r>
              <a:rPr lang="en" sz="2200"/>
              <a:t>Improved Conflict Based Search</a:t>
            </a:r>
            <a:endParaRPr sz="2200"/>
          </a:p>
          <a:p>
            <a:pPr indent="-368300" lvl="0" marL="457200" rtl="0" algn="l">
              <a:spcBef>
                <a:spcPts val="0"/>
              </a:spcBef>
              <a:spcAft>
                <a:spcPts val="0"/>
              </a:spcAft>
              <a:buSzPts val="2200"/>
              <a:buChar char="●"/>
            </a:pPr>
            <a:r>
              <a:rPr lang="en" sz="2200"/>
              <a:t>Enhanced Conflict Based Search</a:t>
            </a:r>
            <a:endParaRPr sz="2200"/>
          </a:p>
          <a:p>
            <a:pPr indent="-368300" lvl="0" marL="457200" rtl="0" algn="l">
              <a:spcBef>
                <a:spcPts val="0"/>
              </a:spcBef>
              <a:spcAft>
                <a:spcPts val="0"/>
              </a:spcAft>
              <a:buSzPts val="2200"/>
              <a:buChar char="●"/>
            </a:pPr>
            <a:r>
              <a:rPr lang="en" sz="2200"/>
              <a:t>Increasing Scalability of existing pipeline</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311700" y="1621200"/>
            <a:ext cx="8520600" cy="87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820"/>
              <a:t>Thank You</a:t>
            </a:r>
            <a:endParaRPr sz="482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9" name="Google Shape;21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5" name="Google Shape;22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9" name="Shape 229"/>
        <p:cNvGrpSpPr/>
        <p:nvPr/>
      </p:nvGrpSpPr>
      <p:grpSpPr>
        <a:xfrm>
          <a:off x="0" y="0"/>
          <a:ext cx="0" cy="0"/>
          <a:chOff x="0" y="0"/>
          <a:chExt cx="0" cy="0"/>
        </a:xfrm>
      </p:grpSpPr>
      <p:pic>
        <p:nvPicPr>
          <p:cNvPr id="230" name="Google Shape;230;p30"/>
          <p:cNvPicPr preferRelativeResize="0"/>
          <p:nvPr/>
        </p:nvPicPr>
        <p:blipFill>
          <a:blip r:embed="rId3">
            <a:alphaModFix/>
          </a:blip>
          <a:stretch>
            <a:fillRect/>
          </a:stretch>
        </p:blipFill>
        <p:spPr>
          <a:xfrm>
            <a:off x="762175" y="1809788"/>
            <a:ext cx="2095500" cy="1962150"/>
          </a:xfrm>
          <a:prstGeom prst="rect">
            <a:avLst/>
          </a:prstGeom>
          <a:noFill/>
          <a:ln>
            <a:noFill/>
          </a:ln>
        </p:spPr>
      </p:pic>
      <p:sp>
        <p:nvSpPr>
          <p:cNvPr id="231" name="Google Shape;231;p30"/>
          <p:cNvSpPr txBox="1"/>
          <p:nvPr/>
        </p:nvSpPr>
        <p:spPr>
          <a:xfrm>
            <a:off x="5195775" y="1069325"/>
            <a:ext cx="40167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http://idm-lab.org/bib/abstracts/papers/aaai21b.pdf</a:t>
            </a:r>
            <a:endParaRPr/>
          </a:p>
        </p:txBody>
      </p:sp>
      <p:pic>
        <p:nvPicPr>
          <p:cNvPr id="232" name="Google Shape;232;p30"/>
          <p:cNvPicPr preferRelativeResize="0"/>
          <p:nvPr/>
        </p:nvPicPr>
        <p:blipFill>
          <a:blip r:embed="rId4">
            <a:alphaModFix/>
          </a:blip>
          <a:stretch>
            <a:fillRect/>
          </a:stretch>
        </p:blipFill>
        <p:spPr>
          <a:xfrm>
            <a:off x="3010075" y="2147225"/>
            <a:ext cx="5562600" cy="2724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pic>
        <p:nvPicPr>
          <p:cNvPr id="71" name="Google Shape;71;p15"/>
          <p:cNvPicPr preferRelativeResize="0"/>
          <p:nvPr/>
        </p:nvPicPr>
        <p:blipFill>
          <a:blip r:embed="rId3">
            <a:alphaModFix/>
          </a:blip>
          <a:stretch>
            <a:fillRect/>
          </a:stretch>
        </p:blipFill>
        <p:spPr>
          <a:xfrm>
            <a:off x="1890625" y="1017725"/>
            <a:ext cx="5501250" cy="4034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 of Multi Agent Path Planning</a:t>
            </a:r>
            <a:endParaRPr/>
          </a:p>
        </p:txBody>
      </p:sp>
      <p:pic>
        <p:nvPicPr>
          <p:cNvPr id="77" name="Google Shape;77;p16"/>
          <p:cNvPicPr preferRelativeResize="0"/>
          <p:nvPr/>
        </p:nvPicPr>
        <p:blipFill>
          <a:blip r:embed="rId3">
            <a:alphaModFix/>
          </a:blip>
          <a:stretch>
            <a:fillRect/>
          </a:stretch>
        </p:blipFill>
        <p:spPr>
          <a:xfrm>
            <a:off x="426100" y="941525"/>
            <a:ext cx="4798922" cy="3820976"/>
          </a:xfrm>
          <a:prstGeom prst="rect">
            <a:avLst/>
          </a:prstGeom>
          <a:noFill/>
          <a:ln>
            <a:noFill/>
          </a:ln>
        </p:spPr>
      </p:pic>
      <p:sp>
        <p:nvSpPr>
          <p:cNvPr id="78" name="Google Shape;78;p16"/>
          <p:cNvSpPr txBox="1"/>
          <p:nvPr/>
        </p:nvSpPr>
        <p:spPr>
          <a:xfrm>
            <a:off x="4572000" y="2144450"/>
            <a:ext cx="4523400" cy="13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Given a </a:t>
            </a:r>
            <a:r>
              <a:rPr b="1" lang="en" sz="1800"/>
              <a:t>4 connected Gri</a:t>
            </a:r>
            <a:r>
              <a:rPr b="1" lang="en" sz="1800"/>
              <a:t>d</a:t>
            </a:r>
            <a:r>
              <a:rPr lang="en" sz="1800"/>
              <a:t>, </a:t>
            </a:r>
            <a:r>
              <a:rPr lang="en" sz="1800"/>
              <a:t>N-agents are trying to maximize task completion</a:t>
            </a:r>
            <a:r>
              <a:rPr lang="en" sz="1800"/>
              <a:t> under time constraint while avoiding path conflict.</a:t>
            </a:r>
            <a:endParaRPr sz="1800"/>
          </a:p>
        </p:txBody>
      </p:sp>
      <p:sp>
        <p:nvSpPr>
          <p:cNvPr id="79" name="Google Shape;79;p16"/>
          <p:cNvSpPr txBox="1"/>
          <p:nvPr/>
        </p:nvSpPr>
        <p:spPr>
          <a:xfrm>
            <a:off x="-17900" y="4914900"/>
            <a:ext cx="4904100" cy="2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700"/>
              <a:t>M. Daman et. al., "PRIMAL_2: Pathfinding Via Reinforcement and Imitation Multi-Agent Learning - Lifelong," </a:t>
            </a:r>
            <a:endParaRPr i="1" sz="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Variables</a:t>
            </a:r>
            <a:endParaRPr/>
          </a:p>
        </p:txBody>
      </p:sp>
      <p:sp>
        <p:nvSpPr>
          <p:cNvPr id="85" name="Google Shape;85;p17"/>
          <p:cNvSpPr txBox="1"/>
          <p:nvPr/>
        </p:nvSpPr>
        <p:spPr>
          <a:xfrm>
            <a:off x="272025" y="3919900"/>
            <a:ext cx="3422100" cy="102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t>Robot </a:t>
            </a:r>
            <a:r>
              <a:rPr lang="en" sz="1700"/>
              <a:t>can move</a:t>
            </a:r>
            <a:r>
              <a:rPr b="1" lang="en" sz="1700"/>
              <a:t> </a:t>
            </a:r>
            <a:r>
              <a:rPr b="1" lang="en" sz="1700"/>
              <a:t>Forward, </a:t>
            </a:r>
            <a:r>
              <a:rPr lang="en" sz="1700"/>
              <a:t>or </a:t>
            </a:r>
            <a:r>
              <a:rPr b="1" lang="en" sz="1700"/>
              <a:t>Rotating 90 degrees </a:t>
            </a:r>
            <a:r>
              <a:rPr lang="en" sz="1700"/>
              <a:t>at one location</a:t>
            </a:r>
            <a:r>
              <a:rPr lang="en" sz="1700"/>
              <a:t>.</a:t>
            </a:r>
            <a:endParaRPr b="1" sz="1700"/>
          </a:p>
        </p:txBody>
      </p:sp>
      <p:grpSp>
        <p:nvGrpSpPr>
          <p:cNvPr id="86" name="Google Shape;86;p17"/>
          <p:cNvGrpSpPr/>
          <p:nvPr/>
        </p:nvGrpSpPr>
        <p:grpSpPr>
          <a:xfrm>
            <a:off x="914774" y="1839473"/>
            <a:ext cx="1831816" cy="1775671"/>
            <a:chOff x="914774" y="1839473"/>
            <a:chExt cx="1831816" cy="1775671"/>
          </a:xfrm>
        </p:grpSpPr>
        <p:pic>
          <p:nvPicPr>
            <p:cNvPr id="87" name="Google Shape;87;p17"/>
            <p:cNvPicPr preferRelativeResize="0"/>
            <p:nvPr/>
          </p:nvPicPr>
          <p:blipFill>
            <a:blip r:embed="rId3">
              <a:alphaModFix/>
            </a:blip>
            <a:stretch>
              <a:fillRect/>
            </a:stretch>
          </p:blipFill>
          <p:spPr>
            <a:xfrm rot="10800000">
              <a:off x="1451689" y="2394791"/>
              <a:ext cx="984637" cy="898464"/>
            </a:xfrm>
            <a:prstGeom prst="rect">
              <a:avLst/>
            </a:prstGeom>
            <a:noFill/>
            <a:ln>
              <a:noFill/>
            </a:ln>
          </p:spPr>
        </p:pic>
        <p:pic>
          <p:nvPicPr>
            <p:cNvPr id="88" name="Google Shape;88;p17"/>
            <p:cNvPicPr preferRelativeResize="0"/>
            <p:nvPr/>
          </p:nvPicPr>
          <p:blipFill>
            <a:blip r:embed="rId4">
              <a:alphaModFix/>
            </a:blip>
            <a:stretch>
              <a:fillRect/>
            </a:stretch>
          </p:blipFill>
          <p:spPr>
            <a:xfrm rot="-5400000">
              <a:off x="1687430" y="1814865"/>
              <a:ext cx="513150" cy="562368"/>
            </a:xfrm>
            <a:prstGeom prst="rect">
              <a:avLst/>
            </a:prstGeom>
            <a:noFill/>
            <a:ln>
              <a:noFill/>
            </a:ln>
          </p:spPr>
        </p:pic>
        <p:pic>
          <p:nvPicPr>
            <p:cNvPr id="89" name="Google Shape;89;p17"/>
            <p:cNvPicPr preferRelativeResize="0"/>
            <p:nvPr/>
          </p:nvPicPr>
          <p:blipFill rotWithShape="1">
            <a:blip r:embed="rId5">
              <a:alphaModFix/>
            </a:blip>
            <a:srcRect b="50300" l="0" r="0" t="0"/>
            <a:stretch/>
          </p:blipFill>
          <p:spPr>
            <a:xfrm rot="-10124434">
              <a:off x="988158" y="2690613"/>
              <a:ext cx="1685048" cy="770590"/>
            </a:xfrm>
            <a:prstGeom prst="rect">
              <a:avLst/>
            </a:prstGeom>
            <a:noFill/>
            <a:ln>
              <a:noFill/>
            </a:ln>
          </p:spPr>
        </p:pic>
      </p:grpSp>
      <p:sp>
        <p:nvSpPr>
          <p:cNvPr id="90" name="Google Shape;90;p17"/>
          <p:cNvSpPr txBox="1"/>
          <p:nvPr/>
        </p:nvSpPr>
        <p:spPr>
          <a:xfrm>
            <a:off x="3602902" y="1494325"/>
            <a:ext cx="1734600" cy="30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rgbClr val="BB0027"/>
                </a:solidFill>
              </a:rPr>
              <a:t>Action</a:t>
            </a:r>
            <a:r>
              <a:rPr b="1" lang="en" sz="1700">
                <a:solidFill>
                  <a:schemeClr val="dk1"/>
                </a:solidFill>
              </a:rPr>
              <a:t> </a:t>
            </a:r>
            <a:endParaRPr b="1" sz="1700">
              <a:solidFill>
                <a:schemeClr val="dk1"/>
              </a:solidFill>
            </a:endParaRPr>
          </a:p>
          <a:p>
            <a:pPr indent="0" lvl="0" marL="0" rtl="0" algn="ctr">
              <a:spcBef>
                <a:spcPts val="0"/>
              </a:spcBef>
              <a:spcAft>
                <a:spcPts val="0"/>
              </a:spcAft>
              <a:buNone/>
            </a:pPr>
            <a:r>
              <a:t/>
            </a:r>
            <a:endParaRPr b="1" sz="1700">
              <a:solidFill>
                <a:schemeClr val="dk1"/>
              </a:solidFill>
            </a:endParaRPr>
          </a:p>
          <a:p>
            <a:pPr indent="0" lvl="0" marL="0" rtl="0" algn="ctr">
              <a:spcBef>
                <a:spcPts val="0"/>
              </a:spcBef>
              <a:spcAft>
                <a:spcPts val="0"/>
              </a:spcAft>
              <a:buNone/>
            </a:pPr>
            <a:r>
              <a:rPr b="1" lang="en" sz="1700">
                <a:solidFill>
                  <a:schemeClr val="dk1"/>
                </a:solidFill>
              </a:rPr>
              <a:t>F</a:t>
            </a:r>
            <a:endParaRPr b="1" sz="1700">
              <a:solidFill>
                <a:schemeClr val="dk1"/>
              </a:solidFill>
            </a:endParaRPr>
          </a:p>
          <a:p>
            <a:pPr indent="0" lvl="0" marL="0" rtl="0" algn="ctr">
              <a:spcBef>
                <a:spcPts val="0"/>
              </a:spcBef>
              <a:spcAft>
                <a:spcPts val="0"/>
              </a:spcAft>
              <a:buNone/>
            </a:pPr>
            <a:r>
              <a:t/>
            </a:r>
            <a:endParaRPr b="1" sz="1700">
              <a:solidFill>
                <a:schemeClr val="dk1"/>
              </a:solidFill>
            </a:endParaRPr>
          </a:p>
          <a:p>
            <a:pPr indent="0" lvl="0" marL="0" rtl="0" algn="ctr">
              <a:spcBef>
                <a:spcPts val="0"/>
              </a:spcBef>
              <a:spcAft>
                <a:spcPts val="0"/>
              </a:spcAft>
              <a:buNone/>
            </a:pPr>
            <a:r>
              <a:rPr b="1" lang="en" sz="1700">
                <a:solidFill>
                  <a:schemeClr val="dk1"/>
                </a:solidFill>
              </a:rPr>
              <a:t>CW 90°</a:t>
            </a:r>
            <a:endParaRPr b="1" sz="1700">
              <a:solidFill>
                <a:schemeClr val="dk1"/>
              </a:solidFill>
            </a:endParaRPr>
          </a:p>
          <a:p>
            <a:pPr indent="0" lvl="0" marL="0" rtl="0" algn="ctr">
              <a:spcBef>
                <a:spcPts val="0"/>
              </a:spcBef>
              <a:spcAft>
                <a:spcPts val="0"/>
              </a:spcAft>
              <a:buNone/>
            </a:pPr>
            <a:r>
              <a:t/>
            </a:r>
            <a:endParaRPr b="1" sz="1700">
              <a:solidFill>
                <a:schemeClr val="dk1"/>
              </a:solidFill>
            </a:endParaRPr>
          </a:p>
          <a:p>
            <a:pPr indent="0" lvl="0" marL="0" rtl="0" algn="ctr">
              <a:spcBef>
                <a:spcPts val="0"/>
              </a:spcBef>
              <a:spcAft>
                <a:spcPts val="0"/>
              </a:spcAft>
              <a:buNone/>
            </a:pPr>
            <a:r>
              <a:rPr b="1" lang="en" sz="1700">
                <a:solidFill>
                  <a:schemeClr val="dk1"/>
                </a:solidFill>
              </a:rPr>
              <a:t>CCW 90</a:t>
            </a:r>
            <a:r>
              <a:rPr lang="en" sz="1700">
                <a:solidFill>
                  <a:schemeClr val="dk1"/>
                </a:solidFill>
              </a:rPr>
              <a:t>°</a:t>
            </a:r>
            <a:endParaRPr sz="1700">
              <a:solidFill>
                <a:schemeClr val="dk1"/>
              </a:solidFill>
            </a:endParaRPr>
          </a:p>
          <a:p>
            <a:pPr indent="0" lvl="0" marL="0" rtl="0" algn="ctr">
              <a:spcBef>
                <a:spcPts val="0"/>
              </a:spcBef>
              <a:spcAft>
                <a:spcPts val="0"/>
              </a:spcAft>
              <a:buNone/>
            </a:pPr>
            <a:r>
              <a:t/>
            </a:r>
            <a:endParaRPr b="1" sz="1700">
              <a:solidFill>
                <a:schemeClr val="dk1"/>
              </a:solidFill>
            </a:endParaRPr>
          </a:p>
          <a:p>
            <a:pPr indent="0" lvl="0" marL="0" rtl="0" algn="ctr">
              <a:spcBef>
                <a:spcPts val="0"/>
              </a:spcBef>
              <a:spcAft>
                <a:spcPts val="0"/>
              </a:spcAft>
              <a:buClr>
                <a:schemeClr val="dk1"/>
              </a:buClr>
              <a:buSzPts val="1100"/>
              <a:buFont typeface="Arial"/>
              <a:buNone/>
            </a:pPr>
            <a:r>
              <a:rPr b="1" lang="en" sz="1700">
                <a:solidFill>
                  <a:schemeClr val="dk1"/>
                </a:solidFill>
              </a:rPr>
              <a:t>W</a:t>
            </a:r>
            <a:endParaRPr b="1" sz="1700">
              <a:solidFill>
                <a:schemeClr val="dk1"/>
              </a:solidFill>
            </a:endParaRPr>
          </a:p>
        </p:txBody>
      </p:sp>
      <p:sp>
        <p:nvSpPr>
          <p:cNvPr id="91" name="Google Shape;91;p17"/>
          <p:cNvSpPr txBox="1"/>
          <p:nvPr/>
        </p:nvSpPr>
        <p:spPr>
          <a:xfrm>
            <a:off x="7122275" y="1494325"/>
            <a:ext cx="1415400" cy="30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rgbClr val="BB0027"/>
                </a:solidFill>
              </a:rPr>
              <a:t>Goal</a:t>
            </a:r>
            <a:endParaRPr b="1" sz="1700">
              <a:solidFill>
                <a:srgbClr val="BB0027"/>
              </a:solidFill>
            </a:endParaRPr>
          </a:p>
          <a:p>
            <a:pPr indent="0" lvl="0" marL="0" rtl="0" algn="ctr">
              <a:spcBef>
                <a:spcPts val="0"/>
              </a:spcBef>
              <a:spcAft>
                <a:spcPts val="0"/>
              </a:spcAft>
              <a:buNone/>
            </a:pPr>
            <a:r>
              <a:t/>
            </a:r>
            <a:endParaRPr b="1" sz="1700">
              <a:solidFill>
                <a:schemeClr val="dk1"/>
              </a:solidFill>
            </a:endParaRPr>
          </a:p>
          <a:p>
            <a:pPr indent="0" lvl="0" marL="0" rtl="0" algn="ctr">
              <a:spcBef>
                <a:spcPts val="0"/>
              </a:spcBef>
              <a:spcAft>
                <a:spcPts val="0"/>
              </a:spcAft>
              <a:buNone/>
            </a:pPr>
            <a:r>
              <a:rPr b="1" lang="en" sz="1700">
                <a:solidFill>
                  <a:schemeClr val="dk1"/>
                </a:solidFill>
              </a:rPr>
              <a:t>X </a:t>
            </a:r>
            <a:endParaRPr b="1" sz="1700">
              <a:solidFill>
                <a:schemeClr val="dk1"/>
              </a:solidFill>
            </a:endParaRPr>
          </a:p>
          <a:p>
            <a:pPr indent="0" lvl="0" marL="0" rtl="0" algn="ctr">
              <a:spcBef>
                <a:spcPts val="0"/>
              </a:spcBef>
              <a:spcAft>
                <a:spcPts val="0"/>
              </a:spcAft>
              <a:buNone/>
            </a:pPr>
            <a:r>
              <a:t/>
            </a:r>
            <a:endParaRPr b="1" sz="1700">
              <a:solidFill>
                <a:schemeClr val="dk1"/>
              </a:solidFill>
            </a:endParaRPr>
          </a:p>
          <a:p>
            <a:pPr indent="0" lvl="0" marL="0" rtl="0" algn="ctr">
              <a:spcBef>
                <a:spcPts val="0"/>
              </a:spcBef>
              <a:spcAft>
                <a:spcPts val="0"/>
              </a:spcAft>
              <a:buNone/>
            </a:pPr>
            <a:r>
              <a:rPr b="1" lang="en" sz="1700">
                <a:solidFill>
                  <a:schemeClr val="dk1"/>
                </a:solidFill>
              </a:rPr>
              <a:t>Y </a:t>
            </a:r>
            <a:r>
              <a:rPr b="1" lang="en" sz="1700">
                <a:solidFill>
                  <a:schemeClr val="dk1"/>
                </a:solidFill>
              </a:rPr>
              <a:t> </a:t>
            </a:r>
            <a:endParaRPr sz="1800">
              <a:solidFill>
                <a:schemeClr val="dk2"/>
              </a:solidFill>
            </a:endParaRPr>
          </a:p>
        </p:txBody>
      </p:sp>
      <p:cxnSp>
        <p:nvCxnSpPr>
          <p:cNvPr id="92" name="Google Shape;92;p17"/>
          <p:cNvCxnSpPr/>
          <p:nvPr/>
        </p:nvCxnSpPr>
        <p:spPr>
          <a:xfrm>
            <a:off x="5317400" y="1275025"/>
            <a:ext cx="0" cy="3548700"/>
          </a:xfrm>
          <a:prstGeom prst="straightConnector1">
            <a:avLst/>
          </a:prstGeom>
          <a:noFill/>
          <a:ln cap="flat" cmpd="sng" w="19050">
            <a:solidFill>
              <a:schemeClr val="dk1"/>
            </a:solidFill>
            <a:prstDash val="solid"/>
            <a:round/>
            <a:headEnd len="med" w="med" type="none"/>
            <a:tailEnd len="med" w="med" type="none"/>
          </a:ln>
        </p:spPr>
      </p:cxnSp>
      <p:cxnSp>
        <p:nvCxnSpPr>
          <p:cNvPr id="93" name="Google Shape;93;p17"/>
          <p:cNvCxnSpPr/>
          <p:nvPr/>
        </p:nvCxnSpPr>
        <p:spPr>
          <a:xfrm>
            <a:off x="6993800" y="1275025"/>
            <a:ext cx="0" cy="3548700"/>
          </a:xfrm>
          <a:prstGeom prst="straightConnector1">
            <a:avLst/>
          </a:prstGeom>
          <a:noFill/>
          <a:ln cap="flat" cmpd="sng" w="19050">
            <a:solidFill>
              <a:schemeClr val="dk1"/>
            </a:solidFill>
            <a:prstDash val="solid"/>
            <a:round/>
            <a:headEnd len="med" w="med" type="none"/>
            <a:tailEnd len="med" w="med" type="none"/>
          </a:ln>
        </p:spPr>
      </p:cxnSp>
      <p:grpSp>
        <p:nvGrpSpPr>
          <p:cNvPr id="94" name="Google Shape;94;p17"/>
          <p:cNvGrpSpPr/>
          <p:nvPr/>
        </p:nvGrpSpPr>
        <p:grpSpPr>
          <a:xfrm>
            <a:off x="5445875" y="1494325"/>
            <a:ext cx="1415400" cy="3060300"/>
            <a:chOff x="5445875" y="1494325"/>
            <a:chExt cx="1415400" cy="3060300"/>
          </a:xfrm>
        </p:grpSpPr>
        <p:sp>
          <p:nvSpPr>
            <p:cNvPr id="95" name="Google Shape;95;p17"/>
            <p:cNvSpPr txBox="1"/>
            <p:nvPr/>
          </p:nvSpPr>
          <p:spPr>
            <a:xfrm>
              <a:off x="5445875" y="1494325"/>
              <a:ext cx="1415400" cy="30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rgbClr val="BB0027"/>
                  </a:solidFill>
                </a:rPr>
                <a:t>State</a:t>
              </a:r>
              <a:r>
                <a:rPr b="1" lang="en" sz="1700">
                  <a:solidFill>
                    <a:schemeClr val="dk1"/>
                  </a:solidFill>
                </a:rPr>
                <a:t> </a:t>
              </a:r>
              <a:endParaRPr b="1" sz="1700">
                <a:solidFill>
                  <a:schemeClr val="dk1"/>
                </a:solidFill>
              </a:endParaRPr>
            </a:p>
            <a:p>
              <a:pPr indent="0" lvl="0" marL="0" rtl="0" algn="ctr">
                <a:spcBef>
                  <a:spcPts val="0"/>
                </a:spcBef>
                <a:spcAft>
                  <a:spcPts val="0"/>
                </a:spcAft>
                <a:buNone/>
              </a:pPr>
              <a:r>
                <a:t/>
              </a:r>
              <a:endParaRPr b="1" sz="1700">
                <a:solidFill>
                  <a:schemeClr val="dk1"/>
                </a:solidFill>
              </a:endParaRPr>
            </a:p>
            <a:p>
              <a:pPr indent="0" lvl="0" marL="0" rtl="0" algn="ctr">
                <a:spcBef>
                  <a:spcPts val="0"/>
                </a:spcBef>
                <a:spcAft>
                  <a:spcPts val="0"/>
                </a:spcAft>
                <a:buNone/>
              </a:pPr>
              <a:r>
                <a:rPr b="1" lang="en" sz="1700">
                  <a:solidFill>
                    <a:schemeClr val="dk1"/>
                  </a:solidFill>
                </a:rPr>
                <a:t>X </a:t>
              </a:r>
              <a:endParaRPr b="1" sz="1700">
                <a:solidFill>
                  <a:schemeClr val="dk1"/>
                </a:solidFill>
              </a:endParaRPr>
            </a:p>
            <a:p>
              <a:pPr indent="0" lvl="0" marL="0" rtl="0" algn="ctr">
                <a:spcBef>
                  <a:spcPts val="0"/>
                </a:spcBef>
                <a:spcAft>
                  <a:spcPts val="0"/>
                </a:spcAft>
                <a:buNone/>
              </a:pPr>
              <a:r>
                <a:t/>
              </a:r>
              <a:endParaRPr b="1" sz="1700">
                <a:solidFill>
                  <a:schemeClr val="dk1"/>
                </a:solidFill>
              </a:endParaRPr>
            </a:p>
            <a:p>
              <a:pPr indent="0" lvl="0" marL="0" rtl="0" algn="ctr">
                <a:spcBef>
                  <a:spcPts val="0"/>
                </a:spcBef>
                <a:spcAft>
                  <a:spcPts val="0"/>
                </a:spcAft>
                <a:buNone/>
              </a:pPr>
              <a:r>
                <a:rPr b="1" lang="en" sz="1700">
                  <a:solidFill>
                    <a:schemeClr val="dk1"/>
                  </a:solidFill>
                </a:rPr>
                <a:t>Y</a:t>
              </a:r>
              <a:endParaRPr b="1" sz="1700">
                <a:solidFill>
                  <a:schemeClr val="dk1"/>
                </a:solidFill>
              </a:endParaRPr>
            </a:p>
            <a:p>
              <a:pPr indent="0" lvl="0" marL="0" rtl="0" algn="ctr">
                <a:spcBef>
                  <a:spcPts val="0"/>
                </a:spcBef>
                <a:spcAft>
                  <a:spcPts val="0"/>
                </a:spcAft>
                <a:buNone/>
              </a:pPr>
              <a:r>
                <a:t/>
              </a:r>
              <a:endParaRPr b="1" sz="1700">
                <a:solidFill>
                  <a:schemeClr val="dk1"/>
                </a:solidFill>
              </a:endParaRPr>
            </a:p>
            <a:p>
              <a:pPr indent="0" lvl="0" marL="0" rtl="0" algn="ctr">
                <a:spcBef>
                  <a:spcPts val="0"/>
                </a:spcBef>
                <a:spcAft>
                  <a:spcPts val="0"/>
                </a:spcAft>
                <a:buNone/>
              </a:pPr>
              <a:r>
                <a:rPr b="1" lang="en" sz="1700">
                  <a:solidFill>
                    <a:schemeClr val="dk1"/>
                  </a:solidFill>
                </a:rPr>
                <a:t>{N,E,W,S}</a:t>
              </a:r>
              <a:endParaRPr b="1" sz="1700">
                <a:solidFill>
                  <a:schemeClr val="dk1"/>
                </a:solidFill>
              </a:endParaRPr>
            </a:p>
            <a:p>
              <a:pPr indent="0" lvl="0" marL="0" rtl="0" algn="ctr">
                <a:spcBef>
                  <a:spcPts val="0"/>
                </a:spcBef>
                <a:spcAft>
                  <a:spcPts val="0"/>
                </a:spcAft>
                <a:buNone/>
              </a:pPr>
              <a:r>
                <a:t/>
              </a:r>
              <a:endParaRPr b="1" sz="1700">
                <a:solidFill>
                  <a:schemeClr val="dk1"/>
                </a:solidFill>
              </a:endParaRPr>
            </a:p>
            <a:p>
              <a:pPr indent="0" lvl="0" marL="0" rtl="0" algn="ctr">
                <a:spcBef>
                  <a:spcPts val="0"/>
                </a:spcBef>
                <a:spcAft>
                  <a:spcPts val="0"/>
                </a:spcAft>
                <a:buNone/>
              </a:pPr>
              <a:r>
                <a:t/>
              </a:r>
              <a:endParaRPr b="1" sz="1700">
                <a:solidFill>
                  <a:schemeClr val="dk1"/>
                </a:solidFill>
              </a:endParaRPr>
            </a:p>
          </p:txBody>
        </p:sp>
        <p:pic>
          <p:nvPicPr>
            <p:cNvPr id="96" name="Google Shape;96;p17"/>
            <p:cNvPicPr preferRelativeResize="0"/>
            <p:nvPr/>
          </p:nvPicPr>
          <p:blipFill>
            <a:blip r:embed="rId6">
              <a:alphaModFix/>
            </a:blip>
            <a:stretch>
              <a:fillRect/>
            </a:stretch>
          </p:blipFill>
          <p:spPr>
            <a:xfrm>
              <a:off x="5778829" y="3615150"/>
              <a:ext cx="831400" cy="81482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Problem Variables</a:t>
            </a:r>
            <a:endParaRPr/>
          </a:p>
          <a:p>
            <a:pPr indent="0" lvl="0" marL="0" rtl="0" algn="l">
              <a:spcBef>
                <a:spcPts val="0"/>
              </a:spcBef>
              <a:spcAft>
                <a:spcPts val="0"/>
              </a:spcAft>
              <a:buNone/>
            </a:pPr>
            <a:r>
              <a:t/>
            </a:r>
            <a:endParaRPr/>
          </a:p>
        </p:txBody>
      </p:sp>
      <p:grpSp>
        <p:nvGrpSpPr>
          <p:cNvPr id="102" name="Google Shape;102;p18"/>
          <p:cNvGrpSpPr/>
          <p:nvPr/>
        </p:nvGrpSpPr>
        <p:grpSpPr>
          <a:xfrm>
            <a:off x="5069575" y="1818125"/>
            <a:ext cx="1748975" cy="2035250"/>
            <a:chOff x="6822175" y="1970525"/>
            <a:chExt cx="1748975" cy="2035250"/>
          </a:xfrm>
        </p:grpSpPr>
        <p:sp>
          <p:nvSpPr>
            <p:cNvPr id="103" name="Google Shape;103;p18"/>
            <p:cNvSpPr/>
            <p:nvPr/>
          </p:nvSpPr>
          <p:spPr>
            <a:xfrm>
              <a:off x="7927050" y="3361675"/>
              <a:ext cx="644100" cy="644100"/>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B</a:t>
              </a:r>
              <a:endParaRPr b="1"/>
            </a:p>
          </p:txBody>
        </p:sp>
        <p:sp>
          <p:nvSpPr>
            <p:cNvPr id="104" name="Google Shape;104;p18"/>
            <p:cNvSpPr/>
            <p:nvPr/>
          </p:nvSpPr>
          <p:spPr>
            <a:xfrm>
              <a:off x="6822175" y="3361675"/>
              <a:ext cx="644100" cy="6441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a:t>
              </a:r>
              <a:endParaRPr b="1"/>
            </a:p>
          </p:txBody>
        </p:sp>
        <p:sp>
          <p:nvSpPr>
            <p:cNvPr id="105" name="Google Shape;105;p18"/>
            <p:cNvSpPr/>
            <p:nvPr/>
          </p:nvSpPr>
          <p:spPr>
            <a:xfrm>
              <a:off x="7306075" y="1970525"/>
              <a:ext cx="754500" cy="7545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Next Cell</a:t>
              </a:r>
              <a:endParaRPr b="1"/>
            </a:p>
          </p:txBody>
        </p:sp>
        <p:cxnSp>
          <p:nvCxnSpPr>
            <p:cNvPr id="106" name="Google Shape;106;p18"/>
            <p:cNvCxnSpPr>
              <a:endCxn id="105" idx="2"/>
            </p:cNvCxnSpPr>
            <p:nvPr/>
          </p:nvCxnSpPr>
          <p:spPr>
            <a:xfrm flipH="1" rot="10800000">
              <a:off x="7168825" y="2725025"/>
              <a:ext cx="514500" cy="639900"/>
            </a:xfrm>
            <a:prstGeom prst="straightConnector1">
              <a:avLst/>
            </a:prstGeom>
            <a:noFill/>
            <a:ln cap="flat" cmpd="sng" w="9525">
              <a:solidFill>
                <a:schemeClr val="dk2"/>
              </a:solidFill>
              <a:prstDash val="solid"/>
              <a:round/>
              <a:headEnd len="med" w="med" type="none"/>
              <a:tailEnd len="med" w="med" type="triangle"/>
            </a:ln>
          </p:spPr>
        </p:cxnSp>
        <p:cxnSp>
          <p:nvCxnSpPr>
            <p:cNvPr id="107" name="Google Shape;107;p18"/>
            <p:cNvCxnSpPr>
              <a:stCxn id="103" idx="0"/>
              <a:endCxn id="105" idx="2"/>
            </p:cNvCxnSpPr>
            <p:nvPr/>
          </p:nvCxnSpPr>
          <p:spPr>
            <a:xfrm rot="10800000">
              <a:off x="7683300" y="2725075"/>
              <a:ext cx="565800" cy="636600"/>
            </a:xfrm>
            <a:prstGeom prst="straightConnector1">
              <a:avLst/>
            </a:prstGeom>
            <a:noFill/>
            <a:ln cap="flat" cmpd="sng" w="9525">
              <a:solidFill>
                <a:schemeClr val="dk2"/>
              </a:solidFill>
              <a:prstDash val="solid"/>
              <a:round/>
              <a:headEnd len="med" w="med" type="none"/>
              <a:tailEnd len="med" w="med" type="triangle"/>
            </a:ln>
          </p:spPr>
        </p:cxnSp>
      </p:grpSp>
      <p:cxnSp>
        <p:nvCxnSpPr>
          <p:cNvPr id="108" name="Google Shape;108;p18"/>
          <p:cNvCxnSpPr/>
          <p:nvPr/>
        </p:nvCxnSpPr>
        <p:spPr>
          <a:xfrm>
            <a:off x="562660" y="2863575"/>
            <a:ext cx="1091400" cy="0"/>
          </a:xfrm>
          <a:prstGeom prst="straightConnector1">
            <a:avLst/>
          </a:prstGeom>
          <a:noFill/>
          <a:ln cap="flat" cmpd="sng" w="38100">
            <a:solidFill>
              <a:schemeClr val="dk2"/>
            </a:solidFill>
            <a:prstDash val="solid"/>
            <a:round/>
            <a:headEnd len="med" w="med" type="none"/>
            <a:tailEnd len="med" w="med" type="none"/>
          </a:ln>
        </p:spPr>
      </p:cxnSp>
      <p:sp>
        <p:nvSpPr>
          <p:cNvPr id="109" name="Google Shape;109;p18"/>
          <p:cNvSpPr/>
          <p:nvPr/>
        </p:nvSpPr>
        <p:spPr>
          <a:xfrm>
            <a:off x="787125" y="1791450"/>
            <a:ext cx="644100" cy="6441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a:t>
            </a:r>
            <a:endParaRPr b="1"/>
          </a:p>
        </p:txBody>
      </p:sp>
      <p:sp>
        <p:nvSpPr>
          <p:cNvPr id="110" name="Google Shape;110;p18"/>
          <p:cNvSpPr/>
          <p:nvPr/>
        </p:nvSpPr>
        <p:spPr>
          <a:xfrm>
            <a:off x="787125" y="3285475"/>
            <a:ext cx="644100" cy="644100"/>
          </a:xfrm>
          <a:prstGeom prst="ellipse">
            <a:avLst/>
          </a:prstGeom>
          <a:solidFill>
            <a:srgbClr val="0000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B</a:t>
            </a:r>
            <a:endParaRPr b="1"/>
          </a:p>
        </p:txBody>
      </p:sp>
      <p:cxnSp>
        <p:nvCxnSpPr>
          <p:cNvPr id="111" name="Google Shape;111;p18"/>
          <p:cNvCxnSpPr/>
          <p:nvPr/>
        </p:nvCxnSpPr>
        <p:spPr>
          <a:xfrm>
            <a:off x="1185375" y="2435550"/>
            <a:ext cx="0" cy="849900"/>
          </a:xfrm>
          <a:prstGeom prst="straightConnector1">
            <a:avLst/>
          </a:prstGeom>
          <a:noFill/>
          <a:ln cap="flat" cmpd="sng" w="9525">
            <a:solidFill>
              <a:schemeClr val="dk2"/>
            </a:solidFill>
            <a:prstDash val="solid"/>
            <a:round/>
            <a:headEnd len="med" w="med" type="stealth"/>
            <a:tailEnd len="med" w="med" type="none"/>
          </a:ln>
        </p:spPr>
      </p:cxnSp>
      <p:cxnSp>
        <p:nvCxnSpPr>
          <p:cNvPr id="112" name="Google Shape;112;p18"/>
          <p:cNvCxnSpPr/>
          <p:nvPr/>
        </p:nvCxnSpPr>
        <p:spPr>
          <a:xfrm>
            <a:off x="1032975" y="2435550"/>
            <a:ext cx="0" cy="849900"/>
          </a:xfrm>
          <a:prstGeom prst="straightConnector1">
            <a:avLst/>
          </a:prstGeom>
          <a:noFill/>
          <a:ln cap="flat" cmpd="sng" w="9525">
            <a:solidFill>
              <a:schemeClr val="dk2"/>
            </a:solidFill>
            <a:prstDash val="solid"/>
            <a:round/>
            <a:headEnd len="med" w="med" type="none"/>
            <a:tailEnd len="med" w="med" type="stealth"/>
          </a:ln>
        </p:spPr>
      </p:cxnSp>
      <p:cxnSp>
        <p:nvCxnSpPr>
          <p:cNvPr id="113" name="Google Shape;113;p18"/>
          <p:cNvCxnSpPr/>
          <p:nvPr/>
        </p:nvCxnSpPr>
        <p:spPr>
          <a:xfrm>
            <a:off x="4479200" y="1122625"/>
            <a:ext cx="0" cy="3548700"/>
          </a:xfrm>
          <a:prstGeom prst="straightConnector1">
            <a:avLst/>
          </a:prstGeom>
          <a:noFill/>
          <a:ln cap="flat" cmpd="sng" w="19050">
            <a:solidFill>
              <a:schemeClr val="dk1"/>
            </a:solidFill>
            <a:prstDash val="solid"/>
            <a:round/>
            <a:headEnd len="med" w="med" type="none"/>
            <a:tailEnd len="med" w="med" type="none"/>
          </a:ln>
        </p:spPr>
      </p:cxnSp>
      <p:sp>
        <p:nvSpPr>
          <p:cNvPr id="114" name="Google Shape;114;p18"/>
          <p:cNvSpPr txBox="1"/>
          <p:nvPr/>
        </p:nvSpPr>
        <p:spPr>
          <a:xfrm>
            <a:off x="2177475" y="1304925"/>
            <a:ext cx="1973700" cy="71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Edge </a:t>
            </a:r>
            <a:r>
              <a:rPr b="1" lang="en" sz="1800">
                <a:solidFill>
                  <a:schemeClr val="dk1"/>
                </a:solidFill>
              </a:rPr>
              <a:t>Conflict</a:t>
            </a:r>
            <a:endParaRPr b="1" sz="1800">
              <a:solidFill>
                <a:schemeClr val="dk1"/>
              </a:solidFill>
            </a:endParaRPr>
          </a:p>
          <a:p>
            <a:pPr indent="0" lvl="0" marL="0" rtl="0" algn="ctr">
              <a:spcBef>
                <a:spcPts val="0"/>
              </a:spcBef>
              <a:spcAft>
                <a:spcPts val="0"/>
              </a:spcAft>
              <a:buNone/>
            </a:pPr>
            <a:r>
              <a:t/>
            </a:r>
            <a:endParaRPr b="1" sz="1800">
              <a:solidFill>
                <a:schemeClr val="dk1"/>
              </a:solidFill>
            </a:endParaRPr>
          </a:p>
          <a:p>
            <a:pPr indent="0" lvl="0" marL="0" rtl="0" algn="ctr">
              <a:spcBef>
                <a:spcPts val="0"/>
              </a:spcBef>
              <a:spcAft>
                <a:spcPts val="0"/>
              </a:spcAft>
              <a:buNone/>
            </a:pPr>
            <a:r>
              <a:t/>
            </a:r>
            <a:endParaRPr b="1" sz="1800">
              <a:solidFill>
                <a:schemeClr val="dk1"/>
              </a:solidFill>
            </a:endParaRPr>
          </a:p>
          <a:p>
            <a:pPr indent="0" lvl="0" marL="0" rtl="0" algn="ctr">
              <a:spcBef>
                <a:spcPts val="0"/>
              </a:spcBef>
              <a:spcAft>
                <a:spcPts val="0"/>
              </a:spcAft>
              <a:buNone/>
            </a:pPr>
            <a:r>
              <a:t/>
            </a:r>
            <a:endParaRPr b="1" sz="1800">
              <a:solidFill>
                <a:schemeClr val="dk1"/>
              </a:solidFill>
            </a:endParaRPr>
          </a:p>
        </p:txBody>
      </p:sp>
      <p:sp>
        <p:nvSpPr>
          <p:cNvPr id="115" name="Google Shape;115;p18"/>
          <p:cNvSpPr txBox="1"/>
          <p:nvPr/>
        </p:nvSpPr>
        <p:spPr>
          <a:xfrm>
            <a:off x="6901875" y="1304925"/>
            <a:ext cx="1973700" cy="71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Vertex</a:t>
            </a:r>
            <a:r>
              <a:rPr b="1" lang="en" sz="1800">
                <a:solidFill>
                  <a:schemeClr val="dk1"/>
                </a:solidFill>
              </a:rPr>
              <a:t> Conflict</a:t>
            </a:r>
            <a:endParaRPr b="1" sz="1800">
              <a:solidFill>
                <a:schemeClr val="dk1"/>
              </a:solidFill>
            </a:endParaRPr>
          </a:p>
          <a:p>
            <a:pPr indent="0" lvl="0" marL="0" rtl="0" algn="ctr">
              <a:spcBef>
                <a:spcPts val="0"/>
              </a:spcBef>
              <a:spcAft>
                <a:spcPts val="0"/>
              </a:spcAft>
              <a:buNone/>
            </a:pPr>
            <a:r>
              <a:t/>
            </a:r>
            <a:endParaRPr b="1" sz="1800">
              <a:solidFill>
                <a:schemeClr val="dk1"/>
              </a:solidFill>
            </a:endParaRPr>
          </a:p>
          <a:p>
            <a:pPr indent="0" lvl="0" marL="0" rtl="0" algn="ctr">
              <a:spcBef>
                <a:spcPts val="0"/>
              </a:spcBef>
              <a:spcAft>
                <a:spcPts val="0"/>
              </a:spcAft>
              <a:buNone/>
            </a:pPr>
            <a:r>
              <a:t/>
            </a:r>
            <a:endParaRPr b="1" sz="1800">
              <a:solidFill>
                <a:schemeClr val="dk1"/>
              </a:solidFill>
            </a:endParaRPr>
          </a:p>
          <a:p>
            <a:pPr indent="0" lvl="0" marL="0" rtl="0" algn="ctr">
              <a:spcBef>
                <a:spcPts val="0"/>
              </a:spcBef>
              <a:spcAft>
                <a:spcPts val="0"/>
              </a:spcAft>
              <a:buClr>
                <a:schemeClr val="dk1"/>
              </a:buClr>
              <a:buSzPts val="1100"/>
              <a:buFont typeface="Arial"/>
              <a:buNone/>
            </a:pPr>
            <a:r>
              <a:t/>
            </a:r>
            <a:endParaRPr b="1" sz="1800">
              <a:solidFill>
                <a:schemeClr val="dk1"/>
              </a:solidFill>
            </a:endParaRPr>
          </a:p>
        </p:txBody>
      </p:sp>
      <p:sp>
        <p:nvSpPr>
          <p:cNvPr id="116" name="Google Shape;116;p18"/>
          <p:cNvSpPr txBox="1"/>
          <p:nvPr/>
        </p:nvSpPr>
        <p:spPr>
          <a:xfrm>
            <a:off x="2177575" y="2201375"/>
            <a:ext cx="1973700" cy="107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rPr>
              <a:t>(A, B, V1, V2, t)</a:t>
            </a:r>
            <a:endParaRPr sz="1800">
              <a:solidFill>
                <a:schemeClr val="dk2"/>
              </a:solidFill>
            </a:endParaRPr>
          </a:p>
        </p:txBody>
      </p:sp>
      <p:sp>
        <p:nvSpPr>
          <p:cNvPr id="117" name="Google Shape;117;p18"/>
          <p:cNvSpPr txBox="1"/>
          <p:nvPr/>
        </p:nvSpPr>
        <p:spPr>
          <a:xfrm>
            <a:off x="6825775" y="2201375"/>
            <a:ext cx="1973700" cy="107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(A, B, V, t)</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Planning Algorithm: Conflict Based Search</a:t>
            </a:r>
            <a:endParaRPr/>
          </a:p>
          <a:p>
            <a:pPr indent="0" lvl="0" marL="0" rtl="0" algn="l">
              <a:spcBef>
                <a:spcPts val="0"/>
              </a:spcBef>
              <a:spcAft>
                <a:spcPts val="0"/>
              </a:spcAft>
              <a:buNone/>
            </a:pPr>
            <a:r>
              <a:t/>
            </a:r>
            <a:endParaRPr/>
          </a:p>
        </p:txBody>
      </p:sp>
      <p:pic>
        <p:nvPicPr>
          <p:cNvPr id="123" name="Google Shape;123;p19"/>
          <p:cNvPicPr preferRelativeResize="0"/>
          <p:nvPr/>
        </p:nvPicPr>
        <p:blipFill>
          <a:blip r:embed="rId3">
            <a:alphaModFix/>
          </a:blip>
          <a:stretch>
            <a:fillRect/>
          </a:stretch>
        </p:blipFill>
        <p:spPr>
          <a:xfrm>
            <a:off x="2945025" y="1323650"/>
            <a:ext cx="3538649" cy="2433825"/>
          </a:xfrm>
          <a:prstGeom prst="rect">
            <a:avLst/>
          </a:prstGeom>
          <a:noFill/>
          <a:ln>
            <a:noFill/>
          </a:ln>
        </p:spPr>
      </p:pic>
      <p:grpSp>
        <p:nvGrpSpPr>
          <p:cNvPr id="124" name="Google Shape;124;p19"/>
          <p:cNvGrpSpPr/>
          <p:nvPr/>
        </p:nvGrpSpPr>
        <p:grpSpPr>
          <a:xfrm>
            <a:off x="44325" y="1574075"/>
            <a:ext cx="2781000" cy="2811000"/>
            <a:chOff x="44325" y="1574075"/>
            <a:chExt cx="2781000" cy="2811000"/>
          </a:xfrm>
        </p:grpSpPr>
        <p:sp>
          <p:nvSpPr>
            <p:cNvPr id="125" name="Google Shape;125;p19"/>
            <p:cNvSpPr/>
            <p:nvPr/>
          </p:nvSpPr>
          <p:spPr>
            <a:xfrm>
              <a:off x="44325" y="1574075"/>
              <a:ext cx="2781000" cy="28110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26" name="Google Shape;126;p19"/>
            <p:cNvCxnSpPr>
              <a:stCxn id="125" idx="1"/>
            </p:cNvCxnSpPr>
            <p:nvPr/>
          </p:nvCxnSpPr>
          <p:spPr>
            <a:xfrm>
              <a:off x="739575" y="2979575"/>
              <a:ext cx="1390500" cy="0"/>
            </a:xfrm>
            <a:prstGeom prst="straightConnector1">
              <a:avLst/>
            </a:prstGeom>
            <a:noFill/>
            <a:ln cap="flat" cmpd="sng" w="19050">
              <a:solidFill>
                <a:schemeClr val="dk1"/>
              </a:solidFill>
              <a:prstDash val="solid"/>
              <a:round/>
              <a:headEnd len="med" w="med" type="none"/>
              <a:tailEnd len="med" w="med" type="none"/>
            </a:ln>
          </p:spPr>
        </p:cxnSp>
      </p:grpSp>
      <p:pic>
        <p:nvPicPr>
          <p:cNvPr id="127" name="Google Shape;127;p19"/>
          <p:cNvPicPr preferRelativeResize="0"/>
          <p:nvPr/>
        </p:nvPicPr>
        <p:blipFill>
          <a:blip r:embed="rId4">
            <a:alphaModFix/>
          </a:blip>
          <a:stretch>
            <a:fillRect/>
          </a:stretch>
        </p:blipFill>
        <p:spPr>
          <a:xfrm>
            <a:off x="4021896" y="3605075"/>
            <a:ext cx="1384900" cy="1384900"/>
          </a:xfrm>
          <a:prstGeom prst="rect">
            <a:avLst/>
          </a:prstGeom>
          <a:noFill/>
          <a:ln>
            <a:noFill/>
          </a:ln>
        </p:spPr>
      </p:pic>
      <p:sp>
        <p:nvSpPr>
          <p:cNvPr id="128" name="Google Shape;128;p19"/>
          <p:cNvSpPr txBox="1"/>
          <p:nvPr/>
        </p:nvSpPr>
        <p:spPr>
          <a:xfrm>
            <a:off x="537675" y="3378275"/>
            <a:ext cx="1794300" cy="11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Multiple</a:t>
            </a:r>
            <a:r>
              <a:rPr lang="en" sz="1800">
                <a:solidFill>
                  <a:schemeClr val="dk1"/>
                </a:solidFill>
              </a:rPr>
              <a:t> runs of </a:t>
            </a:r>
            <a:r>
              <a:rPr b="1" lang="en" sz="1800">
                <a:solidFill>
                  <a:schemeClr val="dk1"/>
                </a:solidFill>
              </a:rPr>
              <a:t>A*</a:t>
            </a:r>
            <a:r>
              <a:rPr lang="en" sz="1800">
                <a:solidFill>
                  <a:schemeClr val="dk1"/>
                </a:solidFill>
              </a:rPr>
              <a:t> or </a:t>
            </a:r>
            <a:r>
              <a:rPr b="1" lang="en" sz="1800">
                <a:solidFill>
                  <a:schemeClr val="dk1"/>
                </a:solidFill>
              </a:rPr>
              <a:t>Dijkstra</a:t>
            </a:r>
            <a:endParaRPr b="1" sz="1800">
              <a:solidFill>
                <a:schemeClr val="dk1"/>
              </a:solidFill>
            </a:endParaRPr>
          </a:p>
        </p:txBody>
      </p:sp>
      <p:sp>
        <p:nvSpPr>
          <p:cNvPr id="129" name="Google Shape;129;p19"/>
          <p:cNvSpPr txBox="1"/>
          <p:nvPr/>
        </p:nvSpPr>
        <p:spPr>
          <a:xfrm>
            <a:off x="951375" y="2285400"/>
            <a:ext cx="966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BFS</a:t>
            </a:r>
            <a:endParaRPr b="1" sz="1800">
              <a:solidFill>
                <a:schemeClr val="dk1"/>
              </a:solidFill>
            </a:endParaRPr>
          </a:p>
        </p:txBody>
      </p:sp>
      <p:grpSp>
        <p:nvGrpSpPr>
          <p:cNvPr id="130" name="Google Shape;130;p19"/>
          <p:cNvGrpSpPr/>
          <p:nvPr/>
        </p:nvGrpSpPr>
        <p:grpSpPr>
          <a:xfrm>
            <a:off x="6376925" y="1303714"/>
            <a:ext cx="2648700" cy="1180336"/>
            <a:chOff x="6376925" y="1303714"/>
            <a:chExt cx="2648700" cy="1180336"/>
          </a:xfrm>
        </p:grpSpPr>
        <p:sp>
          <p:nvSpPr>
            <p:cNvPr id="131" name="Google Shape;131;p19"/>
            <p:cNvSpPr txBox="1"/>
            <p:nvPr/>
          </p:nvSpPr>
          <p:spPr>
            <a:xfrm>
              <a:off x="6932225" y="1323650"/>
              <a:ext cx="2093400" cy="1160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Path of robots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Constraint</a:t>
              </a:r>
              <a:r>
                <a:rPr lang="en" sz="1800">
                  <a:solidFill>
                    <a:schemeClr val="dk1"/>
                  </a:solidFill>
                </a:rPr>
                <a:t> set</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Sum of cost</a:t>
              </a:r>
              <a:endParaRPr sz="1800">
                <a:solidFill>
                  <a:schemeClr val="dk1"/>
                </a:solidFill>
              </a:endParaRPr>
            </a:p>
          </p:txBody>
        </p:sp>
        <p:pic>
          <p:nvPicPr>
            <p:cNvPr id="132" name="Google Shape;132;p19"/>
            <p:cNvPicPr preferRelativeResize="0"/>
            <p:nvPr/>
          </p:nvPicPr>
          <p:blipFill>
            <a:blip r:embed="rId5">
              <a:alphaModFix/>
            </a:blip>
            <a:stretch>
              <a:fillRect/>
            </a:stretch>
          </p:blipFill>
          <p:spPr>
            <a:xfrm>
              <a:off x="6376925" y="1303714"/>
              <a:ext cx="1106400" cy="1106400"/>
            </a:xfrm>
            <a:prstGeom prst="rect">
              <a:avLst/>
            </a:prstGeom>
            <a:noFill/>
            <a:ln>
              <a:noFill/>
            </a:ln>
          </p:spPr>
        </p:pic>
      </p:grpSp>
      <p:cxnSp>
        <p:nvCxnSpPr>
          <p:cNvPr id="133" name="Google Shape;133;p19"/>
          <p:cNvCxnSpPr/>
          <p:nvPr/>
        </p:nvCxnSpPr>
        <p:spPr>
          <a:xfrm>
            <a:off x="5965321" y="1866029"/>
            <a:ext cx="6777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Pseudocode </a:t>
            </a:r>
            <a:endParaRPr/>
          </a:p>
        </p:txBody>
      </p:sp>
      <p:grpSp>
        <p:nvGrpSpPr>
          <p:cNvPr id="139" name="Google Shape;139;p20"/>
          <p:cNvGrpSpPr/>
          <p:nvPr/>
        </p:nvGrpSpPr>
        <p:grpSpPr>
          <a:xfrm>
            <a:off x="4135002" y="1460850"/>
            <a:ext cx="2768555" cy="571750"/>
            <a:chOff x="4134875" y="1460850"/>
            <a:chExt cx="1780650" cy="571750"/>
          </a:xfrm>
        </p:grpSpPr>
        <p:pic>
          <p:nvPicPr>
            <p:cNvPr id="140" name="Google Shape;140;p20"/>
            <p:cNvPicPr preferRelativeResize="0"/>
            <p:nvPr/>
          </p:nvPicPr>
          <p:blipFill>
            <a:blip r:embed="rId3">
              <a:alphaModFix/>
            </a:blip>
            <a:stretch>
              <a:fillRect/>
            </a:stretch>
          </p:blipFill>
          <p:spPr>
            <a:xfrm rot="10800000">
              <a:off x="4134875" y="1460850"/>
              <a:ext cx="571750" cy="571750"/>
            </a:xfrm>
            <a:prstGeom prst="rect">
              <a:avLst/>
            </a:prstGeom>
            <a:noFill/>
            <a:ln>
              <a:noFill/>
            </a:ln>
          </p:spPr>
        </p:pic>
        <p:sp>
          <p:nvSpPr>
            <p:cNvPr id="141" name="Google Shape;141;p20"/>
            <p:cNvSpPr txBox="1"/>
            <p:nvPr/>
          </p:nvSpPr>
          <p:spPr>
            <a:xfrm>
              <a:off x="4603925" y="1540625"/>
              <a:ext cx="13116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Initialize variables</a:t>
              </a:r>
              <a:endParaRPr>
                <a:solidFill>
                  <a:schemeClr val="dk1"/>
                </a:solidFill>
              </a:endParaRPr>
            </a:p>
          </p:txBody>
        </p:sp>
      </p:grpSp>
      <p:pic>
        <p:nvPicPr>
          <p:cNvPr id="142" name="Google Shape;142;p20"/>
          <p:cNvPicPr preferRelativeResize="0"/>
          <p:nvPr/>
        </p:nvPicPr>
        <p:blipFill>
          <a:blip r:embed="rId4">
            <a:alphaModFix/>
          </a:blip>
          <a:stretch>
            <a:fillRect/>
          </a:stretch>
        </p:blipFill>
        <p:spPr>
          <a:xfrm>
            <a:off x="152400" y="1170125"/>
            <a:ext cx="4125677" cy="3682494"/>
          </a:xfrm>
          <a:prstGeom prst="rect">
            <a:avLst/>
          </a:prstGeom>
          <a:noFill/>
          <a:ln>
            <a:noFill/>
          </a:ln>
        </p:spPr>
      </p:pic>
      <p:grpSp>
        <p:nvGrpSpPr>
          <p:cNvPr id="143" name="Google Shape;143;p20"/>
          <p:cNvGrpSpPr/>
          <p:nvPr/>
        </p:nvGrpSpPr>
        <p:grpSpPr>
          <a:xfrm>
            <a:off x="1748857" y="1901700"/>
            <a:ext cx="6090483" cy="422100"/>
            <a:chOff x="1748857" y="1901700"/>
            <a:chExt cx="6090483" cy="422100"/>
          </a:xfrm>
        </p:grpSpPr>
        <p:cxnSp>
          <p:nvCxnSpPr>
            <p:cNvPr id="144" name="Google Shape;144;p20"/>
            <p:cNvCxnSpPr/>
            <p:nvPr/>
          </p:nvCxnSpPr>
          <p:spPr>
            <a:xfrm>
              <a:off x="1748857" y="2112343"/>
              <a:ext cx="2751300" cy="0"/>
            </a:xfrm>
            <a:prstGeom prst="straightConnector1">
              <a:avLst/>
            </a:prstGeom>
            <a:noFill/>
            <a:ln cap="flat" cmpd="sng" w="9525">
              <a:solidFill>
                <a:schemeClr val="dk1"/>
              </a:solidFill>
              <a:prstDash val="solid"/>
              <a:round/>
              <a:headEnd len="med" w="med" type="none"/>
              <a:tailEnd len="med" w="med" type="triangle"/>
            </a:ln>
          </p:spPr>
        </p:cxnSp>
        <p:sp>
          <p:nvSpPr>
            <p:cNvPr id="145" name="Google Shape;145;p20"/>
            <p:cNvSpPr txBox="1"/>
            <p:nvPr/>
          </p:nvSpPr>
          <p:spPr>
            <a:xfrm>
              <a:off x="4593940" y="1901700"/>
              <a:ext cx="32454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Run while loop for time T_sim </a:t>
              </a:r>
              <a:endParaRPr>
                <a:solidFill>
                  <a:schemeClr val="dk1"/>
                </a:solidFill>
              </a:endParaRPr>
            </a:p>
          </p:txBody>
        </p:sp>
      </p:grpSp>
      <p:grpSp>
        <p:nvGrpSpPr>
          <p:cNvPr id="146" name="Google Shape;146;p20"/>
          <p:cNvGrpSpPr/>
          <p:nvPr/>
        </p:nvGrpSpPr>
        <p:grpSpPr>
          <a:xfrm>
            <a:off x="4134875" y="2299050"/>
            <a:ext cx="4801050" cy="571750"/>
            <a:chOff x="4134875" y="2299050"/>
            <a:chExt cx="4801050" cy="571750"/>
          </a:xfrm>
        </p:grpSpPr>
        <p:pic>
          <p:nvPicPr>
            <p:cNvPr id="147" name="Google Shape;147;p20"/>
            <p:cNvPicPr preferRelativeResize="0"/>
            <p:nvPr/>
          </p:nvPicPr>
          <p:blipFill>
            <a:blip r:embed="rId3">
              <a:alphaModFix/>
            </a:blip>
            <a:stretch>
              <a:fillRect/>
            </a:stretch>
          </p:blipFill>
          <p:spPr>
            <a:xfrm rot="10800000">
              <a:off x="4134875" y="2299050"/>
              <a:ext cx="571750" cy="571750"/>
            </a:xfrm>
            <a:prstGeom prst="rect">
              <a:avLst/>
            </a:prstGeom>
            <a:noFill/>
            <a:ln>
              <a:noFill/>
            </a:ln>
          </p:spPr>
        </p:pic>
        <p:sp>
          <p:nvSpPr>
            <p:cNvPr id="148" name="Google Shape;148;p20"/>
            <p:cNvSpPr txBox="1"/>
            <p:nvPr/>
          </p:nvSpPr>
          <p:spPr>
            <a:xfrm>
              <a:off x="4603925" y="2378825"/>
              <a:ext cx="43320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CBS give solution &amp; set variables to false</a:t>
              </a:r>
              <a:endParaRPr>
                <a:solidFill>
                  <a:schemeClr val="dk1"/>
                </a:solidFill>
              </a:endParaRPr>
            </a:p>
          </p:txBody>
        </p:sp>
      </p:grpSp>
      <p:grpSp>
        <p:nvGrpSpPr>
          <p:cNvPr id="149" name="Google Shape;149;p20"/>
          <p:cNvGrpSpPr/>
          <p:nvPr/>
        </p:nvGrpSpPr>
        <p:grpSpPr>
          <a:xfrm>
            <a:off x="1838575" y="3008361"/>
            <a:ext cx="7097350" cy="422100"/>
            <a:chOff x="1838575" y="3008361"/>
            <a:chExt cx="7097350" cy="422100"/>
          </a:xfrm>
        </p:grpSpPr>
        <p:cxnSp>
          <p:nvCxnSpPr>
            <p:cNvPr id="150" name="Google Shape;150;p20"/>
            <p:cNvCxnSpPr/>
            <p:nvPr/>
          </p:nvCxnSpPr>
          <p:spPr>
            <a:xfrm>
              <a:off x="1838575" y="3218800"/>
              <a:ext cx="2651400" cy="0"/>
            </a:xfrm>
            <a:prstGeom prst="straightConnector1">
              <a:avLst/>
            </a:prstGeom>
            <a:noFill/>
            <a:ln cap="flat" cmpd="sng" w="9525">
              <a:solidFill>
                <a:schemeClr val="dk1"/>
              </a:solidFill>
              <a:prstDash val="solid"/>
              <a:round/>
              <a:headEnd len="med" w="med" type="none"/>
              <a:tailEnd len="med" w="med" type="triangle"/>
            </a:ln>
          </p:spPr>
        </p:cxnSp>
        <p:sp>
          <p:nvSpPr>
            <p:cNvPr id="151" name="Google Shape;151;p20"/>
            <p:cNvSpPr txBox="1"/>
            <p:nvPr/>
          </p:nvSpPr>
          <p:spPr>
            <a:xfrm>
              <a:off x="4603925" y="3008361"/>
              <a:ext cx="43320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Execute action for time step t</a:t>
              </a:r>
              <a:endParaRPr>
                <a:solidFill>
                  <a:schemeClr val="dk1"/>
                </a:solidFill>
              </a:endParaRPr>
            </a:p>
          </p:txBody>
        </p:sp>
      </p:grpSp>
      <p:grpSp>
        <p:nvGrpSpPr>
          <p:cNvPr id="152" name="Google Shape;152;p20"/>
          <p:cNvGrpSpPr/>
          <p:nvPr/>
        </p:nvGrpSpPr>
        <p:grpSpPr>
          <a:xfrm>
            <a:off x="4134875" y="3313675"/>
            <a:ext cx="5009250" cy="700200"/>
            <a:chOff x="4134875" y="3313675"/>
            <a:chExt cx="5009250" cy="700200"/>
          </a:xfrm>
        </p:grpSpPr>
        <p:pic>
          <p:nvPicPr>
            <p:cNvPr id="153" name="Google Shape;153;p20"/>
            <p:cNvPicPr preferRelativeResize="0"/>
            <p:nvPr/>
          </p:nvPicPr>
          <p:blipFill>
            <a:blip r:embed="rId3">
              <a:alphaModFix/>
            </a:blip>
            <a:stretch>
              <a:fillRect/>
            </a:stretch>
          </p:blipFill>
          <p:spPr>
            <a:xfrm rot="10800000">
              <a:off x="4134875" y="3442050"/>
              <a:ext cx="571750" cy="571750"/>
            </a:xfrm>
            <a:prstGeom prst="rect">
              <a:avLst/>
            </a:prstGeom>
            <a:noFill/>
            <a:ln>
              <a:noFill/>
            </a:ln>
          </p:spPr>
        </p:pic>
        <p:sp>
          <p:nvSpPr>
            <p:cNvPr id="154" name="Google Shape;154;p20"/>
            <p:cNvSpPr txBox="1"/>
            <p:nvPr/>
          </p:nvSpPr>
          <p:spPr>
            <a:xfrm>
              <a:off x="4603925" y="3313675"/>
              <a:ext cx="45402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Only if a action of an agent leads to goal, set variables to true. Since one task is complete. We will run CBS again!!</a:t>
              </a:r>
              <a:endParaRPr>
                <a:solidFill>
                  <a:schemeClr val="dk1"/>
                </a:solidFill>
              </a:endParaRPr>
            </a:p>
          </p:txBody>
        </p:sp>
      </p:grpSp>
      <p:grpSp>
        <p:nvGrpSpPr>
          <p:cNvPr id="155" name="Google Shape;155;p20"/>
          <p:cNvGrpSpPr/>
          <p:nvPr/>
        </p:nvGrpSpPr>
        <p:grpSpPr>
          <a:xfrm>
            <a:off x="1029725" y="4309575"/>
            <a:ext cx="5412600" cy="422100"/>
            <a:chOff x="1029725" y="4309575"/>
            <a:chExt cx="5412600" cy="422100"/>
          </a:xfrm>
        </p:grpSpPr>
        <p:cxnSp>
          <p:nvCxnSpPr>
            <p:cNvPr id="156" name="Google Shape;156;p20"/>
            <p:cNvCxnSpPr/>
            <p:nvPr/>
          </p:nvCxnSpPr>
          <p:spPr>
            <a:xfrm>
              <a:off x="1029725" y="4517950"/>
              <a:ext cx="3481800" cy="0"/>
            </a:xfrm>
            <a:prstGeom prst="straightConnector1">
              <a:avLst/>
            </a:prstGeom>
            <a:noFill/>
            <a:ln cap="flat" cmpd="sng" w="9525">
              <a:solidFill>
                <a:schemeClr val="dk1"/>
              </a:solidFill>
              <a:prstDash val="solid"/>
              <a:round/>
              <a:headEnd len="med" w="med" type="none"/>
              <a:tailEnd len="med" w="med" type="triangle"/>
            </a:ln>
          </p:spPr>
        </p:cxnSp>
        <p:sp>
          <p:nvSpPr>
            <p:cNvPr id="157" name="Google Shape;157;p20"/>
            <p:cNvSpPr txBox="1"/>
            <p:nvPr/>
          </p:nvSpPr>
          <p:spPr>
            <a:xfrm>
              <a:off x="4603925" y="4309575"/>
              <a:ext cx="18384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Increment time</a:t>
              </a:r>
              <a:endParaRPr>
                <a:solidFill>
                  <a:schemeClr val="dk1"/>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39"/>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43"/>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46"/>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49"/>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52"/>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Pseudocode </a:t>
            </a:r>
            <a:endParaRPr/>
          </a:p>
        </p:txBody>
      </p:sp>
      <p:pic>
        <p:nvPicPr>
          <p:cNvPr id="163" name="Google Shape;163;p21"/>
          <p:cNvPicPr preferRelativeResize="0"/>
          <p:nvPr/>
        </p:nvPicPr>
        <p:blipFill>
          <a:blip r:embed="rId3">
            <a:alphaModFix/>
          </a:blip>
          <a:stretch>
            <a:fillRect/>
          </a:stretch>
        </p:blipFill>
        <p:spPr>
          <a:xfrm>
            <a:off x="3556650" y="270500"/>
            <a:ext cx="5229623" cy="4720600"/>
          </a:xfrm>
          <a:prstGeom prst="rect">
            <a:avLst/>
          </a:prstGeom>
          <a:noFill/>
          <a:ln>
            <a:noFill/>
          </a:ln>
        </p:spPr>
      </p:pic>
      <p:sp>
        <p:nvSpPr>
          <p:cNvPr id="164" name="Google Shape;164;p21"/>
          <p:cNvSpPr txBox="1"/>
          <p:nvPr/>
        </p:nvSpPr>
        <p:spPr>
          <a:xfrm>
            <a:off x="448000" y="1293850"/>
            <a:ext cx="2450700" cy="850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1. Create a root node</a:t>
            </a:r>
            <a:endParaRPr sz="1500">
              <a:solidFill>
                <a:schemeClr val="dk1"/>
              </a:solidFill>
            </a:endParaRPr>
          </a:p>
          <a:p>
            <a:pPr indent="0" lvl="0" marL="0" rtl="0" algn="l">
              <a:spcBef>
                <a:spcPts val="0"/>
              </a:spcBef>
              <a:spcAft>
                <a:spcPts val="0"/>
              </a:spcAft>
              <a:buNone/>
            </a:pPr>
            <a:r>
              <a:rPr lang="en" sz="1500">
                <a:solidFill>
                  <a:schemeClr val="dk1"/>
                </a:solidFill>
              </a:rPr>
              <a:t>2. </a:t>
            </a:r>
            <a:r>
              <a:rPr lang="en" sz="1500">
                <a:solidFill>
                  <a:schemeClr val="dk1"/>
                </a:solidFill>
              </a:rPr>
              <a:t>Reuse solution from previous CBS call </a:t>
            </a:r>
            <a:endParaRPr sz="1500">
              <a:solidFill>
                <a:schemeClr val="dk1"/>
              </a:solidFill>
            </a:endParaRPr>
          </a:p>
        </p:txBody>
      </p:sp>
      <p:cxnSp>
        <p:nvCxnSpPr>
          <p:cNvPr id="165" name="Google Shape;165;p21"/>
          <p:cNvCxnSpPr/>
          <p:nvPr/>
        </p:nvCxnSpPr>
        <p:spPr>
          <a:xfrm flipH="1">
            <a:off x="2963350" y="683525"/>
            <a:ext cx="739800" cy="5550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Pseudocode </a:t>
            </a:r>
            <a:endParaRPr/>
          </a:p>
        </p:txBody>
      </p:sp>
      <p:pic>
        <p:nvPicPr>
          <p:cNvPr id="171" name="Google Shape;171;p22"/>
          <p:cNvPicPr preferRelativeResize="0"/>
          <p:nvPr/>
        </p:nvPicPr>
        <p:blipFill>
          <a:blip r:embed="rId3">
            <a:alphaModFix/>
          </a:blip>
          <a:stretch>
            <a:fillRect/>
          </a:stretch>
        </p:blipFill>
        <p:spPr>
          <a:xfrm>
            <a:off x="3556650" y="270500"/>
            <a:ext cx="5229623" cy="4720600"/>
          </a:xfrm>
          <a:prstGeom prst="rect">
            <a:avLst/>
          </a:prstGeom>
          <a:noFill/>
          <a:ln>
            <a:noFill/>
          </a:ln>
        </p:spPr>
      </p:pic>
      <p:sp>
        <p:nvSpPr>
          <p:cNvPr id="172" name="Google Shape;172;p22"/>
          <p:cNvSpPr txBox="1"/>
          <p:nvPr/>
        </p:nvSpPr>
        <p:spPr>
          <a:xfrm>
            <a:off x="448000" y="1293850"/>
            <a:ext cx="2450700" cy="850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rPr>
              <a:t>3. Call low level planner only on agents for which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agents_to_plan is true.  </a:t>
            </a:r>
            <a:endParaRPr sz="1500">
              <a:solidFill>
                <a:schemeClr val="dk1"/>
              </a:solidFill>
            </a:endParaRPr>
          </a:p>
          <a:p>
            <a:pPr indent="0" lvl="0" marL="0" rtl="0" algn="l">
              <a:spcBef>
                <a:spcPts val="0"/>
              </a:spcBef>
              <a:spcAft>
                <a:spcPts val="0"/>
              </a:spcAft>
              <a:buNone/>
            </a:pPr>
            <a:r>
              <a:t/>
            </a:r>
            <a:endParaRPr sz="1500">
              <a:solidFill>
                <a:schemeClr val="dk1"/>
              </a:solidFill>
            </a:endParaRPr>
          </a:p>
        </p:txBody>
      </p:sp>
      <p:cxnSp>
        <p:nvCxnSpPr>
          <p:cNvPr id="173" name="Google Shape;173;p22"/>
          <p:cNvCxnSpPr/>
          <p:nvPr/>
        </p:nvCxnSpPr>
        <p:spPr>
          <a:xfrm flipH="1">
            <a:off x="2926382" y="886975"/>
            <a:ext cx="786000" cy="3792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