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76" r:id="rId4"/>
    <p:sldId id="277" r:id="rId5"/>
    <p:sldId id="278" r:id="rId6"/>
    <p:sldId id="279" r:id="rId7"/>
    <p:sldId id="258" r:id="rId8"/>
    <p:sldId id="282" r:id="rId9"/>
    <p:sldId id="280" r:id="rId10"/>
    <p:sldId id="259" r:id="rId11"/>
    <p:sldId id="260" r:id="rId12"/>
    <p:sldId id="261" r:id="rId13"/>
    <p:sldId id="262" r:id="rId14"/>
    <p:sldId id="263" r:id="rId15"/>
    <p:sldId id="264" r:id="rId16"/>
    <p:sldId id="272" r:id="rId17"/>
    <p:sldId id="269" r:id="rId18"/>
    <p:sldId id="281" r:id="rId19"/>
    <p:sldId id="266" r:id="rId20"/>
    <p:sldId id="267" r:id="rId21"/>
    <p:sldId id="268"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azBX1ikt5yxKdUXCFuI4+4mh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A94AD-B7EA-4C28-9DD6-DAB6772B53E6}">
  <a:tblStyle styleId="{FE6A94AD-B7EA-4C28-9DD6-DAB6772B53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931D14-A14C-4668-A133-4F9A7415B67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2680" autoAdjust="0"/>
  </p:normalViewPr>
  <p:slideViewPr>
    <p:cSldViewPr snapToGrid="0">
      <p:cViewPr varScale="1">
        <p:scale>
          <a:sx n="85" d="100"/>
          <a:sy n="85" d="100"/>
        </p:scale>
        <p:origin x="58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8c23d9620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8c23d96207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18c23d96207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8c10622804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8c10622804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8c10622804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
        <p:nvSpPr>
          <p:cNvPr id="113" name="Google Shape;113;p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13-11-2022 09:28:39</a:t>
            </a:r>
            <a:endParaRPr/>
          </a:p>
        </p:txBody>
      </p:sp>
      <p:sp>
        <p:nvSpPr>
          <p:cNvPr id="114" name="Google Shape;114;p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MEDICAL ELECTRONICS, DAYANANDA SAGAR COLLEGE OF ENGINEERING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8c23d96207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8c23d96207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18c23d96207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8c10622804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18c10622804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90" name="Google Shape;90;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solidFill>
                  <a:srgbClr val="888888"/>
                </a:solidFill>
              </a:rPr>
              <a:t>1</a:t>
            </a:fld>
            <a:endParaRPr>
              <a:solidFill>
                <a:srgbClr val="888888"/>
              </a:solidFill>
            </a:endParaRPr>
          </a:p>
        </p:txBody>
      </p:sp>
      <p:sp>
        <p:nvSpPr>
          <p:cNvPr id="92" name="Google Shape;92;p1"/>
          <p:cNvSpPr txBox="1"/>
          <p:nvPr/>
        </p:nvSpPr>
        <p:spPr>
          <a:xfrm>
            <a:off x="7715680" y="1175654"/>
            <a:ext cx="3886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3" name="Google Shape;93;p1"/>
          <p:cNvGrpSpPr/>
          <p:nvPr/>
        </p:nvGrpSpPr>
        <p:grpSpPr>
          <a:xfrm>
            <a:off x="3175" y="6692"/>
            <a:ext cx="12188825" cy="6858000"/>
            <a:chOff x="1588" y="13252"/>
            <a:chExt cx="12188825" cy="6858000"/>
          </a:xfrm>
        </p:grpSpPr>
        <p:grpSp>
          <p:nvGrpSpPr>
            <p:cNvPr id="94" name="Google Shape;94;p1"/>
            <p:cNvGrpSpPr/>
            <p:nvPr/>
          </p:nvGrpSpPr>
          <p:grpSpPr>
            <a:xfrm>
              <a:off x="1588" y="13252"/>
              <a:ext cx="12188825" cy="6858000"/>
              <a:chOff x="1588" y="13252"/>
              <a:chExt cx="12188825" cy="6858000"/>
            </a:xfrm>
          </p:grpSpPr>
          <p:pic>
            <p:nvPicPr>
              <p:cNvPr id="95" name="Google Shape;95;p1" descr="C:\Documents and Settings\ADMIN\Desktop\Courses Offered.jpg"/>
              <p:cNvPicPr preferRelativeResize="0"/>
              <p:nvPr/>
            </p:nvPicPr>
            <p:blipFill rotWithShape="1">
              <a:blip r:embed="rId3">
                <a:alphaModFix/>
              </a:blip>
              <a:srcRect/>
              <a:stretch/>
            </p:blipFill>
            <p:spPr>
              <a:xfrm>
                <a:off x="1588" y="13252"/>
                <a:ext cx="12188825" cy="6858000"/>
              </a:xfrm>
              <a:prstGeom prst="rect">
                <a:avLst/>
              </a:prstGeom>
              <a:noFill/>
              <a:ln>
                <a:noFill/>
              </a:ln>
            </p:spPr>
          </p:pic>
          <p:sp>
            <p:nvSpPr>
              <p:cNvPr id="96" name="Google Shape;96;p1"/>
              <p:cNvSpPr/>
              <p:nvPr/>
            </p:nvSpPr>
            <p:spPr>
              <a:xfrm>
                <a:off x="1881554" y="6213550"/>
                <a:ext cx="10158046" cy="507932"/>
              </a:xfrm>
              <a:prstGeom prst="rect">
                <a:avLst/>
              </a:prstGeom>
              <a:solidFill>
                <a:srgbClr val="FFD6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7" name="Google Shape;97;p1"/>
            <p:cNvSpPr txBox="1"/>
            <p:nvPr/>
          </p:nvSpPr>
          <p:spPr>
            <a:xfrm>
              <a:off x="1881554" y="6310509"/>
              <a:ext cx="10158046" cy="369332"/>
            </a:xfrm>
            <a:prstGeom prst="rect">
              <a:avLst/>
            </a:prstGeom>
            <a:solidFill>
              <a:srgbClr val="FFD64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Calibri"/>
                  <a:ea typeface="Calibri"/>
                  <a:cs typeface="Calibri"/>
                  <a:sym typeface="Calibri"/>
                </a:rPr>
                <a:t>DEPARTMENT OF MEDICAL ELECTRONICS ENGINEERING, DAYANANDA SAGAR COLLEGE OF ENGINEERING</a:t>
              </a:r>
              <a:endParaRPr/>
            </a:p>
          </p:txBody>
        </p:sp>
      </p:grpSp>
      <p:sp>
        <p:nvSpPr>
          <p:cNvPr id="98" name="Google Shape;98;p1"/>
          <p:cNvSpPr/>
          <p:nvPr/>
        </p:nvSpPr>
        <p:spPr>
          <a:xfrm>
            <a:off x="2804031" y="348598"/>
            <a:ext cx="80391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u="none" strike="noStrike">
                <a:solidFill>
                  <a:srgbClr val="862110"/>
                </a:solidFill>
                <a:latin typeface="Times New Roman"/>
                <a:ea typeface="Times New Roman"/>
                <a:cs typeface="Times New Roman"/>
                <a:sym typeface="Times New Roman"/>
              </a:rPr>
              <a:t>DAYANANDA SAGAR COLLEGE OF ENGINEERING</a:t>
            </a:r>
            <a:br>
              <a:rPr lang="en-IN" sz="2400" b="1" i="0" u="none" strike="noStrike">
                <a:solidFill>
                  <a:srgbClr val="862110"/>
                </a:solidFill>
                <a:latin typeface="Times New Roman"/>
                <a:ea typeface="Times New Roman"/>
                <a:cs typeface="Times New Roman"/>
                <a:sym typeface="Times New Roman"/>
              </a:rPr>
            </a:br>
            <a:r>
              <a:rPr lang="en-IN" sz="2400" b="1" i="0" u="none" strike="noStrike">
                <a:solidFill>
                  <a:srgbClr val="862110"/>
                </a:solidFill>
                <a:latin typeface="Times New Roman"/>
                <a:ea typeface="Times New Roman"/>
                <a:cs typeface="Times New Roman"/>
                <a:sym typeface="Times New Roman"/>
              </a:rPr>
              <a:t>Department of Medical Electronics Engineering</a:t>
            </a:r>
            <a:endParaRPr/>
          </a:p>
          <a:p>
            <a:pPr marL="0" marR="0" lvl="0" indent="0" algn="ctr" rtl="0">
              <a:spcBef>
                <a:spcPts val="0"/>
              </a:spcBef>
              <a:spcAft>
                <a:spcPts val="0"/>
              </a:spcAft>
              <a:buNone/>
            </a:pPr>
            <a:r>
              <a:rPr lang="en-IN" sz="2400" b="1">
                <a:solidFill>
                  <a:srgbClr val="862110"/>
                </a:solidFill>
                <a:latin typeface="Times New Roman"/>
                <a:ea typeface="Times New Roman"/>
                <a:cs typeface="Times New Roman"/>
                <a:sym typeface="Times New Roman"/>
              </a:rPr>
              <a:t>Academic year 2022-2023</a:t>
            </a:r>
            <a:endParaRPr sz="2400" b="0">
              <a:solidFill>
                <a:schemeClr val="dk1"/>
              </a:solidFill>
              <a:latin typeface="Calibri"/>
              <a:ea typeface="Calibri"/>
              <a:cs typeface="Calibri"/>
              <a:sym typeface="Calibri"/>
            </a:endParaRPr>
          </a:p>
        </p:txBody>
      </p:sp>
      <p:sp>
        <p:nvSpPr>
          <p:cNvPr id="99" name="Google Shape;99;p1"/>
          <p:cNvSpPr/>
          <p:nvPr/>
        </p:nvSpPr>
        <p:spPr>
          <a:xfrm>
            <a:off x="1244338" y="1551434"/>
            <a:ext cx="10947662" cy="8002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0">
                <a:solidFill>
                  <a:srgbClr val="000000"/>
                </a:solidFill>
                <a:latin typeface="Times New Roman"/>
                <a:ea typeface="Times New Roman"/>
                <a:cs typeface="Times New Roman"/>
                <a:sym typeface="Times New Roman"/>
              </a:rPr>
              <a:t>MINI  PROJECT – </a:t>
            </a:r>
            <a:r>
              <a:rPr lang="en-IN" sz="2800" b="1">
                <a:solidFill>
                  <a:srgbClr val="000000"/>
                </a:solidFill>
                <a:latin typeface="Times New Roman"/>
                <a:ea typeface="Times New Roman"/>
                <a:cs typeface="Times New Roman"/>
                <a:sym typeface="Times New Roman"/>
              </a:rPr>
              <a:t>IDEA</a:t>
            </a:r>
            <a:r>
              <a:rPr lang="en-IN" sz="2800" b="1" i="0">
                <a:solidFill>
                  <a:srgbClr val="000000"/>
                </a:solidFill>
                <a:latin typeface="Times New Roman"/>
                <a:ea typeface="Times New Roman"/>
                <a:cs typeface="Times New Roman"/>
                <a:sym typeface="Times New Roman"/>
              </a:rPr>
              <a:t> </a:t>
            </a:r>
            <a:r>
              <a:rPr lang="en-IN" sz="2800" b="1">
                <a:latin typeface="Times New Roman"/>
                <a:ea typeface="Times New Roman"/>
                <a:cs typeface="Times New Roman"/>
                <a:sym typeface="Times New Roman"/>
              </a:rPr>
              <a:t>PRESENTATION</a:t>
            </a:r>
            <a:endParaRPr sz="2800" b="0">
              <a:solidFill>
                <a:schemeClr val="dk1"/>
              </a:solidFill>
              <a:latin typeface="Calibri"/>
              <a:ea typeface="Calibri"/>
              <a:cs typeface="Calibri"/>
              <a:sym typeface="Calibri"/>
            </a:endParaRPr>
          </a:p>
        </p:txBody>
      </p:sp>
      <p:sp>
        <p:nvSpPr>
          <p:cNvPr id="100" name="Google Shape;100;p1"/>
          <p:cNvSpPr/>
          <p:nvPr/>
        </p:nvSpPr>
        <p:spPr>
          <a:xfrm>
            <a:off x="4265993" y="4612073"/>
            <a:ext cx="4694464"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i="0" u="none" strike="noStrike" dirty="0">
                <a:solidFill>
                  <a:srgbClr val="575F6D"/>
                </a:solidFill>
                <a:latin typeface="Times New Roman"/>
                <a:ea typeface="Times New Roman"/>
                <a:cs typeface="Times New Roman"/>
                <a:sym typeface="Times New Roman"/>
              </a:rPr>
              <a:t>Under the guidance of</a:t>
            </a:r>
            <a:endParaRPr sz="1800" b="0" dirty="0">
              <a:solidFill>
                <a:schemeClr val="dk1"/>
              </a:solidFill>
              <a:latin typeface="Calibri"/>
              <a:ea typeface="Calibri"/>
              <a:cs typeface="Calibri"/>
              <a:sym typeface="Calibri"/>
            </a:endParaRPr>
          </a:p>
          <a:p>
            <a:pPr marL="0" marR="0" lvl="0" indent="0" algn="ctr" rtl="0">
              <a:spcBef>
                <a:spcPts val="600"/>
              </a:spcBef>
              <a:spcAft>
                <a:spcPts val="0"/>
              </a:spcAft>
              <a:buNone/>
            </a:pPr>
            <a:r>
              <a:rPr lang="en-IN" sz="1800" b="1" dirty="0">
                <a:solidFill>
                  <a:srgbClr val="575F6D"/>
                </a:solidFill>
                <a:latin typeface="Times New Roman"/>
                <a:cs typeface="Times New Roman"/>
                <a:sym typeface="Times New Roman"/>
              </a:rPr>
              <a:t>Prof </a:t>
            </a:r>
            <a:r>
              <a:rPr lang="en-IN" sz="1800" b="1" dirty="0" err="1">
                <a:solidFill>
                  <a:srgbClr val="575F6D"/>
                </a:solidFill>
                <a:latin typeface="Times New Roman"/>
                <a:cs typeface="Times New Roman"/>
                <a:sym typeface="Times New Roman"/>
              </a:rPr>
              <a:t>Nanditha</a:t>
            </a:r>
            <a:r>
              <a:rPr lang="en-IN" sz="1800" b="1" dirty="0">
                <a:solidFill>
                  <a:srgbClr val="575F6D"/>
                </a:solidFill>
                <a:latin typeface="Times New Roman"/>
                <a:cs typeface="Times New Roman"/>
                <a:sym typeface="Times New Roman"/>
              </a:rPr>
              <a:t> Krishna</a:t>
            </a:r>
            <a:endParaRPr lang="en-US" sz="1800" b="1" dirty="0">
              <a:solidFill>
                <a:srgbClr val="575F6D"/>
              </a:solidFill>
              <a:latin typeface="Times New Roman"/>
              <a:ea typeface="Times New Roman"/>
              <a:cs typeface="Times New Roman"/>
              <a:sym typeface="Times New Roman"/>
            </a:endParaRPr>
          </a:p>
          <a:p>
            <a:pPr marL="0" marR="0" lvl="0" indent="0" algn="ctr" rtl="0">
              <a:spcBef>
                <a:spcPts val="600"/>
              </a:spcBef>
              <a:spcAft>
                <a:spcPts val="0"/>
              </a:spcAft>
              <a:buNone/>
            </a:pPr>
            <a:r>
              <a:rPr lang="en-IN" sz="1800" b="1" dirty="0">
                <a:solidFill>
                  <a:srgbClr val="575F6D"/>
                </a:solidFill>
                <a:latin typeface="Times New Roman"/>
                <a:ea typeface="Times New Roman"/>
                <a:cs typeface="Times New Roman"/>
                <a:sym typeface="Times New Roman"/>
              </a:rPr>
              <a:t> Medical Electronics</a:t>
            </a:r>
            <a:endParaRPr sz="1800" b="0" dirty="0">
              <a:solidFill>
                <a:schemeClr val="dk1"/>
              </a:solidFill>
              <a:latin typeface="Calibri"/>
              <a:ea typeface="Calibri"/>
              <a:cs typeface="Calibri"/>
              <a:sym typeface="Calibri"/>
            </a:endParaRPr>
          </a:p>
        </p:txBody>
      </p:sp>
      <p:graphicFrame>
        <p:nvGraphicFramePr>
          <p:cNvPr id="101" name="Google Shape;101;p1"/>
          <p:cNvGraphicFramePr/>
          <p:nvPr>
            <p:extLst>
              <p:ext uri="{D42A27DB-BD31-4B8C-83A1-F6EECF244321}">
                <p14:modId xmlns:p14="http://schemas.microsoft.com/office/powerpoint/2010/main" val="476899336"/>
              </p:ext>
            </p:extLst>
          </p:nvPr>
        </p:nvGraphicFramePr>
        <p:xfrm>
          <a:off x="1469725" y="2483200"/>
          <a:ext cx="10287000" cy="2011530"/>
        </p:xfrm>
        <a:graphic>
          <a:graphicData uri="http://schemas.openxmlformats.org/drawingml/2006/table">
            <a:tbl>
              <a:tblPr>
                <a:noFill/>
                <a:tableStyleId>{FE6A94AD-B7EA-4C28-9DD6-DAB6772B53E6}</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IN" sz="1600" b="1"/>
                        <a:t>USN</a:t>
                      </a:r>
                      <a:endParaRPr sz="1600" b="1"/>
                    </a:p>
                  </a:txBody>
                  <a:tcPr marL="91425" marR="91425" marT="91425" marB="91425"/>
                </a:tc>
                <a:tc>
                  <a:txBody>
                    <a:bodyPr/>
                    <a:lstStyle/>
                    <a:p>
                      <a:pPr marL="0" lvl="0" indent="0" algn="ctr" rtl="0">
                        <a:spcBef>
                          <a:spcPts val="0"/>
                        </a:spcBef>
                        <a:spcAft>
                          <a:spcPts val="0"/>
                        </a:spcAft>
                        <a:buNone/>
                      </a:pPr>
                      <a:r>
                        <a:rPr lang="en-IN" sz="1600" b="1"/>
                        <a:t>NAME</a:t>
                      </a:r>
                      <a:endParaRPr sz="1600" b="1"/>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1DS20MD003</a:t>
                      </a: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ADITHYA C D</a:t>
                      </a: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IN" dirty="0"/>
                        <a:t>1DS20MD018</a:t>
                      </a:r>
                      <a:endParaRPr dirty="0"/>
                    </a:p>
                  </a:txBody>
                  <a:tcPr marL="91425" marR="91425" marT="91425" marB="91425"/>
                </a:tc>
                <a:tc>
                  <a:txBody>
                    <a:bodyPr/>
                    <a:lstStyle/>
                    <a:p>
                      <a:pPr marL="0" lvl="0" indent="0" algn="ctr" rtl="0">
                        <a:spcBef>
                          <a:spcPts val="0"/>
                        </a:spcBef>
                        <a:spcAft>
                          <a:spcPts val="0"/>
                        </a:spcAft>
                        <a:buNone/>
                      </a:pPr>
                      <a:r>
                        <a:rPr lang="en-IN" dirty="0"/>
                        <a:t>LAXMI</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IN" dirty="0"/>
                        <a:t>1DS20MD025</a:t>
                      </a: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NISARGA V</a:t>
                      </a: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IN" dirty="0"/>
                        <a:t>1DS20MD029</a:t>
                      </a:r>
                      <a:endParaRPr dirty="0"/>
                    </a:p>
                  </a:txBody>
                  <a:tcPr marL="91425" marR="91425" marT="91425" marB="91425"/>
                </a:tc>
                <a:tc>
                  <a:txBody>
                    <a:bodyPr/>
                    <a:lstStyle/>
                    <a:p>
                      <a:pPr marL="0" lvl="0" indent="0" algn="ctr" rtl="0">
                        <a:spcBef>
                          <a:spcPts val="0"/>
                        </a:spcBef>
                        <a:spcAft>
                          <a:spcPts val="0"/>
                        </a:spcAft>
                        <a:buNone/>
                      </a:pPr>
                      <a:r>
                        <a:rPr lang="en-IN" dirty="0"/>
                        <a:t>PRAKRUTHI H U </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531700" y="777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latin typeface="Times New Roman" panose="02020603050405020304" pitchFamily="18" charset="0"/>
                <a:cs typeface="Times New Roman" panose="02020603050405020304" pitchFamily="18" charset="0"/>
              </a:rPr>
              <a:t>INTRODUCTION </a:t>
            </a:r>
            <a:endParaRPr b="1" dirty="0">
              <a:latin typeface="Times New Roman" panose="02020603050405020304" pitchFamily="18" charset="0"/>
              <a:cs typeface="Times New Roman" panose="02020603050405020304" pitchFamily="18" charset="0"/>
            </a:endParaRPr>
          </a:p>
        </p:txBody>
      </p:sp>
      <p:sp>
        <p:nvSpPr>
          <p:cNvPr id="125" name="Google Shape;125;p3"/>
          <p:cNvSpPr txBox="1">
            <a:spLocks noGrp="1"/>
          </p:cNvSpPr>
          <p:nvPr>
            <p:ph type="body" idx="1"/>
          </p:nvPr>
        </p:nvSpPr>
        <p:spPr>
          <a:xfrm>
            <a:off x="83977" y="1302625"/>
            <a:ext cx="11576324" cy="4874100"/>
          </a:xfrm>
          <a:prstGeom prst="rect">
            <a:avLst/>
          </a:prstGeom>
          <a:noFill/>
          <a:ln>
            <a:noFill/>
          </a:ln>
        </p:spPr>
        <p:txBody>
          <a:bodyPr spcFirstLastPara="1" wrap="square" lIns="91425" tIns="45700" rIns="91425" bIns="45700" anchor="t" anchorCtr="0">
            <a:normAutofit fontScale="92500" lnSpcReduction="10000"/>
          </a:bodyPr>
          <a:lstStyle/>
          <a:p>
            <a:pPr marL="470535" indent="-457200" algn="just">
              <a:lnSpc>
                <a:spcPct val="110000"/>
              </a:lnSpc>
              <a:spcBef>
                <a:spcPts val="0"/>
              </a:spcBef>
              <a:buSzPct val="100000"/>
            </a:pPr>
            <a:r>
              <a:rPr lang="en-US" sz="2600" dirty="0">
                <a:latin typeface="Times New Roman" panose="02020603050405020304" pitchFamily="18" charset="0"/>
                <a:cs typeface="Times New Roman" panose="02020603050405020304" pitchFamily="18" charset="0"/>
              </a:rPr>
              <a:t>Acetone is a volatile organic compound that is produced as a byproduct of the metabolism of fats in the liver. When the body is in a state of ketosis, such as during fasting, low-carbohydrate diets, or certain medical conditions like diabetes, the production of acetone increases, and it can be detected in the breath.</a:t>
            </a:r>
          </a:p>
          <a:p>
            <a:pPr marL="470535" indent="-457200" algn="just">
              <a:lnSpc>
                <a:spcPct val="110000"/>
              </a:lnSpc>
              <a:spcBef>
                <a:spcPts val="0"/>
              </a:spcBef>
              <a:buSzPct val="100000"/>
            </a:pPr>
            <a:r>
              <a:rPr lang="en-US" sz="2600" dirty="0">
                <a:latin typeface="Times New Roman" panose="02020603050405020304" pitchFamily="18" charset="0"/>
                <a:cs typeface="Times New Roman" panose="02020603050405020304" pitchFamily="18" charset="0"/>
              </a:rPr>
              <a:t>Measuring acetone in breath can provide a non-invasive way to monitor the levels of ketones in the body.</a:t>
            </a:r>
          </a:p>
          <a:p>
            <a:pPr marL="470535" indent="-457200" algn="just">
              <a:lnSpc>
                <a:spcPct val="110000"/>
              </a:lnSpc>
              <a:spcBef>
                <a:spcPts val="0"/>
              </a:spcBef>
              <a:buSzPct val="100000"/>
            </a:pPr>
            <a:r>
              <a:rPr lang="en-US" sz="2600" dirty="0">
                <a:latin typeface="Times New Roman" panose="02020603050405020304" pitchFamily="18" charset="0"/>
                <a:cs typeface="Times New Roman" panose="02020603050405020304" pitchFamily="18" charset="0"/>
              </a:rPr>
              <a:t>acetone has been considered as a main breath biomarker for diabetes. In addition to diabetes, fat burn monitoring is another application for breath acetone.</a:t>
            </a:r>
          </a:p>
          <a:p>
            <a:pPr marL="470535" indent="-457200" algn="just">
              <a:lnSpc>
                <a:spcPct val="110000"/>
              </a:lnSpc>
              <a:spcBef>
                <a:spcPts val="0"/>
              </a:spcBef>
              <a:buSzPct val="100000"/>
            </a:pPr>
            <a:r>
              <a:rPr lang="en-US" sz="2600" dirty="0">
                <a:latin typeface="Times New Roman" panose="02020603050405020304" pitchFamily="18" charset="0"/>
                <a:cs typeface="Times New Roman" panose="02020603050405020304" pitchFamily="18" charset="0"/>
              </a:rPr>
              <a:t>The ketogenic diet, while originally thought to treat epilepsy in children, is now used for weight loss due to increasing evidence indicating that fat is burned more rapidly when there is a low carbohydrate intake. </a:t>
            </a:r>
          </a:p>
          <a:p>
            <a:pPr marL="470535" indent="-457200" algn="just">
              <a:lnSpc>
                <a:spcPct val="110000"/>
              </a:lnSpc>
              <a:spcBef>
                <a:spcPts val="0"/>
              </a:spcBef>
              <a:buSzPct val="100000"/>
            </a:pPr>
            <a:r>
              <a:rPr lang="en-US" sz="2600" dirty="0">
                <a:latin typeface="Times New Roman" panose="02020603050405020304" pitchFamily="18" charset="0"/>
                <a:cs typeface="Times New Roman" panose="02020603050405020304" pitchFamily="18" charset="0"/>
              </a:rPr>
              <a:t>The range of acetone concentration in the breath of healthy humans is from 300 to 900 ppb and it is more than 1800 ppb for patients who have diabetes .</a:t>
            </a:r>
          </a:p>
          <a:p>
            <a:pPr marL="13335" lvl="0" indent="0" algn="just" rtl="0">
              <a:lnSpc>
                <a:spcPct val="90000"/>
              </a:lnSpc>
              <a:spcBef>
                <a:spcPts val="0"/>
              </a:spcBef>
              <a:spcAft>
                <a:spcPts val="0"/>
              </a:spcAft>
              <a:buSzPct val="100000"/>
              <a:buNone/>
            </a:pPr>
            <a:endParaRPr dirty="0"/>
          </a:p>
        </p:txBody>
      </p:sp>
      <p:sp>
        <p:nvSpPr>
          <p:cNvPr id="126" name="Google Shape;1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27" name="Google Shape;127;p3"/>
          <p:cNvSpPr txBox="1">
            <a:spLocks noGrp="1"/>
          </p:cNvSpPr>
          <p:nvPr>
            <p:ph type="ftr" idx="11"/>
          </p:nvPr>
        </p:nvSpPr>
        <p:spPr>
          <a:xfrm>
            <a:off x="2819871" y="6404037"/>
            <a:ext cx="675913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MEDICAL ELECTRONICS ENGINEERING, DAYANANDA SAGAR COLLEGE OF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18c23d96207_0_21"/>
          <p:cNvSpPr txBox="1">
            <a:spLocks noGrp="1"/>
          </p:cNvSpPr>
          <p:nvPr>
            <p:ph type="title"/>
          </p:nvPr>
        </p:nvSpPr>
        <p:spPr>
          <a:xfrm>
            <a:off x="528918" y="77775"/>
            <a:ext cx="3845858" cy="937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OBJECTIVES</a:t>
            </a:r>
            <a:endParaRPr b="1" dirty="0">
              <a:latin typeface="Times New Roman" panose="02020603050405020304" pitchFamily="18" charset="0"/>
              <a:cs typeface="Times New Roman" panose="02020603050405020304" pitchFamily="18" charset="0"/>
            </a:endParaRPr>
          </a:p>
        </p:txBody>
      </p:sp>
      <p:sp>
        <p:nvSpPr>
          <p:cNvPr id="135" name="Google Shape;135;g18c23d96207_0_21"/>
          <p:cNvSpPr txBox="1">
            <a:spLocks noGrp="1"/>
          </p:cNvSpPr>
          <p:nvPr>
            <p:ph type="body" idx="1"/>
          </p:nvPr>
        </p:nvSpPr>
        <p:spPr>
          <a:xfrm>
            <a:off x="457200" y="1061927"/>
            <a:ext cx="11322424" cy="5198913"/>
          </a:xfrm>
          <a:prstGeom prst="rect">
            <a:avLst/>
          </a:prstGeom>
        </p:spPr>
        <p:txBody>
          <a:bodyPr spcFirstLastPara="1" wrap="square" lIns="91425" tIns="45700" rIns="91425" bIns="45700" anchor="t" anchorCtr="0">
            <a:normAutofit/>
          </a:bodyPr>
          <a:lstStyle/>
          <a:p>
            <a:pPr marL="628650" lvl="0" indent="-514350" algn="just" rtl="0">
              <a:spcBef>
                <a:spcPts val="1000"/>
              </a:spcBef>
              <a:spcAft>
                <a:spcPts val="0"/>
              </a:spcAft>
              <a:buSzPts val="1800"/>
              <a:buFont typeface="+mj-lt"/>
              <a:buAutoNum type="arabicPeriod"/>
            </a:pPr>
            <a:r>
              <a:rPr lang="en-US" sz="2400" dirty="0">
                <a:latin typeface="Times New Roman" panose="02020603050405020304" pitchFamily="18" charset="0"/>
                <a:cs typeface="Times New Roman" panose="02020603050405020304" pitchFamily="18" charset="0"/>
              </a:rPr>
              <a:t>The objective of this project is to create a non-invasive and simple way for a person to monitor ketone levels, which acts as a key indicator of an unhealthy glucose level. </a:t>
            </a:r>
          </a:p>
          <a:p>
            <a:pPr marL="628650" lvl="0" indent="-514350" algn="just" rtl="0">
              <a:spcBef>
                <a:spcPts val="1000"/>
              </a:spcBef>
              <a:spcAft>
                <a:spcPts val="0"/>
              </a:spcAft>
              <a:buSzPts val="1800"/>
              <a:buFont typeface="+mj-lt"/>
              <a:buAutoNum type="arabicPeriod"/>
            </a:pPr>
            <a:r>
              <a:rPr lang="en-US" sz="2400" dirty="0">
                <a:latin typeface="Times New Roman" panose="02020603050405020304" pitchFamily="18" charset="0"/>
                <a:cs typeface="Times New Roman" panose="02020603050405020304" pitchFamily="18" charset="0"/>
              </a:rPr>
              <a:t>Since ketones in the body break down into volatile acetone, the device itself measures the concentration of acetone particles in the user’s breath in order to give a ketone value.</a:t>
            </a:r>
          </a:p>
          <a:p>
            <a:pPr marL="628650" lvl="0" indent="-514350" algn="just" rtl="0">
              <a:spcBef>
                <a:spcPts val="1000"/>
              </a:spcBef>
              <a:spcAft>
                <a:spcPts val="0"/>
              </a:spcAft>
              <a:buSzPts val="1800"/>
              <a:buFont typeface="+mj-lt"/>
              <a:buAutoNum type="arabicPeriod"/>
            </a:pPr>
            <a:r>
              <a:rPr lang="en-US" sz="2400" dirty="0">
                <a:latin typeface="Times New Roman" panose="02020603050405020304" pitchFamily="18" charset="0"/>
                <a:cs typeface="Times New Roman" panose="02020603050405020304" pitchFamily="18" charset="0"/>
              </a:rPr>
              <a:t>This direct relationship between body ketone levels and the levels of acetone found in breath, is the foundation of the project.</a:t>
            </a:r>
          </a:p>
          <a:p>
            <a:pPr marL="628650" lvl="0" indent="-514350" rtl="0">
              <a:spcBef>
                <a:spcPts val="1000"/>
              </a:spcBef>
              <a:spcAft>
                <a:spcPts val="0"/>
              </a:spcAft>
              <a:buSzPts val="1800"/>
              <a:buFont typeface="+mj-lt"/>
              <a:buAutoNum type="arabicPeriod"/>
            </a:pPr>
            <a:endParaRPr lang="en-US" sz="2400" dirty="0">
              <a:latin typeface="Times New Roman" panose="02020603050405020304" pitchFamily="18" charset="0"/>
              <a:cs typeface="Times New Roman" panose="02020603050405020304" pitchFamily="18" charset="0"/>
            </a:endParaRPr>
          </a:p>
          <a:p>
            <a:pPr marL="114300" lvl="0" indent="0" rtl="0">
              <a:spcBef>
                <a:spcPts val="1000"/>
              </a:spcBef>
              <a:spcAft>
                <a:spcPts val="0"/>
              </a:spcAft>
              <a:buSzPts val="1800"/>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493058" y="88837"/>
            <a:ext cx="10022542" cy="7548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IN" b="1" dirty="0">
                <a:latin typeface="Times New Roman" panose="02020603050405020304" pitchFamily="18" charset="0"/>
                <a:cs typeface="Times New Roman" panose="02020603050405020304" pitchFamily="18" charset="0"/>
              </a:rPr>
              <a:t>LITERATURE SURVEY </a:t>
            </a:r>
            <a:endParaRPr b="1" dirty="0">
              <a:latin typeface="Times New Roman" panose="02020603050405020304" pitchFamily="18" charset="0"/>
              <a:cs typeface="Times New Roman" panose="02020603050405020304" pitchFamily="18" charset="0"/>
            </a:endParaRPr>
          </a:p>
        </p:txBody>
      </p:sp>
      <p:graphicFrame>
        <p:nvGraphicFramePr>
          <p:cNvPr id="142" name="Google Shape;142;p4"/>
          <p:cNvGraphicFramePr/>
          <p:nvPr>
            <p:extLst>
              <p:ext uri="{D42A27DB-BD31-4B8C-83A1-F6EECF244321}">
                <p14:modId xmlns:p14="http://schemas.microsoft.com/office/powerpoint/2010/main" val="4206330206"/>
              </p:ext>
            </p:extLst>
          </p:nvPr>
        </p:nvGraphicFramePr>
        <p:xfrm>
          <a:off x="493058" y="843711"/>
          <a:ext cx="11304495" cy="5528389"/>
        </p:xfrm>
        <a:graphic>
          <a:graphicData uri="http://schemas.openxmlformats.org/drawingml/2006/table">
            <a:tbl>
              <a:tblPr firstRow="1" bandRow="1">
                <a:noFill/>
                <a:tableStyleId>{F5931D14-A14C-4668-A133-4F9A7415B671}</a:tableStyleId>
              </a:tblPr>
              <a:tblGrid>
                <a:gridCol w="612145">
                  <a:extLst>
                    <a:ext uri="{9D8B030D-6E8A-4147-A177-3AD203B41FA5}">
                      <a16:colId xmlns:a16="http://schemas.microsoft.com/office/drawing/2014/main" val="20000"/>
                    </a:ext>
                  </a:extLst>
                </a:gridCol>
                <a:gridCol w="2127169">
                  <a:extLst>
                    <a:ext uri="{9D8B030D-6E8A-4147-A177-3AD203B41FA5}">
                      <a16:colId xmlns:a16="http://schemas.microsoft.com/office/drawing/2014/main" val="20001"/>
                    </a:ext>
                  </a:extLst>
                </a:gridCol>
                <a:gridCol w="3205557">
                  <a:extLst>
                    <a:ext uri="{9D8B030D-6E8A-4147-A177-3AD203B41FA5}">
                      <a16:colId xmlns:a16="http://schemas.microsoft.com/office/drawing/2014/main" val="20002"/>
                    </a:ext>
                  </a:extLst>
                </a:gridCol>
                <a:gridCol w="5359624">
                  <a:extLst>
                    <a:ext uri="{9D8B030D-6E8A-4147-A177-3AD203B41FA5}">
                      <a16:colId xmlns:a16="http://schemas.microsoft.com/office/drawing/2014/main" val="20003"/>
                    </a:ext>
                  </a:extLst>
                </a:gridCol>
              </a:tblGrid>
              <a:tr h="350020">
                <a:tc>
                  <a:txBody>
                    <a:bodyPr/>
                    <a:lstStyle/>
                    <a:p>
                      <a:pPr marL="0" marR="0" lvl="0" indent="0" algn="l" rtl="0">
                        <a:spcBef>
                          <a:spcPts val="0"/>
                        </a:spcBef>
                        <a:spcAft>
                          <a:spcPts val="0"/>
                        </a:spcAft>
                        <a:buNone/>
                      </a:pPr>
                      <a:r>
                        <a:rPr lang="en-IN" sz="1800" u="none" strike="noStrike" cap="none"/>
                        <a:t>SN</a:t>
                      </a:r>
                      <a:endParaRPr sz="1800"/>
                    </a:p>
                  </a:txBody>
                  <a:tcPr marL="91450" marR="91450" marT="45725" marB="45725"/>
                </a:tc>
                <a:tc>
                  <a:txBody>
                    <a:bodyPr/>
                    <a:lstStyle/>
                    <a:p>
                      <a:pPr marL="0" marR="0" lvl="0" indent="0" algn="ctr" rtl="0">
                        <a:spcBef>
                          <a:spcPts val="0"/>
                        </a:spcBef>
                        <a:spcAft>
                          <a:spcPts val="0"/>
                        </a:spcAft>
                        <a:buNone/>
                      </a:pPr>
                      <a:r>
                        <a:rPr lang="en-IN" sz="1800"/>
                        <a:t>Author</a:t>
                      </a:r>
                      <a:endParaRPr/>
                    </a:p>
                  </a:txBody>
                  <a:tcPr marL="91450" marR="91450" marT="45725" marB="45725"/>
                </a:tc>
                <a:tc>
                  <a:txBody>
                    <a:bodyPr/>
                    <a:lstStyle/>
                    <a:p>
                      <a:pPr marL="0" marR="0" lvl="0" indent="0" algn="ctr" rtl="0">
                        <a:spcBef>
                          <a:spcPts val="0"/>
                        </a:spcBef>
                        <a:spcAft>
                          <a:spcPts val="0"/>
                        </a:spcAft>
                        <a:buNone/>
                      </a:pPr>
                      <a:r>
                        <a:rPr lang="en-IN" sz="1800"/>
                        <a:t>Topic/Publication/Year</a:t>
                      </a:r>
                      <a:endParaRPr/>
                    </a:p>
                  </a:txBody>
                  <a:tcPr marL="91450" marR="91450" marT="45725" marB="45725"/>
                </a:tc>
                <a:tc>
                  <a:txBody>
                    <a:bodyPr/>
                    <a:lstStyle/>
                    <a:p>
                      <a:pPr marL="0" marR="0" lvl="0" indent="0" algn="ctr" rtl="0">
                        <a:spcBef>
                          <a:spcPts val="0"/>
                        </a:spcBef>
                        <a:spcAft>
                          <a:spcPts val="0"/>
                        </a:spcAft>
                        <a:buNone/>
                      </a:pPr>
                      <a:r>
                        <a:rPr lang="en-IN" sz="1800"/>
                        <a:t>Inference</a:t>
                      </a:r>
                      <a:endParaRPr/>
                    </a:p>
                  </a:txBody>
                  <a:tcPr marL="91450" marR="91450" marT="45725" marB="45725"/>
                </a:tc>
                <a:extLst>
                  <a:ext uri="{0D108BD9-81ED-4DB2-BD59-A6C34878D82A}">
                    <a16:rowId xmlns:a16="http://schemas.microsoft.com/office/drawing/2014/main" val="10000"/>
                  </a:ext>
                </a:extLst>
              </a:tr>
              <a:tr h="2450067">
                <a:tc>
                  <a:txBody>
                    <a:bodyPr/>
                    <a:lstStyle/>
                    <a:p>
                      <a:pPr marL="0" marR="0" lvl="0" indent="0" algn="l" rtl="0">
                        <a:spcBef>
                          <a:spcPts val="0"/>
                        </a:spcBef>
                        <a:spcAft>
                          <a:spcPts val="0"/>
                        </a:spcAft>
                        <a:buNone/>
                      </a:pPr>
                      <a:r>
                        <a:rPr lang="en-IN" sz="1800"/>
                        <a:t>1.</a:t>
                      </a:r>
                      <a:endParaRPr sz="1800"/>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B. </a:t>
                      </a:r>
                      <a:r>
                        <a:rPr lang="en-IN" sz="18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Dontha</a:t>
                      </a: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M. </a:t>
                      </a:r>
                      <a:r>
                        <a:rPr lang="en-IN" sz="18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Faltas</a:t>
                      </a: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P. -I. </a:t>
                      </a:r>
                      <a:r>
                        <a:rPr lang="en-IN" sz="18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Gouma</a:t>
                      </a: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and A. </a:t>
                      </a:r>
                      <a:r>
                        <a:rPr lang="en-IN" sz="18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Kiourti</a:t>
                      </a: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"Electromagnetic-Based Deformation Monitoring for PANI-CA Breath Acetone Sensors," in </a:t>
                      </a:r>
                      <a:r>
                        <a:rPr lang="en-IN" sz="1800" b="0" i="1"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IEEE Journal of Electromagnetics, RF and Microwaves in Medicine and Biology</a:t>
                      </a: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vol. 6, no. 4, pp. 524-531, Dec. 2022.</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lvl="0" indent="0" algn="just" rtl="0">
                        <a:spcBef>
                          <a:spcPts val="0"/>
                        </a:spcBef>
                        <a:spcAft>
                          <a:spcPts val="0"/>
                        </a:spcAft>
                        <a:buSzPts val="1100"/>
                        <a:buNone/>
                      </a:pPr>
                      <a:r>
                        <a:rPr lang="en-US" sz="1400" b="0" i="0" u="none" strike="noStrike" cap="none" dirty="0">
                          <a:solidFill>
                            <a:schemeClr val="dk1"/>
                          </a:solidFill>
                          <a:effectLst/>
                          <a:latin typeface="Calibri"/>
                          <a:ea typeface="Calibri"/>
                          <a:cs typeface="Calibri"/>
                          <a:sym typeface="Arial"/>
                        </a:rPr>
                        <a:t> </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This paper proposes the novel electromagnetic (EM) based mechanism for quantifying bending in PANI-CA chemo-actuators that detect breath acetone and validate feasibility in a proof-of-concept in vitro setup. Breath acetone serves as a biomarker of human metabolism, yet previously reported techniques are invasive, non-continuous, and/or operate at high temperatures. </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2712552">
                <a:tc>
                  <a:txBody>
                    <a:bodyPr/>
                    <a:lstStyle/>
                    <a:p>
                      <a:pPr marL="0" marR="0" lvl="0" indent="0" algn="l" rtl="0">
                        <a:spcBef>
                          <a:spcPts val="0"/>
                        </a:spcBef>
                        <a:spcAft>
                          <a:spcPts val="0"/>
                        </a:spcAft>
                        <a:buNone/>
                      </a:pPr>
                      <a:r>
                        <a:rPr lang="en-IN" sz="1800"/>
                        <a:t>2</a:t>
                      </a:r>
                      <a:endParaRPr sz="1800"/>
                    </a:p>
                  </a:txBody>
                  <a:tcPr marL="91450" marR="91450" marT="45725" marB="45725"/>
                </a:tc>
                <a:tc>
                  <a:txBody>
                    <a:bodyPr/>
                    <a:lstStyle/>
                    <a:p>
                      <a:pPr marL="0" marR="0" lvl="0" indent="0" algn="just" rtl="0">
                        <a:spcBef>
                          <a:spcPts val="0"/>
                        </a:spcBef>
                        <a:spcAft>
                          <a:spcPts val="0"/>
                        </a:spcAft>
                        <a:buSzPts val="1100"/>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Y. </a:t>
                      </a:r>
                      <a:r>
                        <a:rPr lang="en-US" sz="18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Obeidat</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lvl="0" indent="0" algn="l" rtl="0">
                        <a:spcBef>
                          <a:spcPts val="0"/>
                        </a:spcBef>
                        <a:spcAft>
                          <a:spcPts val="0"/>
                        </a:spcAft>
                        <a:buSzPts val="1100"/>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"The Most Common Methods for Breath Acetone Concentration Detection: A Review," in </a:t>
                      </a:r>
                      <a:r>
                        <a:rPr lang="en-US" sz="1800" b="0" i="1"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IEEE Sensors Journal</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vol. 21, no. 13, pp. 14540-14558, 1 July1, 2021.</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p>
                  </a:txBody>
                  <a:tcPr marL="91450" marR="91450" marT="45725" marB="45725"/>
                </a:tc>
                <a:tc>
                  <a:txBody>
                    <a:bodyPr/>
                    <a:lstStyle/>
                    <a:p>
                      <a:pPr marL="0" marR="0" lvl="0" indent="0" algn="just" rtl="0">
                        <a:spcBef>
                          <a:spcPts val="0"/>
                        </a:spcBef>
                        <a:spcAft>
                          <a:spcPts val="0"/>
                        </a:spcAft>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This paper proposes the review of the most common techniques that are used for breath acetone detection. A comparison between these techniques and the possibility of using them for the diagnosis of diabetes mellitus are presented and discussed in detail. Finally, this review emphasizes the need for cheap, highly sensitive, easy to use and portable devices to help individuals living with diabetes mellitus to monitor their disease.</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bl>
          </a:graphicData>
        </a:graphic>
      </p:graphicFrame>
      <p:sp>
        <p:nvSpPr>
          <p:cNvPr id="143" name="Google Shape;14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144" name="Google Shape;144;p4"/>
          <p:cNvSpPr txBox="1">
            <a:spLocks noGrp="1"/>
          </p:cNvSpPr>
          <p:nvPr>
            <p:ph type="ftr" idx="11"/>
          </p:nvPr>
        </p:nvSpPr>
        <p:spPr>
          <a:xfrm>
            <a:off x="2819871" y="6404037"/>
            <a:ext cx="675913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MEDICAL ELECTRONICS ENGINEERING, DAYANANDA SAGAR COLLEGE OF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g18c10622804_0_24"/>
          <p:cNvGraphicFramePr/>
          <p:nvPr>
            <p:extLst>
              <p:ext uri="{D42A27DB-BD31-4B8C-83A1-F6EECF244321}">
                <p14:modId xmlns:p14="http://schemas.microsoft.com/office/powerpoint/2010/main" val="2496017066"/>
              </p:ext>
            </p:extLst>
          </p:nvPr>
        </p:nvGraphicFramePr>
        <p:xfrm>
          <a:off x="286871" y="136549"/>
          <a:ext cx="11674664" cy="6219799"/>
        </p:xfrm>
        <a:graphic>
          <a:graphicData uri="http://schemas.openxmlformats.org/drawingml/2006/table">
            <a:tbl>
              <a:tblPr firstRow="1" bandRow="1">
                <a:noFill/>
                <a:tableStyleId>{F5931D14-A14C-4668-A133-4F9A7415B671}</a:tableStyleId>
              </a:tblPr>
              <a:tblGrid>
                <a:gridCol w="468805">
                  <a:extLst>
                    <a:ext uri="{9D8B030D-6E8A-4147-A177-3AD203B41FA5}">
                      <a16:colId xmlns:a16="http://schemas.microsoft.com/office/drawing/2014/main" val="20000"/>
                    </a:ext>
                  </a:extLst>
                </a:gridCol>
                <a:gridCol w="2229329">
                  <a:extLst>
                    <a:ext uri="{9D8B030D-6E8A-4147-A177-3AD203B41FA5}">
                      <a16:colId xmlns:a16="http://schemas.microsoft.com/office/drawing/2014/main" val="20001"/>
                    </a:ext>
                  </a:extLst>
                </a:gridCol>
                <a:gridCol w="3359494">
                  <a:extLst>
                    <a:ext uri="{9D8B030D-6E8A-4147-A177-3AD203B41FA5}">
                      <a16:colId xmlns:a16="http://schemas.microsoft.com/office/drawing/2014/main" val="20002"/>
                    </a:ext>
                  </a:extLst>
                </a:gridCol>
                <a:gridCol w="5617036">
                  <a:extLst>
                    <a:ext uri="{9D8B030D-6E8A-4147-A177-3AD203B41FA5}">
                      <a16:colId xmlns:a16="http://schemas.microsoft.com/office/drawing/2014/main" val="20003"/>
                    </a:ext>
                  </a:extLst>
                </a:gridCol>
              </a:tblGrid>
              <a:tr h="430307">
                <a:tc>
                  <a:txBody>
                    <a:bodyPr/>
                    <a:lstStyle/>
                    <a:p>
                      <a:pPr marL="0" marR="0" lvl="0" indent="0" algn="l" rtl="0">
                        <a:spcBef>
                          <a:spcPts val="0"/>
                        </a:spcBef>
                        <a:spcAft>
                          <a:spcPts val="0"/>
                        </a:spcAft>
                        <a:buNone/>
                      </a:pPr>
                      <a:r>
                        <a:rPr lang="en-IN" sz="1800" u="none" strike="noStrike" cap="none"/>
                        <a:t>SN</a:t>
                      </a:r>
                      <a:endParaRPr sz="1800"/>
                    </a:p>
                  </a:txBody>
                  <a:tcPr marL="91450" marR="91450" marT="45725" marB="45725"/>
                </a:tc>
                <a:tc>
                  <a:txBody>
                    <a:bodyPr/>
                    <a:lstStyle/>
                    <a:p>
                      <a:pPr marL="0" marR="0" lvl="0" indent="0" algn="ctr" rtl="0">
                        <a:spcBef>
                          <a:spcPts val="0"/>
                        </a:spcBef>
                        <a:spcAft>
                          <a:spcPts val="0"/>
                        </a:spcAft>
                        <a:buNone/>
                      </a:pPr>
                      <a:r>
                        <a:rPr lang="en-IN" sz="1800"/>
                        <a:t>Author</a:t>
                      </a:r>
                      <a:endParaRPr/>
                    </a:p>
                  </a:txBody>
                  <a:tcPr marL="91450" marR="91450" marT="45725" marB="45725"/>
                </a:tc>
                <a:tc>
                  <a:txBody>
                    <a:bodyPr/>
                    <a:lstStyle/>
                    <a:p>
                      <a:pPr marL="0" marR="0" lvl="0" indent="0" algn="ctr" rtl="0">
                        <a:spcBef>
                          <a:spcPts val="0"/>
                        </a:spcBef>
                        <a:spcAft>
                          <a:spcPts val="0"/>
                        </a:spcAft>
                        <a:buNone/>
                      </a:pPr>
                      <a:r>
                        <a:rPr lang="en-IN" sz="1800" dirty="0"/>
                        <a:t>Topic/Publication/Year</a:t>
                      </a:r>
                      <a:endParaRPr dirty="0"/>
                    </a:p>
                  </a:txBody>
                  <a:tcPr marL="91450" marR="91450" marT="45725" marB="45725"/>
                </a:tc>
                <a:tc>
                  <a:txBody>
                    <a:bodyPr/>
                    <a:lstStyle/>
                    <a:p>
                      <a:pPr marL="0" marR="0" lvl="0" indent="0" algn="ctr" rtl="0">
                        <a:spcBef>
                          <a:spcPts val="0"/>
                        </a:spcBef>
                        <a:spcAft>
                          <a:spcPts val="0"/>
                        </a:spcAft>
                        <a:buNone/>
                      </a:pPr>
                      <a:r>
                        <a:rPr lang="en-IN" sz="1800" dirty="0"/>
                        <a:t>Inference</a:t>
                      </a:r>
                      <a:endParaRPr dirty="0"/>
                    </a:p>
                  </a:txBody>
                  <a:tcPr marL="91450" marR="91450" marT="45725" marB="45725"/>
                </a:tc>
                <a:extLst>
                  <a:ext uri="{0D108BD9-81ED-4DB2-BD59-A6C34878D82A}">
                    <a16:rowId xmlns:a16="http://schemas.microsoft.com/office/drawing/2014/main" val="10000"/>
                  </a:ext>
                </a:extLst>
              </a:tr>
              <a:tr h="2894746">
                <a:tc>
                  <a:txBody>
                    <a:bodyPr/>
                    <a:lstStyle/>
                    <a:p>
                      <a:pPr marL="0" marR="0" lvl="0" indent="0" algn="l" rtl="0">
                        <a:spcBef>
                          <a:spcPts val="0"/>
                        </a:spcBef>
                        <a:spcAft>
                          <a:spcPts val="0"/>
                        </a:spcAft>
                        <a:buNone/>
                      </a:pPr>
                      <a:r>
                        <a:rPr lang="en-IN" sz="1800"/>
                        <a:t>3</a:t>
                      </a:r>
                      <a:endParaRPr sz="1800"/>
                    </a:p>
                  </a:txBody>
                  <a:tcPr marL="91450" marR="91450" marT="45725" marB="45725"/>
                </a:tc>
                <a:tc>
                  <a:txBody>
                    <a:bodyPr/>
                    <a:lstStyle/>
                    <a:p>
                      <a:pPr marL="0" marR="0" lvl="0" indent="0" algn="just" rtl="0">
                        <a:spcBef>
                          <a:spcPts val="0"/>
                        </a:spcBef>
                        <a:spcAft>
                          <a:spcPts val="0"/>
                        </a:spcAft>
                        <a:buNone/>
                      </a:pPr>
                      <a:r>
                        <a:rPr lang="en-US" sz="1800" dirty="0"/>
                        <a:t>F. Usman, J. O. Dennis, A. Y. Ahmed, F. </a:t>
                      </a:r>
                      <a:r>
                        <a:rPr lang="en-US" sz="1800" dirty="0" err="1"/>
                        <a:t>Meriaudeau</a:t>
                      </a:r>
                      <a:r>
                        <a:rPr lang="en-US" sz="1800" dirty="0"/>
                        <a:t>, O. B. Ayodele and A. A. S. </a:t>
                      </a:r>
                      <a:r>
                        <a:rPr lang="en-US" sz="1800" dirty="0" err="1"/>
                        <a:t>Rabih</a:t>
                      </a:r>
                      <a:r>
                        <a:rPr lang="en-US" sz="1800" dirty="0"/>
                        <a:t>,</a:t>
                      </a:r>
                      <a:endParaRPr sz="1800" dirty="0"/>
                    </a:p>
                  </a:txBody>
                  <a:tcPr marL="91450" marR="91450" marT="45725" marB="45725"/>
                </a:tc>
                <a:tc>
                  <a:txBody>
                    <a:bodyPr/>
                    <a:lstStyle/>
                    <a:p>
                      <a:pPr marL="0" marR="0" lvl="0" indent="0" algn="just" rtl="0">
                        <a:spcBef>
                          <a:spcPts val="0"/>
                        </a:spcBef>
                        <a:spcAft>
                          <a:spcPts val="0"/>
                        </a:spcAft>
                        <a:buNone/>
                      </a:pPr>
                      <a:r>
                        <a:rPr lang="en-US" sz="1800" dirty="0"/>
                        <a:t> "A Review of Biosensors for Non-Invasive Diabetes Monitoring and Screening in Human Exhaled Breath," in IEEE Access, vol. 7, pp. 5963-5974, 2019.</a:t>
                      </a:r>
                      <a:endParaRPr sz="1800" dirty="0"/>
                    </a:p>
                  </a:txBody>
                  <a:tcPr marL="91450" marR="91450" marT="45725" marB="45725"/>
                </a:tc>
                <a:tc>
                  <a:txBody>
                    <a:bodyPr/>
                    <a:lstStyle/>
                    <a:p>
                      <a:pPr marL="0" lvl="0" indent="0" algn="just" rtl="0">
                        <a:spcBef>
                          <a:spcPts val="0"/>
                        </a:spcBef>
                        <a:spcAft>
                          <a:spcPts val="0"/>
                        </a:spcAft>
                        <a:buSzPts val="1100"/>
                        <a:buNone/>
                      </a:pPr>
                      <a:r>
                        <a:rPr lang="en-US" sz="1800" dirty="0"/>
                        <a:t>This paper reviews the recent literature on the detection of exhaled breath acetone and acetone vapor of diabetic interest. The biosensors have been classified based on their transduction methods. The performance characteristics of the biosensors have been explored for comparison.</a:t>
                      </a:r>
                      <a:endParaRPr sz="1800" dirty="0"/>
                    </a:p>
                  </a:txBody>
                  <a:tcPr marL="91450" marR="91450" marT="45725" marB="45725"/>
                </a:tc>
                <a:extLst>
                  <a:ext uri="{0D108BD9-81ED-4DB2-BD59-A6C34878D82A}">
                    <a16:rowId xmlns:a16="http://schemas.microsoft.com/office/drawing/2014/main" val="10001"/>
                  </a:ext>
                </a:extLst>
              </a:tr>
              <a:tr h="2894746">
                <a:tc>
                  <a:txBody>
                    <a:bodyPr/>
                    <a:lstStyle/>
                    <a:p>
                      <a:pPr marL="0" marR="0" lvl="0" indent="0" algn="l" rtl="0">
                        <a:spcBef>
                          <a:spcPts val="0"/>
                        </a:spcBef>
                        <a:spcAft>
                          <a:spcPts val="0"/>
                        </a:spcAft>
                        <a:buNone/>
                      </a:pPr>
                      <a:r>
                        <a:rPr lang="en-IN" sz="1800" dirty="0"/>
                        <a:t>4</a:t>
                      </a:r>
                      <a:endParaRPr sz="1800" dirty="0"/>
                    </a:p>
                  </a:txBody>
                  <a:tcPr marL="91450" marR="91450" marT="45725" marB="45725"/>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G. Neri, A. Bonavita, G. Micali and N. Donato.</a:t>
                      </a:r>
                      <a:endParaRPr lang="it-IT" sz="18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800" dirty="0"/>
                    </a:p>
                  </a:txBody>
                  <a:tcPr marL="91450" marR="91450" marT="45725" marB="45725"/>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"Design and Development of a Breath Acetone MOS Sensor for Ketogenic Diets Control," in </a:t>
                      </a:r>
                      <a:r>
                        <a:rPr lang="en-US" sz="1800" b="0" i="1"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IEEE Sensors Journal</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vol. 10, no. 1, pp. 131-136 , Jan. 2010</a:t>
                      </a:r>
                      <a:endParaRPr lang="en-US" sz="1800" dirty="0"/>
                    </a:p>
                    <a:p>
                      <a:pPr marL="0" marR="0" lvl="0" indent="0" algn="just" rtl="0">
                        <a:spcBef>
                          <a:spcPts val="0"/>
                        </a:spcBef>
                        <a:spcAft>
                          <a:spcPts val="0"/>
                        </a:spcAft>
                        <a:buNone/>
                      </a:pPr>
                      <a:endParaRPr sz="1800" dirty="0"/>
                    </a:p>
                  </a:txBody>
                  <a:tcPr marL="91450" marR="91450" marT="45725" marB="45725"/>
                </a:tc>
                <a:tc>
                  <a:txBody>
                    <a:bodyPr/>
                    <a:lstStyle/>
                    <a:p>
                      <a:pPr marL="0" lvl="0" indent="0" algn="just" rtl="0">
                        <a:spcBef>
                          <a:spcPts val="0"/>
                        </a:spcBef>
                        <a:spcAft>
                          <a:spcPts val="0"/>
                        </a:spcAft>
                        <a:buSzPts val="1100"/>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This paper proposes the design of a handy and noninvasive measurement of acetone in the human breath, which is useful for ketosis monitoring and control, by means of MOS sensors is reported.  The results obtained indicate that MOS sensors based on Pt-In2O 3 </a:t>
                      </a:r>
                      <a:r>
                        <a:rPr lang="en-US" sz="18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nanopowders</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are promising as fast and quantifiable means of determining acetone in the breath, posing the advantages of real time measurements and low costs devices for the control of ketogenic diet.</a:t>
                      </a:r>
                      <a:endParaRPr sz="1800" dirty="0"/>
                    </a:p>
                  </a:txBody>
                  <a:tcPr marL="91450" marR="91450" marT="45725" marB="45725"/>
                </a:tc>
                <a:extLst>
                  <a:ext uri="{0D108BD9-81ED-4DB2-BD59-A6C34878D82A}">
                    <a16:rowId xmlns:a16="http://schemas.microsoft.com/office/drawing/2014/main" val="3757261574"/>
                  </a:ext>
                </a:extLst>
              </a:tr>
            </a:tbl>
          </a:graphicData>
        </a:graphic>
      </p:graphicFrame>
      <p:sp>
        <p:nvSpPr>
          <p:cNvPr id="150" name="Google Shape;150;g18c10622804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151" name="Google Shape;151;g18c10622804_0_24"/>
          <p:cNvSpPr txBox="1">
            <a:spLocks noGrp="1"/>
          </p:cNvSpPr>
          <p:nvPr>
            <p:ph type="ftr" idx="11"/>
          </p:nvPr>
        </p:nvSpPr>
        <p:spPr>
          <a:xfrm>
            <a:off x="2819871" y="6404037"/>
            <a:ext cx="6759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MEDICAL ELECTRONICS ENGINEERING, DAYANANDA SAGAR COLLEGE OF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txBox="1">
            <a:spLocks noGrp="1"/>
          </p:cNvSpPr>
          <p:nvPr>
            <p:ph type="title"/>
          </p:nvPr>
        </p:nvSpPr>
        <p:spPr>
          <a:xfrm>
            <a:off x="0" y="77775"/>
            <a:ext cx="4041900" cy="822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IN" b="1" dirty="0">
                <a:latin typeface="Times New Roman" panose="02020603050405020304" pitchFamily="18" charset="0"/>
                <a:cs typeface="Times New Roman" panose="02020603050405020304" pitchFamily="18" charset="0"/>
              </a:rPr>
              <a:t>COMPONENTS</a:t>
            </a:r>
            <a:endParaRPr b="1" dirty="0">
              <a:latin typeface="Times New Roman" panose="02020603050405020304" pitchFamily="18" charset="0"/>
              <a:cs typeface="Times New Roman" panose="02020603050405020304" pitchFamily="18" charset="0"/>
            </a:endParaRPr>
          </a:p>
        </p:txBody>
      </p:sp>
      <p:sp>
        <p:nvSpPr>
          <p:cNvPr id="157" name="Google Shape;15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158" name="Google Shape;158;p7"/>
          <p:cNvSpPr txBox="1">
            <a:spLocks noGrp="1"/>
          </p:cNvSpPr>
          <p:nvPr>
            <p:ph type="ftr" idx="11"/>
          </p:nvPr>
        </p:nvSpPr>
        <p:spPr>
          <a:xfrm>
            <a:off x="2819871" y="6404037"/>
            <a:ext cx="675913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MEDICAL ELECTRONICS ENGINEERING, DAYANANDA SAGAR COLLEGE OF ENGINEERING</a:t>
            </a:r>
            <a:endParaRPr/>
          </a:p>
        </p:txBody>
      </p:sp>
      <p:sp>
        <p:nvSpPr>
          <p:cNvPr id="162" name="Google Shape;162;p7"/>
          <p:cNvSpPr txBox="1"/>
          <p:nvPr/>
        </p:nvSpPr>
        <p:spPr>
          <a:xfrm>
            <a:off x="5153075" y="3409850"/>
            <a:ext cx="70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72" name="Google Shape;172;p7"/>
          <p:cNvPicPr preferRelativeResize="0"/>
          <p:nvPr/>
        </p:nvPicPr>
        <p:blipFill rotWithShape="1">
          <a:blip r:embed="rId3">
            <a:alphaModFix/>
          </a:blip>
          <a:srcRect l="-2910" t="7440" r="2909" b="3773"/>
          <a:stretch/>
        </p:blipFill>
        <p:spPr>
          <a:xfrm>
            <a:off x="6758535" y="727587"/>
            <a:ext cx="3653825" cy="1827978"/>
          </a:xfrm>
          <a:prstGeom prst="rect">
            <a:avLst/>
          </a:prstGeom>
          <a:noFill/>
          <a:ln>
            <a:noFill/>
          </a:ln>
        </p:spPr>
      </p:pic>
      <p:sp>
        <p:nvSpPr>
          <p:cNvPr id="4" name="TextBox 3">
            <a:extLst>
              <a:ext uri="{FF2B5EF4-FFF2-40B4-BE49-F238E27FC236}">
                <a16:creationId xmlns:a16="http://schemas.microsoft.com/office/drawing/2014/main" id="{E6ED9CC5-F473-496A-4361-23FD20216F6F}"/>
              </a:ext>
            </a:extLst>
          </p:cNvPr>
          <p:cNvSpPr txBox="1"/>
          <p:nvPr/>
        </p:nvSpPr>
        <p:spPr>
          <a:xfrm rot="10800000" flipV="1">
            <a:off x="839755" y="5662075"/>
            <a:ext cx="5094514" cy="338554"/>
          </a:xfrm>
          <a:prstGeom prst="rect">
            <a:avLst/>
          </a:prstGeom>
          <a:noFill/>
        </p:spPr>
        <p:txBody>
          <a:bodyPr wrap="square" rtlCol="0">
            <a:spAutoFit/>
          </a:bodyPr>
          <a:lstStyle/>
          <a:p>
            <a:pPr algn="l"/>
            <a:r>
              <a:rPr lang="en-US" sz="1600" b="1" dirty="0"/>
              <a:t>Components with appropriate budget=800 rupees</a:t>
            </a:r>
          </a:p>
        </p:txBody>
      </p:sp>
      <p:pic>
        <p:nvPicPr>
          <p:cNvPr id="5" name="Picture 4">
            <a:extLst>
              <a:ext uri="{FF2B5EF4-FFF2-40B4-BE49-F238E27FC236}">
                <a16:creationId xmlns:a16="http://schemas.microsoft.com/office/drawing/2014/main" id="{47428D95-1351-B99A-20AC-64D163C84757}"/>
              </a:ext>
            </a:extLst>
          </p:cNvPr>
          <p:cNvPicPr>
            <a:picLocks noChangeAspect="1"/>
          </p:cNvPicPr>
          <p:nvPr/>
        </p:nvPicPr>
        <p:blipFill>
          <a:blip r:embed="rId4"/>
          <a:stretch>
            <a:fillRect/>
          </a:stretch>
        </p:blipFill>
        <p:spPr>
          <a:xfrm>
            <a:off x="606490" y="1520890"/>
            <a:ext cx="2488102" cy="2631232"/>
          </a:xfrm>
          <a:prstGeom prst="rect">
            <a:avLst/>
          </a:prstGeom>
        </p:spPr>
      </p:pic>
      <p:pic>
        <p:nvPicPr>
          <p:cNvPr id="7" name="Picture 6">
            <a:extLst>
              <a:ext uri="{FF2B5EF4-FFF2-40B4-BE49-F238E27FC236}">
                <a16:creationId xmlns:a16="http://schemas.microsoft.com/office/drawing/2014/main" id="{C093CE0A-18B0-6B94-EF9D-92F8A137DA24}"/>
              </a:ext>
            </a:extLst>
          </p:cNvPr>
          <p:cNvPicPr>
            <a:picLocks noChangeAspect="1"/>
          </p:cNvPicPr>
          <p:nvPr/>
        </p:nvPicPr>
        <p:blipFill>
          <a:blip r:embed="rId5"/>
          <a:stretch>
            <a:fillRect/>
          </a:stretch>
        </p:blipFill>
        <p:spPr>
          <a:xfrm>
            <a:off x="3433665" y="1222309"/>
            <a:ext cx="2985797" cy="3107095"/>
          </a:xfrm>
          <a:prstGeom prst="rect">
            <a:avLst/>
          </a:prstGeom>
        </p:spPr>
      </p:pic>
      <p:pic>
        <p:nvPicPr>
          <p:cNvPr id="9" name="Picture 8">
            <a:extLst>
              <a:ext uri="{FF2B5EF4-FFF2-40B4-BE49-F238E27FC236}">
                <a16:creationId xmlns:a16="http://schemas.microsoft.com/office/drawing/2014/main" id="{A17E6602-C138-2D83-9FFA-143B5342034B}"/>
              </a:ext>
            </a:extLst>
          </p:cNvPr>
          <p:cNvPicPr>
            <a:picLocks noChangeAspect="1"/>
          </p:cNvPicPr>
          <p:nvPr/>
        </p:nvPicPr>
        <p:blipFill>
          <a:blip r:embed="rId6"/>
          <a:stretch>
            <a:fillRect/>
          </a:stretch>
        </p:blipFill>
        <p:spPr>
          <a:xfrm>
            <a:off x="7212562" y="3209731"/>
            <a:ext cx="4068147" cy="2643719"/>
          </a:xfrm>
          <a:prstGeom prst="rect">
            <a:avLst/>
          </a:prstGeom>
        </p:spPr>
      </p:pic>
      <p:sp>
        <p:nvSpPr>
          <p:cNvPr id="10" name="TextBox 9">
            <a:extLst>
              <a:ext uri="{FF2B5EF4-FFF2-40B4-BE49-F238E27FC236}">
                <a16:creationId xmlns:a16="http://schemas.microsoft.com/office/drawing/2014/main" id="{CD919625-4EE2-0180-4F35-D95A628E562A}"/>
              </a:ext>
            </a:extLst>
          </p:cNvPr>
          <p:cNvSpPr txBox="1"/>
          <p:nvPr/>
        </p:nvSpPr>
        <p:spPr>
          <a:xfrm>
            <a:off x="1182248" y="4432041"/>
            <a:ext cx="1159736" cy="307777"/>
          </a:xfrm>
          <a:prstGeom prst="rect">
            <a:avLst/>
          </a:prstGeom>
          <a:noFill/>
        </p:spPr>
        <p:txBody>
          <a:bodyPr wrap="square" rtlCol="0">
            <a:spAutoFit/>
          </a:bodyPr>
          <a:lstStyle/>
          <a:p>
            <a:r>
              <a:rPr lang="en-IN" dirty="0"/>
              <a:t>Gas sensor</a:t>
            </a:r>
          </a:p>
        </p:txBody>
      </p:sp>
      <p:sp>
        <p:nvSpPr>
          <p:cNvPr id="11" name="TextBox 10">
            <a:extLst>
              <a:ext uri="{FF2B5EF4-FFF2-40B4-BE49-F238E27FC236}">
                <a16:creationId xmlns:a16="http://schemas.microsoft.com/office/drawing/2014/main" id="{11413592-7851-5832-FC50-A946E7D88D00}"/>
              </a:ext>
            </a:extLst>
          </p:cNvPr>
          <p:cNvSpPr txBox="1"/>
          <p:nvPr/>
        </p:nvSpPr>
        <p:spPr>
          <a:xfrm rot="10800000" flipH="1" flipV="1">
            <a:off x="4717797" y="4558679"/>
            <a:ext cx="1292271" cy="307777"/>
          </a:xfrm>
          <a:prstGeom prst="rect">
            <a:avLst/>
          </a:prstGeom>
          <a:noFill/>
        </p:spPr>
        <p:txBody>
          <a:bodyPr wrap="square" rtlCol="0">
            <a:spAutoFit/>
          </a:bodyPr>
          <a:lstStyle/>
          <a:p>
            <a:r>
              <a:rPr lang="en-IN" dirty="0"/>
              <a:t>DHT22</a:t>
            </a:r>
          </a:p>
        </p:txBody>
      </p:sp>
      <p:sp>
        <p:nvSpPr>
          <p:cNvPr id="12" name="TextBox 11">
            <a:extLst>
              <a:ext uri="{FF2B5EF4-FFF2-40B4-BE49-F238E27FC236}">
                <a16:creationId xmlns:a16="http://schemas.microsoft.com/office/drawing/2014/main" id="{CECA62BE-2238-A157-7F55-454A5DC3E778}"/>
              </a:ext>
            </a:extLst>
          </p:cNvPr>
          <p:cNvSpPr txBox="1"/>
          <p:nvPr/>
        </p:nvSpPr>
        <p:spPr>
          <a:xfrm flipH="1">
            <a:off x="7965169" y="2911151"/>
            <a:ext cx="2326495" cy="307777"/>
          </a:xfrm>
          <a:prstGeom prst="rect">
            <a:avLst/>
          </a:prstGeom>
          <a:noFill/>
        </p:spPr>
        <p:txBody>
          <a:bodyPr wrap="square" rtlCol="0">
            <a:spAutoFit/>
          </a:bodyPr>
          <a:lstStyle/>
          <a:p>
            <a:r>
              <a:rPr lang="en-IN" dirty="0"/>
              <a:t>Arduino UNO</a:t>
            </a:r>
          </a:p>
        </p:txBody>
      </p:sp>
      <p:sp>
        <p:nvSpPr>
          <p:cNvPr id="13" name="TextBox 12">
            <a:extLst>
              <a:ext uri="{FF2B5EF4-FFF2-40B4-BE49-F238E27FC236}">
                <a16:creationId xmlns:a16="http://schemas.microsoft.com/office/drawing/2014/main" id="{AEEAD943-25A1-631B-D17A-1D51C1A9DB2B}"/>
              </a:ext>
            </a:extLst>
          </p:cNvPr>
          <p:cNvSpPr txBox="1"/>
          <p:nvPr/>
        </p:nvSpPr>
        <p:spPr>
          <a:xfrm>
            <a:off x="8610599" y="5954911"/>
            <a:ext cx="2296887" cy="307777"/>
          </a:xfrm>
          <a:prstGeom prst="rect">
            <a:avLst/>
          </a:prstGeom>
          <a:noFill/>
        </p:spPr>
        <p:txBody>
          <a:bodyPr wrap="square" rtlCol="0">
            <a:spAutoFit/>
          </a:bodyPr>
          <a:lstStyle/>
          <a:p>
            <a:r>
              <a:rPr lang="en-IN" dirty="0"/>
              <a:t>OLED display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8"/>
          <p:cNvSpPr txBox="1">
            <a:spLocks noGrp="1"/>
          </p:cNvSpPr>
          <p:nvPr>
            <p:ph type="title"/>
          </p:nvPr>
        </p:nvSpPr>
        <p:spPr>
          <a:xfrm>
            <a:off x="421340" y="77775"/>
            <a:ext cx="7777659" cy="995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latin typeface="Times New Roman" panose="02020603050405020304" pitchFamily="18" charset="0"/>
                <a:cs typeface="Times New Roman" panose="02020603050405020304" pitchFamily="18" charset="0"/>
              </a:rPr>
              <a:t>METHODOLOGY</a:t>
            </a:r>
            <a:r>
              <a:rPr lang="en-IN" dirty="0"/>
              <a:t>  </a:t>
            </a:r>
            <a:endParaRPr dirty="0"/>
          </a:p>
        </p:txBody>
      </p:sp>
      <p:sp>
        <p:nvSpPr>
          <p:cNvPr id="180" name="Google Shape;180;p8"/>
          <p:cNvSpPr txBox="1">
            <a:spLocks noGrp="1"/>
          </p:cNvSpPr>
          <p:nvPr>
            <p:ph type="sldNum" idx="12"/>
          </p:nvPr>
        </p:nvSpPr>
        <p:spPr>
          <a:xfrm>
            <a:off x="10884022" y="6356350"/>
            <a:ext cx="46977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181" name="Google Shape;181;p8"/>
          <p:cNvSpPr txBox="1">
            <a:spLocks noGrp="1"/>
          </p:cNvSpPr>
          <p:nvPr>
            <p:ph type="ftr" idx="11"/>
          </p:nvPr>
        </p:nvSpPr>
        <p:spPr>
          <a:xfrm>
            <a:off x="2819871" y="6404037"/>
            <a:ext cx="675913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MEDICAL ELECTRONICS ENGINEERING, DAYANANDA SAGAR COLLEGE OF ENGINEERING</a:t>
            </a:r>
            <a:endParaRPr/>
          </a:p>
        </p:txBody>
      </p:sp>
      <p:sp>
        <p:nvSpPr>
          <p:cNvPr id="12" name="Oval 11"/>
          <p:cNvSpPr/>
          <p:nvPr/>
        </p:nvSpPr>
        <p:spPr>
          <a:xfrm>
            <a:off x="2848708" y="1557375"/>
            <a:ext cx="1957754" cy="1266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GAS SENSOR MODULE</a:t>
            </a:r>
            <a:endParaRPr lang="en-IN" sz="1200" dirty="0"/>
          </a:p>
        </p:txBody>
      </p:sp>
      <p:sp>
        <p:nvSpPr>
          <p:cNvPr id="15" name="Oval 14"/>
          <p:cNvSpPr/>
          <p:nvPr/>
        </p:nvSpPr>
        <p:spPr>
          <a:xfrm>
            <a:off x="2848708" y="3716213"/>
            <a:ext cx="1957754" cy="1383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TEMPERATURE AND HUMIDITY SENSOR</a:t>
            </a:r>
            <a:endParaRPr lang="en-IN" sz="1200" dirty="0"/>
          </a:p>
        </p:txBody>
      </p:sp>
      <p:sp>
        <p:nvSpPr>
          <p:cNvPr id="16" name="Rounded Rectangle 15"/>
          <p:cNvSpPr/>
          <p:nvPr/>
        </p:nvSpPr>
        <p:spPr>
          <a:xfrm>
            <a:off x="6189785" y="2590800"/>
            <a:ext cx="2461846" cy="1547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AURDINO UNO</a:t>
            </a:r>
            <a:endParaRPr lang="en-IN" dirty="0"/>
          </a:p>
        </p:txBody>
      </p:sp>
      <p:sp>
        <p:nvSpPr>
          <p:cNvPr id="17" name="Oval 16"/>
          <p:cNvSpPr/>
          <p:nvPr/>
        </p:nvSpPr>
        <p:spPr>
          <a:xfrm>
            <a:off x="10105292" y="2704833"/>
            <a:ext cx="1629508" cy="1319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OLED GRAPHIC DISPLAY</a:t>
            </a:r>
            <a:endParaRPr lang="en-IN" dirty="0"/>
          </a:p>
        </p:txBody>
      </p:sp>
      <p:sp>
        <p:nvSpPr>
          <p:cNvPr id="18" name="Right Arrow 17"/>
          <p:cNvSpPr/>
          <p:nvPr/>
        </p:nvSpPr>
        <p:spPr>
          <a:xfrm>
            <a:off x="5134708" y="3223846"/>
            <a:ext cx="726830" cy="492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2151184" y="3212121"/>
            <a:ext cx="697523" cy="492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9015046" y="3259012"/>
            <a:ext cx="656492" cy="492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71" y="2190421"/>
            <a:ext cx="1670518" cy="183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4D3823-2F99-6610-5F2B-299F756021D6}"/>
              </a:ext>
            </a:extLst>
          </p:cNvPr>
          <p:cNvSpPr txBox="1"/>
          <p:nvPr/>
        </p:nvSpPr>
        <p:spPr>
          <a:xfrm>
            <a:off x="5180981" y="2518311"/>
            <a:ext cx="1828800" cy="1828800"/>
          </a:xfrm>
          <a:prstGeom prst="rect">
            <a:avLst/>
          </a:prstGeom>
          <a:noFill/>
        </p:spPr>
        <p:txBody>
          <a:bodyPr wrap="square" rtlCol="0">
            <a:spAutoFit/>
          </a:bodyPr>
          <a:lstStyle/>
          <a:p>
            <a:pPr algn="l"/>
            <a:endParaRPr lang="en-US"/>
          </a:p>
        </p:txBody>
      </p:sp>
      <p:sp>
        <p:nvSpPr>
          <p:cNvPr id="3" name="Text Placeholder 2">
            <a:extLst>
              <a:ext uri="{FF2B5EF4-FFF2-40B4-BE49-F238E27FC236}">
                <a16:creationId xmlns:a16="http://schemas.microsoft.com/office/drawing/2014/main" id="{6BD05805-BE17-539A-D75E-A5F10DC1E83D}"/>
              </a:ext>
            </a:extLst>
          </p:cNvPr>
          <p:cNvSpPr>
            <a:spLocks noGrp="1"/>
          </p:cNvSpPr>
          <p:nvPr>
            <p:ph type="body" idx="1"/>
          </p:nvPr>
        </p:nvSpPr>
        <p:spPr>
          <a:xfrm>
            <a:off x="483635" y="121298"/>
            <a:ext cx="11450217" cy="6550090"/>
          </a:xfrm>
        </p:spPr>
        <p:txBody>
          <a:bodyPr>
            <a:noAutofit/>
          </a:bodyPr>
          <a:lstStyle/>
          <a:p>
            <a:pPr marL="114300" indent="0" algn="just">
              <a:buNone/>
            </a:pPr>
            <a:r>
              <a:rPr lang="en-US" sz="2000" dirty="0">
                <a:latin typeface="Times New Roman" panose="02020603050405020304" pitchFamily="18" charset="0"/>
                <a:cs typeface="Times New Roman" panose="02020603050405020304" pitchFamily="18" charset="0"/>
              </a:rPr>
              <a:t>To create a human breath analyzer to measure ketosis using an Arduino Uno, gas sensor, and temperature and humidity sensor, the following methodology can be used:</a:t>
            </a:r>
          </a:p>
          <a:p>
            <a:pPr algn="just"/>
            <a:r>
              <a:rPr lang="en-US" sz="2000" dirty="0">
                <a:latin typeface="Times New Roman" panose="02020603050405020304" pitchFamily="18" charset="0"/>
                <a:cs typeface="Times New Roman" panose="02020603050405020304" pitchFamily="18" charset="0"/>
              </a:rPr>
              <a:t>Gather the required materials: Arduino Uno board, gas sensor (such as </a:t>
            </a:r>
            <a:r>
              <a:rPr lang="en-IN" sz="2000" b="0" i="0" dirty="0">
                <a:solidFill>
                  <a:srgbClr val="4A4A4A"/>
                </a:solidFill>
                <a:effectLst/>
                <a:latin typeface="Times New Roman" panose="02020603050405020304" pitchFamily="18" charset="0"/>
                <a:cs typeface="Times New Roman" panose="02020603050405020304" pitchFamily="18" charset="0"/>
              </a:rPr>
              <a:t>MQ-135 Gas Sensor Module</a:t>
            </a:r>
            <a:r>
              <a:rPr lang="en-US" sz="2000" dirty="0">
                <a:latin typeface="Times New Roman" panose="02020603050405020304" pitchFamily="18" charset="0"/>
                <a:cs typeface="Times New Roman" panose="02020603050405020304" pitchFamily="18" charset="0"/>
              </a:rPr>
              <a:t>), temperature and humidity sensor (such as the DHT22 sensor), breadboard, jumper wires, and a power supply.</a:t>
            </a:r>
          </a:p>
          <a:p>
            <a:pPr algn="just"/>
            <a:r>
              <a:rPr lang="en-US" sz="2000" dirty="0">
                <a:latin typeface="Times New Roman" panose="02020603050405020304" pitchFamily="18" charset="0"/>
                <a:cs typeface="Times New Roman" panose="02020603050405020304" pitchFamily="18" charset="0"/>
              </a:rPr>
              <a:t>Connect the temperature and humidity sensor to the Arduino Uno board using jumper wires. to a power supply, such as a USB cable.</a:t>
            </a:r>
          </a:p>
          <a:p>
            <a:pPr algn="just"/>
            <a:r>
              <a:rPr lang="en-US" sz="2000" dirty="0">
                <a:latin typeface="Times New Roman" panose="02020603050405020304" pitchFamily="18" charset="0"/>
                <a:cs typeface="Times New Roman" panose="02020603050405020304" pitchFamily="18" charset="0"/>
              </a:rPr>
              <a:t>Write and upload the code to the Arduino Uno board using the Arduino IDE. The code should read the analog signal from the gas sensor and convert it to a digital value. The digital values can be displayed on an LCD display or sent to a computer via serial communication.</a:t>
            </a:r>
          </a:p>
          <a:p>
            <a:pPr algn="just"/>
            <a:r>
              <a:rPr lang="en-US" sz="2000" dirty="0">
                <a:latin typeface="Times New Roman" panose="02020603050405020304" pitchFamily="18" charset="0"/>
                <a:cs typeface="Times New Roman" panose="02020603050405020304" pitchFamily="18" charset="0"/>
              </a:rPr>
              <a:t>Calibrate the gas sensor by exposing it to a known concentration of ketones. This can be done by using a ketone breath analyzer device to determine the corresponding concentration in the breath. Note the corresponding digital value in the Arduino IDE.</a:t>
            </a:r>
          </a:p>
          <a:p>
            <a:pPr algn="just"/>
            <a:r>
              <a:rPr lang="en-US" sz="2000" dirty="0">
                <a:latin typeface="Times New Roman" panose="02020603050405020304" pitchFamily="18" charset="0"/>
                <a:cs typeface="Times New Roman" panose="02020603050405020304" pitchFamily="18" charset="0"/>
              </a:rPr>
              <a:t>Use the calibrated sensor to measure the ketone concentration in a person's breath. This can be done by having the person exhale into the sensor for a few seconds. The digital value from the sensor can be converted to a corresponding ketone concentration using a calibration curve.</a:t>
            </a:r>
          </a:p>
          <a:p>
            <a:pPr algn="just"/>
            <a:r>
              <a:rPr lang="en-US" sz="2000" dirty="0">
                <a:latin typeface="Times New Roman" panose="02020603050405020304" pitchFamily="18" charset="0"/>
                <a:cs typeface="Times New Roman" panose="02020603050405020304" pitchFamily="18" charset="0"/>
              </a:rPr>
              <a:t>Take into account the temperature and humidity readings from the DHT22 sensor to adjust the ketone concentration calculation, as these factors can affect the accuracy of the gas sensor.</a:t>
            </a:r>
          </a:p>
        </p:txBody>
      </p:sp>
    </p:spTree>
    <p:extLst>
      <p:ext uri="{BB962C8B-B14F-4D97-AF65-F5344CB8AC3E}">
        <p14:creationId xmlns:p14="http://schemas.microsoft.com/office/powerpoint/2010/main" val="2640768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0039-F336-EDC3-9A66-A72BA48FA909}"/>
              </a:ext>
            </a:extLst>
          </p:cNvPr>
          <p:cNvSpPr>
            <a:spLocks noGrp="1"/>
          </p:cNvSpPr>
          <p:nvPr>
            <p:ph type="title"/>
          </p:nvPr>
        </p:nvSpPr>
        <p:spPr>
          <a:xfrm>
            <a:off x="838200" y="129887"/>
            <a:ext cx="10165031" cy="1560802"/>
          </a:xfrm>
        </p:spPr>
        <p:txBody>
          <a:bodyPr/>
          <a:lstStyle/>
          <a:p>
            <a:r>
              <a:rPr lang="en-US" b="1" dirty="0">
                <a:latin typeface="Times New Roman" panose="02020603050405020304" pitchFamily="18" charset="0"/>
                <a:cs typeface="Times New Roman" panose="02020603050405020304" pitchFamily="18" charset="0"/>
              </a:rPr>
              <a:t>RESULT</a:t>
            </a:r>
          </a:p>
        </p:txBody>
      </p:sp>
      <p:sp>
        <p:nvSpPr>
          <p:cNvPr id="3" name="Subtitle 2">
            <a:extLst>
              <a:ext uri="{FF2B5EF4-FFF2-40B4-BE49-F238E27FC236}">
                <a16:creationId xmlns:a16="http://schemas.microsoft.com/office/drawing/2014/main" id="{42832337-FA7F-0931-0E8D-03822DA56E53}"/>
              </a:ext>
            </a:extLst>
          </p:cNvPr>
          <p:cNvSpPr>
            <a:spLocks noGrp="1"/>
          </p:cNvSpPr>
          <p:nvPr>
            <p:ph type="body" idx="1"/>
          </p:nvPr>
        </p:nvSpPr>
        <p:spPr>
          <a:xfrm>
            <a:off x="838200" y="1418253"/>
            <a:ext cx="10515600" cy="4758710"/>
          </a:xfrm>
        </p:spPr>
        <p:txBody>
          <a:bodyPr>
            <a:normAutofit/>
          </a:bodyPr>
          <a:lstStyle/>
          <a:p>
            <a:pPr marL="114300" indent="0" algn="just">
              <a:buNone/>
            </a:pPr>
            <a:r>
              <a:rPr lang="en-US" dirty="0">
                <a:latin typeface="Times New Roman" panose="02020603050405020304" pitchFamily="18" charset="0"/>
                <a:cs typeface="Times New Roman" panose="02020603050405020304" pitchFamily="18" charset="0"/>
              </a:rPr>
              <a:t>The result of this method would be a measurement of the ketone concentration in a person's breath, taking into account temperature and humidity. </a:t>
            </a:r>
          </a:p>
        </p:txBody>
      </p:sp>
    </p:spTree>
    <p:extLst>
      <p:ext uri="{BB962C8B-B14F-4D97-AF65-F5344CB8AC3E}">
        <p14:creationId xmlns:p14="http://schemas.microsoft.com/office/powerpoint/2010/main" val="333682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B946-BA10-254F-F65B-EB30C681A29A}"/>
              </a:ext>
            </a:extLst>
          </p:cNvPr>
          <p:cNvSpPr>
            <a:spLocks noGrp="1"/>
          </p:cNvSpPr>
          <p:nvPr>
            <p:ph type="title"/>
          </p:nvPr>
        </p:nvSpPr>
        <p:spPr>
          <a:xfrm>
            <a:off x="484094" y="365125"/>
            <a:ext cx="10869706" cy="950491"/>
          </a:xfrm>
        </p:spPr>
        <p:txBody>
          <a:bodyPr>
            <a:normAutofit/>
          </a:bodyPr>
          <a:lstStyle/>
          <a:p>
            <a:pPr algn="l"/>
            <a:r>
              <a:rPr lang="en-IN" sz="4400" b="1" dirty="0">
                <a:latin typeface="Times New Roman" panose="02020603050405020304" pitchFamily="18" charset="0"/>
                <a:cs typeface="Times New Roman" panose="02020603050405020304" pitchFamily="18" charset="0"/>
              </a:rPr>
              <a:t>CONCLUSION</a:t>
            </a:r>
          </a:p>
        </p:txBody>
      </p:sp>
      <p:sp>
        <p:nvSpPr>
          <p:cNvPr id="5" name="Text Placeholder 4">
            <a:extLst>
              <a:ext uri="{FF2B5EF4-FFF2-40B4-BE49-F238E27FC236}">
                <a16:creationId xmlns:a16="http://schemas.microsoft.com/office/drawing/2014/main" id="{1382539F-40C3-9FBF-85AC-BF9526A14E02}"/>
              </a:ext>
            </a:extLst>
          </p:cNvPr>
          <p:cNvSpPr>
            <a:spLocks noGrp="1"/>
          </p:cNvSpPr>
          <p:nvPr>
            <p:ph type="body" idx="1"/>
          </p:nvPr>
        </p:nvSpPr>
        <p:spPr>
          <a:xfrm>
            <a:off x="591671" y="1399592"/>
            <a:ext cx="10762129" cy="4777371"/>
          </a:xfrm>
        </p:spPr>
        <p:txBody>
          <a:bodyPr>
            <a:normAutofit/>
          </a:bodyPr>
          <a:lstStyle/>
          <a:p>
            <a:pPr marL="114300" indent="0" algn="just">
              <a:buNone/>
            </a:pPr>
            <a:r>
              <a:rPr lang="en-US" dirty="0">
                <a:latin typeface="Times New Roman" panose="02020603050405020304" pitchFamily="18" charset="0"/>
                <a:cs typeface="Times New Roman" panose="02020603050405020304" pitchFamily="18" charset="0"/>
              </a:rPr>
              <a:t>Breathalyzers are a growing field of study because of their potential to have a significant positive impact on patients' quality of life and compliance with diabetes monitoring.</a:t>
            </a:r>
          </a:p>
          <a:p>
            <a:pPr marL="114300" indent="0" algn="just">
              <a:buNone/>
            </a:pPr>
            <a:r>
              <a:rPr lang="en-US" dirty="0">
                <a:latin typeface="Times New Roman" panose="02020603050405020304" pitchFamily="18" charset="0"/>
                <a:cs typeface="Times New Roman" panose="02020603050405020304" pitchFamily="18" charset="0"/>
              </a:rPr>
              <a:t>What makes our technology different is that it only accounts for acetone and doesn't react with other components in the breath.</a:t>
            </a:r>
          </a:p>
          <a:p>
            <a:pPr marL="114300" indent="0">
              <a:buNone/>
            </a:pPr>
            <a:endParaRPr lang="en-US" dirty="0"/>
          </a:p>
          <a:p>
            <a:pPr marL="114300" indent="0">
              <a:buNone/>
            </a:pPr>
            <a:endParaRPr lang="en-US" dirty="0"/>
          </a:p>
          <a:p>
            <a:pPr marL="114300" indent="0">
              <a:buNone/>
            </a:pPr>
            <a:endParaRPr lang="en-IN" dirty="0"/>
          </a:p>
        </p:txBody>
      </p:sp>
    </p:spTree>
    <p:extLst>
      <p:ext uri="{BB962C8B-B14F-4D97-AF65-F5344CB8AC3E}">
        <p14:creationId xmlns:p14="http://schemas.microsoft.com/office/powerpoint/2010/main" val="4216100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8c23d96207_0_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rtl="0">
              <a:spcBef>
                <a:spcPts val="0"/>
              </a:spcBef>
              <a:spcAft>
                <a:spcPts val="0"/>
              </a:spcAft>
              <a:buNone/>
            </a:pPr>
            <a:r>
              <a:rPr lang="en-IN" b="1" dirty="0">
                <a:latin typeface="Times New Roman" panose="02020603050405020304" pitchFamily="18" charset="0"/>
                <a:cs typeface="Times New Roman" panose="02020603050405020304" pitchFamily="18" charset="0"/>
              </a:rPr>
              <a:t>TIMELINE</a:t>
            </a:r>
            <a:endParaRPr b="1" dirty="0">
              <a:latin typeface="Times New Roman" panose="02020603050405020304" pitchFamily="18" charset="0"/>
              <a:cs typeface="Times New Roman" panose="02020603050405020304" pitchFamily="18" charset="0"/>
            </a:endParaRPr>
          </a:p>
        </p:txBody>
      </p:sp>
      <p:sp>
        <p:nvSpPr>
          <p:cNvPr id="198" name="Google Shape;198;g18c23d96207_0_14"/>
          <p:cNvSpPr txBox="1">
            <a:spLocks noGrp="1"/>
          </p:cNvSpPr>
          <p:nvPr>
            <p:ph type="body" idx="1"/>
          </p:nvPr>
        </p:nvSpPr>
        <p:spPr>
          <a:xfrm>
            <a:off x="704100" y="1883100"/>
            <a:ext cx="10515600" cy="34233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IN"/>
              <a:t>Week 1: Literature survey and research.</a:t>
            </a:r>
            <a:endParaRPr/>
          </a:p>
          <a:p>
            <a:pPr marL="457200" lvl="0" indent="0" algn="l" rtl="0">
              <a:spcBef>
                <a:spcPts val="1000"/>
              </a:spcBef>
              <a:spcAft>
                <a:spcPts val="0"/>
              </a:spcAft>
              <a:buNone/>
            </a:pPr>
            <a:endParaRPr/>
          </a:p>
          <a:p>
            <a:pPr marL="457200" lvl="0" indent="-342900" algn="l" rtl="0">
              <a:spcBef>
                <a:spcPts val="1000"/>
              </a:spcBef>
              <a:spcAft>
                <a:spcPts val="0"/>
              </a:spcAft>
              <a:buSzPts val="1800"/>
              <a:buChar char="•"/>
            </a:pPr>
            <a:r>
              <a:rPr lang="en-IN"/>
              <a:t>Week 2: Procurement of hardware components.</a:t>
            </a:r>
            <a:endParaRPr/>
          </a:p>
          <a:p>
            <a:pPr marL="457200" lvl="0" indent="0" algn="l" rtl="0">
              <a:spcBef>
                <a:spcPts val="1000"/>
              </a:spcBef>
              <a:spcAft>
                <a:spcPts val="0"/>
              </a:spcAft>
              <a:buNone/>
            </a:pPr>
            <a:endParaRPr/>
          </a:p>
          <a:p>
            <a:pPr marL="457200" lvl="0" indent="-342900" algn="l" rtl="0">
              <a:spcBef>
                <a:spcPts val="1000"/>
              </a:spcBef>
              <a:spcAft>
                <a:spcPts val="0"/>
              </a:spcAft>
              <a:buSzPts val="1800"/>
              <a:buChar char="•"/>
            </a:pPr>
            <a:r>
              <a:rPr lang="en-IN"/>
              <a:t>Week 3: Connection, design and simulation of entire device.</a:t>
            </a:r>
            <a:endParaRPr/>
          </a:p>
          <a:p>
            <a:pPr marL="457200" lvl="0" indent="0" algn="l" rtl="0">
              <a:spcBef>
                <a:spcPts val="1000"/>
              </a:spcBef>
              <a:spcAft>
                <a:spcPts val="0"/>
              </a:spcAft>
              <a:buNone/>
            </a:pPr>
            <a:endParaRPr/>
          </a:p>
          <a:p>
            <a:pPr marL="457200" lvl="0" indent="-342900" algn="l" rtl="0">
              <a:spcBef>
                <a:spcPts val="1000"/>
              </a:spcBef>
              <a:spcAft>
                <a:spcPts val="0"/>
              </a:spcAft>
              <a:buSzPts val="1800"/>
              <a:buChar char="•"/>
            </a:pPr>
            <a:r>
              <a:rPr lang="en-IN"/>
              <a:t>Week 4: Tweaking the device and finishing the report.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8c10622804_0_15"/>
          <p:cNvSpPr txBox="1">
            <a:spLocks noGrp="1"/>
          </p:cNvSpPr>
          <p:nvPr>
            <p:ph type="title"/>
          </p:nvPr>
        </p:nvSpPr>
        <p:spPr>
          <a:xfrm>
            <a:off x="541177" y="321750"/>
            <a:ext cx="11195774" cy="1325700"/>
          </a:xfrm>
          <a:prstGeom prst="rect">
            <a:avLst/>
          </a:prstGeom>
        </p:spPr>
        <p:txBody>
          <a:bodyPr spcFirstLastPara="1" wrap="square" lIns="91425" tIns="45700" rIns="91425" bIns="45700" anchor="ctr" anchorCtr="0">
            <a:normAutofit fontScale="90000"/>
          </a:bodyPr>
          <a:lstStyle/>
          <a:p>
            <a:r>
              <a:rPr lang="en-US" sz="4800" b="1" i="0" dirty="0">
                <a:solidFill>
                  <a:srgbClr val="111111"/>
                </a:solidFill>
                <a:effectLst/>
                <a:latin typeface="Times New Roman" panose="02020603050405020304" pitchFamily="18" charset="0"/>
                <a:cs typeface="Times New Roman" panose="02020603050405020304" pitchFamily="18" charset="0"/>
              </a:rPr>
              <a:t>Human Breathalyzer to Monitor Ketosis</a:t>
            </a:r>
            <a:br>
              <a:rPr lang="en-US" b="1" i="0" dirty="0">
                <a:solidFill>
                  <a:srgbClr val="111111"/>
                </a:solidFill>
                <a:effectLst/>
                <a:latin typeface="proxima-nova"/>
              </a:rPr>
            </a:br>
            <a:endParaRPr dirty="0"/>
          </a:p>
        </p:txBody>
      </p:sp>
      <p:pic>
        <p:nvPicPr>
          <p:cNvPr id="2" name="Picture 1">
            <a:extLst>
              <a:ext uri="{FF2B5EF4-FFF2-40B4-BE49-F238E27FC236}">
                <a16:creationId xmlns:a16="http://schemas.microsoft.com/office/drawing/2014/main" id="{12658ED8-3BC4-920D-910F-B0AD61805B74}"/>
              </a:ext>
            </a:extLst>
          </p:cNvPr>
          <p:cNvPicPr>
            <a:picLocks noChangeAspect="1"/>
          </p:cNvPicPr>
          <p:nvPr/>
        </p:nvPicPr>
        <p:blipFill>
          <a:blip r:embed="rId3"/>
          <a:stretch>
            <a:fillRect/>
          </a:stretch>
        </p:blipFill>
        <p:spPr>
          <a:xfrm>
            <a:off x="205272" y="1268964"/>
            <a:ext cx="12080033" cy="67833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419878" y="365125"/>
            <a:ext cx="10730204" cy="8251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REFERENCES </a:t>
            </a:r>
            <a:endParaRPr dirty="0"/>
          </a:p>
        </p:txBody>
      </p:sp>
      <p:sp>
        <p:nvSpPr>
          <p:cNvPr id="204" name="Google Shape;204;p11"/>
          <p:cNvSpPr txBox="1">
            <a:spLocks noGrp="1"/>
          </p:cNvSpPr>
          <p:nvPr>
            <p:ph type="body" idx="1"/>
          </p:nvPr>
        </p:nvSpPr>
        <p:spPr>
          <a:xfrm>
            <a:off x="419878" y="1492898"/>
            <a:ext cx="10933922" cy="4684065"/>
          </a:xfrm>
          <a:prstGeom prst="rect">
            <a:avLst/>
          </a:prstGeom>
          <a:noFill/>
          <a:ln>
            <a:noFill/>
          </a:ln>
        </p:spPr>
        <p:txBody>
          <a:bodyPr spcFirstLastPara="1" wrap="square" lIns="91425" tIns="45700" rIns="91425" bIns="45700" anchor="t" anchorCtr="0">
            <a:normAutofit fontScale="77500" lnSpcReduction="20000"/>
          </a:bodyPr>
          <a:lstStyle/>
          <a:p>
            <a:pPr marL="742950" lvl="0" indent="-514350" algn="just" rtl="0">
              <a:lnSpc>
                <a:spcPct val="90000"/>
              </a:lnSpc>
              <a:spcBef>
                <a:spcPts val="0"/>
              </a:spcBef>
              <a:spcAft>
                <a:spcPts val="0"/>
              </a:spcAft>
              <a:buFont typeface="+mj-lt"/>
              <a:buAutoNum type="arabicPeriod"/>
            </a:pPr>
            <a:r>
              <a:rPr lang="en-IN" dirty="0" err="1">
                <a:latin typeface="Times New Roman" panose="02020603050405020304" pitchFamily="18" charset="0"/>
                <a:cs typeface="Times New Roman" panose="02020603050405020304" pitchFamily="18" charset="0"/>
              </a:rPr>
              <a:t>B.Dontha</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Faltas</a:t>
            </a:r>
            <a:r>
              <a:rPr lang="en-IN" dirty="0">
                <a:latin typeface="Times New Roman" panose="02020603050405020304" pitchFamily="18" charset="0"/>
                <a:cs typeface="Times New Roman" panose="02020603050405020304" pitchFamily="18" charset="0"/>
              </a:rPr>
              <a:t>, P. -I. </a:t>
            </a:r>
            <a:r>
              <a:rPr lang="en-IN" dirty="0" err="1">
                <a:latin typeface="Times New Roman" panose="02020603050405020304" pitchFamily="18" charset="0"/>
                <a:cs typeface="Times New Roman" panose="02020603050405020304" pitchFamily="18" charset="0"/>
              </a:rPr>
              <a:t>Gouma</a:t>
            </a:r>
            <a:r>
              <a:rPr lang="en-IN" dirty="0">
                <a:latin typeface="Times New Roman" panose="02020603050405020304" pitchFamily="18" charset="0"/>
                <a:cs typeface="Times New Roman" panose="02020603050405020304" pitchFamily="18" charset="0"/>
              </a:rPr>
              <a:t> and A. </a:t>
            </a:r>
            <a:r>
              <a:rPr lang="en-IN" dirty="0" err="1">
                <a:latin typeface="Times New Roman" panose="02020603050405020304" pitchFamily="18" charset="0"/>
                <a:cs typeface="Times New Roman" panose="02020603050405020304" pitchFamily="18" charset="0"/>
              </a:rPr>
              <a:t>Kiourti</a:t>
            </a:r>
            <a:r>
              <a:rPr lang="en-IN" dirty="0">
                <a:latin typeface="Times New Roman" panose="02020603050405020304" pitchFamily="18" charset="0"/>
                <a:cs typeface="Times New Roman" panose="02020603050405020304" pitchFamily="18" charset="0"/>
              </a:rPr>
              <a:t>, "Electromagnetic-Based Deformation Monitoring for PANI-CA Breath Acetone Sensors," in IEEE Journal of Electromagnetics, RF and Microwaves in Medicine and Biology, vol. 6, no. 4, pp. 524-531, Dec. 2022.</a:t>
            </a:r>
          </a:p>
          <a:p>
            <a:pPr marL="742950" indent="-514350" algn="just">
              <a:spcBef>
                <a:spcPts val="0"/>
              </a:spcBef>
              <a:buFont typeface="+mj-lt"/>
              <a:buAutoNum type="arabicPeriod"/>
            </a:pPr>
            <a:r>
              <a:rPr lang="en-US" b="0" i="0" u="none" strike="noStrike" cap="none" dirty="0">
                <a:solidFill>
                  <a:schemeClr val="dk1"/>
                </a:solidFill>
                <a:effectLst/>
                <a:latin typeface="Times New Roman" panose="02020603050405020304" pitchFamily="18" charset="0"/>
                <a:cs typeface="Times New Roman" panose="02020603050405020304" pitchFamily="18" charset="0"/>
                <a:sym typeface="Arial"/>
              </a:rPr>
              <a:t>Y. </a:t>
            </a:r>
            <a:r>
              <a:rPr lang="en-US" b="0" i="0" u="none" strike="noStrike" cap="none" dirty="0" err="1">
                <a:solidFill>
                  <a:schemeClr val="dk1"/>
                </a:solidFill>
                <a:effectLst/>
                <a:latin typeface="Times New Roman" panose="02020603050405020304" pitchFamily="18" charset="0"/>
                <a:cs typeface="Times New Roman" panose="02020603050405020304" pitchFamily="18" charset="0"/>
                <a:sym typeface="Arial"/>
              </a:rPr>
              <a:t>Obeidat</a:t>
            </a:r>
            <a:r>
              <a:rPr lang="en-US" dirty="0">
                <a:latin typeface="Times New Roman" panose="02020603050405020304" pitchFamily="18" charset="0"/>
                <a:cs typeface="Times New Roman" panose="02020603050405020304" pitchFamily="18" charset="0"/>
                <a:sym typeface="Arial"/>
              </a:rPr>
              <a:t> </a:t>
            </a:r>
            <a:r>
              <a:rPr lang="en-US" b="0" i="0" u="none" strike="noStrike" cap="none" dirty="0">
                <a:solidFill>
                  <a:schemeClr val="dk1"/>
                </a:solidFill>
                <a:effectLst/>
                <a:latin typeface="Times New Roman" panose="02020603050405020304" pitchFamily="18" charset="0"/>
                <a:cs typeface="Times New Roman" panose="02020603050405020304" pitchFamily="18" charset="0"/>
                <a:sym typeface="Arial"/>
              </a:rPr>
              <a:t>"The Most Common Methods for Breath Acetone Concentration Detection: A Review," in </a:t>
            </a:r>
            <a:r>
              <a:rPr lang="en-US" b="0" i="1" u="none" strike="noStrike" cap="none" dirty="0">
                <a:solidFill>
                  <a:schemeClr val="dk1"/>
                </a:solidFill>
                <a:effectLst/>
                <a:latin typeface="Times New Roman" panose="02020603050405020304" pitchFamily="18" charset="0"/>
                <a:cs typeface="Times New Roman" panose="02020603050405020304" pitchFamily="18" charset="0"/>
                <a:sym typeface="Arial"/>
              </a:rPr>
              <a:t>IEEE Sensors Journal</a:t>
            </a:r>
            <a:r>
              <a:rPr lang="en-US" b="0" i="0" u="none" strike="noStrike" cap="none" dirty="0">
                <a:solidFill>
                  <a:schemeClr val="dk1"/>
                </a:solidFill>
                <a:effectLst/>
                <a:latin typeface="Times New Roman" panose="02020603050405020304" pitchFamily="18" charset="0"/>
                <a:cs typeface="Times New Roman" panose="02020603050405020304" pitchFamily="18" charset="0"/>
                <a:sym typeface="Arial"/>
              </a:rPr>
              <a:t>, vol. 21, no. 13, pp. 14540-14558, 1 July1, 2021.</a:t>
            </a:r>
          </a:p>
          <a:p>
            <a:pPr marL="742950" indent="-514350" algn="just">
              <a:spcBef>
                <a:spcPts val="0"/>
              </a:spcBef>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L. Ma et al., "PrFeO3 hollow nanofibers as a highly efficient gas sensor for acetone detection", </a:t>
            </a:r>
            <a:r>
              <a:rPr lang="en-US" b="0" i="1" dirty="0">
                <a:solidFill>
                  <a:srgbClr val="333333"/>
                </a:solidFill>
                <a:effectLst/>
                <a:latin typeface="Times New Roman" panose="02020603050405020304" pitchFamily="18" charset="0"/>
                <a:cs typeface="Times New Roman" panose="02020603050405020304" pitchFamily="18" charset="0"/>
              </a:rPr>
              <a:t>Sensors Actuators B: Chem.</a:t>
            </a:r>
            <a:r>
              <a:rPr lang="en-US" b="0" i="0" dirty="0">
                <a:solidFill>
                  <a:srgbClr val="333333"/>
                </a:solidFill>
                <a:effectLst/>
                <a:latin typeface="Times New Roman" panose="02020603050405020304" pitchFamily="18" charset="0"/>
                <a:cs typeface="Times New Roman" panose="02020603050405020304" pitchFamily="18" charset="0"/>
              </a:rPr>
              <a:t>, vol. 255, pp. 2546-2554, 2018.</a:t>
            </a:r>
            <a:endParaRPr lang="en-US" b="0" i="0" u="none" strike="noStrike" cap="none" dirty="0">
              <a:solidFill>
                <a:schemeClr val="dk1"/>
              </a:solidFill>
              <a:effectLst/>
              <a:latin typeface="Times New Roman" panose="02020603050405020304" pitchFamily="18" charset="0"/>
              <a:cs typeface="Times New Roman" panose="02020603050405020304" pitchFamily="18" charset="0"/>
              <a:sym typeface="Arial"/>
            </a:endParaRPr>
          </a:p>
          <a:p>
            <a:pPr marL="742950" indent="-514350" algn="just">
              <a:spcBef>
                <a:spcPts val="0"/>
              </a:spcBef>
              <a:buFont typeface="+mj-lt"/>
              <a:buAutoNum type="arabicPeriod"/>
            </a:pPr>
            <a:r>
              <a:rPr lang="en-IN" b="0" i="0" dirty="0">
                <a:solidFill>
                  <a:srgbClr val="333333"/>
                </a:solidFill>
                <a:effectLst/>
                <a:latin typeface="Times New Roman" panose="02020603050405020304" pitchFamily="18" charset="0"/>
                <a:cs typeface="Times New Roman" panose="02020603050405020304" pitchFamily="18" charset="0"/>
              </a:rPr>
              <a:t>G. W. Saraswati, Y. -H. Choo and Y. J. Kumar, "Developing diabetes ketoacidosis prediction using ANFIS model," </a:t>
            </a:r>
            <a:r>
              <a:rPr lang="en-IN" b="0" i="1" dirty="0">
                <a:solidFill>
                  <a:srgbClr val="333333"/>
                </a:solidFill>
                <a:effectLst/>
                <a:latin typeface="Times New Roman" panose="02020603050405020304" pitchFamily="18" charset="0"/>
                <a:cs typeface="Times New Roman" panose="02020603050405020304" pitchFamily="18" charset="0"/>
              </a:rPr>
              <a:t>2017 International Conference on Robotics, Automation and Sciences (ICORAS)</a:t>
            </a:r>
            <a:r>
              <a:rPr lang="en-IN" b="0" i="0" dirty="0">
                <a:solidFill>
                  <a:srgbClr val="333333"/>
                </a:solidFill>
                <a:effectLst/>
                <a:latin typeface="Times New Roman" panose="02020603050405020304" pitchFamily="18" charset="0"/>
                <a:cs typeface="Times New Roman" panose="02020603050405020304" pitchFamily="18" charset="0"/>
              </a:rPr>
              <a:t>, Melaka, Malaysia, 2017.</a:t>
            </a:r>
          </a:p>
          <a:p>
            <a:pPr marL="742950" indent="-514350" algn="just">
              <a:spcBef>
                <a:spcPts val="0"/>
              </a:spcBef>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J. Moore, N. Chaudhary and T. </a:t>
            </a:r>
            <a:r>
              <a:rPr lang="en-US" b="0" i="0" dirty="0" err="1">
                <a:solidFill>
                  <a:srgbClr val="333333"/>
                </a:solidFill>
                <a:effectLst/>
                <a:latin typeface="Times New Roman" panose="02020603050405020304" pitchFamily="18" charset="0"/>
                <a:cs typeface="Times New Roman" panose="02020603050405020304" pitchFamily="18" charset="0"/>
              </a:rPr>
              <a:t>Akinyemiju</a:t>
            </a:r>
            <a:r>
              <a:rPr lang="en-US" b="0" i="0" dirty="0">
                <a:solidFill>
                  <a:srgbClr val="333333"/>
                </a:solidFill>
                <a:effectLst/>
                <a:latin typeface="Times New Roman" panose="02020603050405020304" pitchFamily="18" charset="0"/>
                <a:cs typeface="Times New Roman" panose="02020603050405020304" pitchFamily="18" charset="0"/>
              </a:rPr>
              <a:t>, "Metabolic syndrome prevalence by race/ethnicity and sex in the United States national health and nutrition examination survey 1988-2012", 2017.</a:t>
            </a:r>
          </a:p>
          <a:p>
            <a:pPr marL="742950" indent="-514350" algn="just">
              <a:spcBef>
                <a:spcPts val="0"/>
              </a:spcBef>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 J. Anderson, "Measuring breath acetone for monitoring fat loss: Review", </a:t>
            </a:r>
            <a:r>
              <a:rPr lang="en-US" b="0" i="1" dirty="0">
                <a:solidFill>
                  <a:srgbClr val="333333"/>
                </a:solidFill>
                <a:effectLst/>
                <a:latin typeface="Times New Roman" panose="02020603050405020304" pitchFamily="18" charset="0"/>
                <a:cs typeface="Times New Roman" panose="02020603050405020304" pitchFamily="18" charset="0"/>
              </a:rPr>
              <a:t>Obesity</a:t>
            </a:r>
            <a:r>
              <a:rPr lang="en-US" b="0" i="0" dirty="0">
                <a:solidFill>
                  <a:srgbClr val="333333"/>
                </a:solidFill>
                <a:effectLst/>
                <a:latin typeface="Times New Roman" panose="02020603050405020304" pitchFamily="18" charset="0"/>
                <a:cs typeface="Times New Roman" panose="02020603050405020304" pitchFamily="18" charset="0"/>
              </a:rPr>
              <a:t>, vol. 23, no. 12, pp. 2327-2334, 2015.</a:t>
            </a:r>
          </a:p>
          <a:p>
            <a:pPr marL="742950" indent="-514350" algn="just">
              <a:spcBef>
                <a:spcPts val="0"/>
              </a:spcBef>
              <a:buFont typeface="+mj-lt"/>
              <a:buAutoNum type="arabicPeriod"/>
            </a:pPr>
            <a:r>
              <a:rPr lang="en-IN" b="0" i="0" dirty="0">
                <a:solidFill>
                  <a:srgbClr val="333333"/>
                </a:solidFill>
                <a:effectLst/>
                <a:latin typeface="Times New Roman" panose="02020603050405020304" pitchFamily="18" charset="0"/>
                <a:cs typeface="Times New Roman" panose="02020603050405020304" pitchFamily="18" charset="0"/>
              </a:rPr>
              <a:t>W. </a:t>
            </a:r>
            <a:r>
              <a:rPr lang="en-IN" b="0" i="0" dirty="0" err="1">
                <a:solidFill>
                  <a:srgbClr val="333333"/>
                </a:solidFill>
                <a:effectLst/>
                <a:latin typeface="Times New Roman" panose="02020603050405020304" pitchFamily="18" charset="0"/>
                <a:cs typeface="Times New Roman" panose="02020603050405020304" pitchFamily="18" charset="0"/>
              </a:rPr>
              <a:t>Miekisch</a:t>
            </a:r>
            <a:r>
              <a:rPr lang="en-IN" b="0" i="0" dirty="0">
                <a:solidFill>
                  <a:srgbClr val="333333"/>
                </a:solidFill>
                <a:effectLst/>
                <a:latin typeface="Times New Roman" panose="02020603050405020304" pitchFamily="18" charset="0"/>
                <a:cs typeface="Times New Roman" panose="02020603050405020304" pitchFamily="18" charset="0"/>
              </a:rPr>
              <a:t>, J. K. Schubert and G. F. E. </a:t>
            </a:r>
            <a:r>
              <a:rPr lang="en-IN" b="0" i="0" dirty="0" err="1">
                <a:solidFill>
                  <a:srgbClr val="333333"/>
                </a:solidFill>
                <a:effectLst/>
                <a:latin typeface="Times New Roman" panose="02020603050405020304" pitchFamily="18" charset="0"/>
                <a:cs typeface="Times New Roman" panose="02020603050405020304" pitchFamily="18" charset="0"/>
              </a:rPr>
              <a:t>Noeldge</a:t>
            </a:r>
            <a:r>
              <a:rPr lang="en-IN" b="0" i="0" dirty="0">
                <a:solidFill>
                  <a:srgbClr val="333333"/>
                </a:solidFill>
                <a:effectLst/>
                <a:latin typeface="Times New Roman" panose="02020603050405020304" pitchFamily="18" charset="0"/>
                <a:cs typeface="Times New Roman" panose="02020603050405020304" pitchFamily="18" charset="0"/>
              </a:rPr>
              <a:t>-Schomburg, "Diagnostic potential of breath analysis; focus on volatile organic compounds", </a:t>
            </a:r>
            <a:r>
              <a:rPr lang="en-IN" b="0" i="1" dirty="0">
                <a:solidFill>
                  <a:srgbClr val="333333"/>
                </a:solidFill>
                <a:effectLst/>
                <a:latin typeface="Times New Roman" panose="02020603050405020304" pitchFamily="18" charset="0"/>
                <a:cs typeface="Times New Roman" panose="02020603050405020304" pitchFamily="18" charset="0"/>
              </a:rPr>
              <a:t>Clin. </a:t>
            </a:r>
            <a:r>
              <a:rPr lang="en-IN" b="0" i="1" dirty="0" err="1">
                <a:solidFill>
                  <a:srgbClr val="333333"/>
                </a:solidFill>
                <a:effectLst/>
                <a:latin typeface="Times New Roman" panose="02020603050405020304" pitchFamily="18" charset="0"/>
                <a:cs typeface="Times New Roman" panose="02020603050405020304" pitchFamily="18" charset="0"/>
              </a:rPr>
              <a:t>Chim</a:t>
            </a:r>
            <a:r>
              <a:rPr lang="en-IN" b="0" i="1" dirty="0">
                <a:solidFill>
                  <a:srgbClr val="333333"/>
                </a:solidFill>
                <a:effectLst/>
                <a:latin typeface="Times New Roman" panose="02020603050405020304" pitchFamily="18" charset="0"/>
                <a:cs typeface="Times New Roman" panose="02020603050405020304" pitchFamily="18" charset="0"/>
              </a:rPr>
              <a:t>. Acta.</a:t>
            </a:r>
            <a:r>
              <a:rPr lang="en-IN" b="0" i="0" dirty="0">
                <a:solidFill>
                  <a:srgbClr val="333333"/>
                </a:solidFill>
                <a:effectLst/>
                <a:latin typeface="Times New Roman" panose="02020603050405020304" pitchFamily="18" charset="0"/>
                <a:cs typeface="Times New Roman" panose="02020603050405020304" pitchFamily="18" charset="0"/>
              </a:rPr>
              <a:t>, vol. 347, pp. 25, 2004.</a:t>
            </a:r>
            <a:endParaRPr lang="en-US" b="0" i="0" dirty="0">
              <a:solidFill>
                <a:srgbClr val="333333"/>
              </a:solidFill>
              <a:effectLst/>
              <a:latin typeface="Times New Roman" panose="02020603050405020304" pitchFamily="18" charset="0"/>
              <a:cs typeface="Times New Roman" panose="02020603050405020304" pitchFamily="18" charset="0"/>
            </a:endParaRPr>
          </a:p>
          <a:p>
            <a:pPr marL="742950" indent="-514350" algn="just">
              <a:spcBef>
                <a:spcPts val="0"/>
              </a:spcBef>
              <a:buFont typeface="+mj-lt"/>
              <a:buAutoNum type="arabicPeriod"/>
            </a:pPr>
            <a:endParaRPr lang="en-US" dirty="0">
              <a:latin typeface="Times New Roman" panose="02020603050405020304" pitchFamily="18" charset="0"/>
              <a:cs typeface="Times New Roman" panose="02020603050405020304" pitchFamily="18" charset="0"/>
            </a:endParaRPr>
          </a:p>
          <a:p>
            <a:pPr marL="742950" indent="-514350" algn="just">
              <a:spcBef>
                <a:spcPts val="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228600" lvl="0" indent="0" algn="just" rtl="0">
              <a:lnSpc>
                <a:spcPct val="90000"/>
              </a:lnSpc>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a:p>
            <a:pPr marL="742950" lvl="0" indent="-514350" algn="just" rtl="0">
              <a:lnSpc>
                <a:spcPct val="90000"/>
              </a:lnSpc>
              <a:spcBef>
                <a:spcPts val="0"/>
              </a:spcBef>
              <a:spcAft>
                <a:spcPts val="0"/>
              </a:spcAft>
              <a:buFont typeface="+mj-lt"/>
              <a:buAutoNum type="arabicPeriod"/>
            </a:pPr>
            <a:endParaRPr sz="2400" dirty="0">
              <a:latin typeface="Times New Roman" panose="02020603050405020304" pitchFamily="18" charset="0"/>
              <a:cs typeface="Times New Roman" panose="02020603050405020304" pitchFamily="18" charset="0"/>
            </a:endParaRPr>
          </a:p>
        </p:txBody>
      </p:sp>
      <p:sp>
        <p:nvSpPr>
          <p:cNvPr id="205" name="Google Shape;205;p11"/>
          <p:cNvSpPr txBox="1">
            <a:spLocks noGrp="1"/>
          </p:cNvSpPr>
          <p:nvPr>
            <p:ph type="ftr" idx="11"/>
          </p:nvPr>
        </p:nvSpPr>
        <p:spPr>
          <a:xfrm>
            <a:off x="3183856" y="6479551"/>
            <a:ext cx="675913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MEDICAL ELECTRONICS ENGINEERING, DAYANANDA SAGAR COLLEGE OF ENGINEERING</a:t>
            </a:r>
            <a:endParaRPr/>
          </a:p>
        </p:txBody>
      </p:sp>
      <p:sp>
        <p:nvSpPr>
          <p:cNvPr id="206" name="Google Shape;20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
        <p:nvSpPr>
          <p:cNvPr id="2" name="Rectangle: Rounded Corners 1">
            <a:extLst>
              <a:ext uri="{FF2B5EF4-FFF2-40B4-BE49-F238E27FC236}">
                <a16:creationId xmlns:a16="http://schemas.microsoft.com/office/drawing/2014/main" id="{7F65406B-9FA2-BCDD-D779-FF5962089768}"/>
              </a:ext>
            </a:extLst>
          </p:cNvPr>
          <p:cNvSpPr/>
          <p:nvPr/>
        </p:nvSpPr>
        <p:spPr>
          <a:xfrm>
            <a:off x="3023118" y="213671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3DA33259-65BF-864A-0320-328814959495}"/>
              </a:ext>
            </a:extLst>
          </p:cNvPr>
          <p:cNvPicPr>
            <a:picLocks noChangeAspect="1"/>
          </p:cNvPicPr>
          <p:nvPr/>
        </p:nvPicPr>
        <p:blipFill>
          <a:blip r:embed="rId3">
            <a:duotone>
              <a:prstClr val="black"/>
              <a:schemeClr val="accent3">
                <a:tint val="45000"/>
                <a:satMod val="400000"/>
              </a:schemeClr>
            </a:duotone>
          </a:blip>
          <a:stretch>
            <a:fillRect/>
          </a:stretch>
        </p:blipFill>
        <p:spPr>
          <a:xfrm>
            <a:off x="1041920" y="1882451"/>
            <a:ext cx="5162937" cy="377190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72D82EF8-6193-0028-165B-101AC50C03AC}"/>
              </a:ext>
            </a:extLst>
          </p:cNvPr>
          <p:cNvSpPr txBox="1"/>
          <p:nvPr/>
        </p:nvSpPr>
        <p:spPr>
          <a:xfrm flipH="1">
            <a:off x="6857999" y="3286152"/>
            <a:ext cx="4292079" cy="923330"/>
          </a:xfrm>
          <a:prstGeom prst="rect">
            <a:avLst/>
          </a:prstGeom>
          <a:noFill/>
        </p:spPr>
        <p:txBody>
          <a:bodyPr wrap="square" rtlCol="0">
            <a:spAutoFit/>
          </a:bodyPr>
          <a:lstStyle/>
          <a:p>
            <a:r>
              <a:rPr lang="en-IN" sz="5400" dirty="0">
                <a:latin typeface="Stencil" panose="040409050D0802020404" pitchFamily="82"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38D9F5A-83A9-FF59-2E4D-A9112883A9BF}"/>
              </a:ext>
            </a:extLst>
          </p:cNvPr>
          <p:cNvPicPr>
            <a:picLocks noChangeAspect="1"/>
          </p:cNvPicPr>
          <p:nvPr/>
        </p:nvPicPr>
        <p:blipFill>
          <a:blip r:embed="rId2"/>
          <a:stretch>
            <a:fillRect/>
          </a:stretch>
        </p:blipFill>
        <p:spPr>
          <a:xfrm>
            <a:off x="2862262" y="1323974"/>
            <a:ext cx="6467475" cy="4210050"/>
          </a:xfrm>
          <a:prstGeom prst="rect">
            <a:avLst/>
          </a:prstGeom>
        </p:spPr>
      </p:pic>
      <p:pic>
        <p:nvPicPr>
          <p:cNvPr id="5" name="Picture 5">
            <a:extLst>
              <a:ext uri="{FF2B5EF4-FFF2-40B4-BE49-F238E27FC236}">
                <a16:creationId xmlns:a16="http://schemas.microsoft.com/office/drawing/2014/main" id="{BB2839AD-E066-145F-A185-94329FE2FCC5}"/>
              </a:ext>
            </a:extLst>
          </p:cNvPr>
          <p:cNvPicPr>
            <a:picLocks noChangeAspect="1"/>
          </p:cNvPicPr>
          <p:nvPr/>
        </p:nvPicPr>
        <p:blipFill>
          <a:blip r:embed="rId2"/>
          <a:stretch>
            <a:fillRect/>
          </a:stretch>
        </p:blipFill>
        <p:spPr>
          <a:xfrm>
            <a:off x="150328" y="1"/>
            <a:ext cx="12041671" cy="6679869"/>
          </a:xfrm>
          <a:prstGeom prst="rect">
            <a:avLst/>
          </a:prstGeom>
        </p:spPr>
      </p:pic>
    </p:spTree>
    <p:extLst>
      <p:ext uri="{BB962C8B-B14F-4D97-AF65-F5344CB8AC3E}">
        <p14:creationId xmlns:p14="http://schemas.microsoft.com/office/powerpoint/2010/main" val="32017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7771FA9-B233-264F-7F4A-7D81DE6E8B88}"/>
              </a:ext>
            </a:extLst>
          </p:cNvPr>
          <p:cNvPicPr>
            <a:picLocks noChangeAspect="1"/>
          </p:cNvPicPr>
          <p:nvPr/>
        </p:nvPicPr>
        <p:blipFill>
          <a:blip r:embed="rId2"/>
          <a:stretch>
            <a:fillRect/>
          </a:stretch>
        </p:blipFill>
        <p:spPr>
          <a:xfrm>
            <a:off x="315438" y="204107"/>
            <a:ext cx="11318669" cy="6438653"/>
          </a:xfrm>
          <a:prstGeom prst="rect">
            <a:avLst/>
          </a:prstGeom>
        </p:spPr>
      </p:pic>
    </p:spTree>
    <p:extLst>
      <p:ext uri="{BB962C8B-B14F-4D97-AF65-F5344CB8AC3E}">
        <p14:creationId xmlns:p14="http://schemas.microsoft.com/office/powerpoint/2010/main" val="79801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A8E81DA-193D-7836-5ABA-3204D9B62F7F}"/>
              </a:ext>
            </a:extLst>
          </p:cNvPr>
          <p:cNvPicPr>
            <a:picLocks noChangeAspect="1"/>
          </p:cNvPicPr>
          <p:nvPr/>
        </p:nvPicPr>
        <p:blipFill>
          <a:blip r:embed="rId2"/>
          <a:stretch>
            <a:fillRect/>
          </a:stretch>
        </p:blipFill>
        <p:spPr>
          <a:xfrm>
            <a:off x="0" y="0"/>
            <a:ext cx="11913672" cy="6858000"/>
          </a:xfrm>
          <a:prstGeom prst="rect">
            <a:avLst/>
          </a:prstGeom>
        </p:spPr>
      </p:pic>
    </p:spTree>
    <p:extLst>
      <p:ext uri="{BB962C8B-B14F-4D97-AF65-F5344CB8AC3E}">
        <p14:creationId xmlns:p14="http://schemas.microsoft.com/office/powerpoint/2010/main" val="185393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8545187-5BA1-7E6C-F208-C01F59015CCB}"/>
              </a:ext>
            </a:extLst>
          </p:cNvPr>
          <p:cNvPicPr>
            <a:picLocks noChangeAspect="1"/>
          </p:cNvPicPr>
          <p:nvPr/>
        </p:nvPicPr>
        <p:blipFill>
          <a:blip r:embed="rId2"/>
          <a:stretch>
            <a:fillRect/>
          </a:stretch>
        </p:blipFill>
        <p:spPr>
          <a:xfrm>
            <a:off x="204107" y="0"/>
            <a:ext cx="11726883" cy="6858000"/>
          </a:xfrm>
          <a:prstGeom prst="rect">
            <a:avLst/>
          </a:prstGeom>
        </p:spPr>
      </p:pic>
    </p:spTree>
    <p:extLst>
      <p:ext uri="{BB962C8B-B14F-4D97-AF65-F5344CB8AC3E}">
        <p14:creationId xmlns:p14="http://schemas.microsoft.com/office/powerpoint/2010/main" val="8878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684925" y="1161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latin typeface="Times New Roman" panose="02020603050405020304" pitchFamily="18" charset="0"/>
                <a:cs typeface="Times New Roman" panose="02020603050405020304" pitchFamily="18" charset="0"/>
              </a:rPr>
              <a:t>CONTENTS</a:t>
            </a:r>
            <a:endParaRPr b="1" dirty="0">
              <a:latin typeface="Times New Roman" panose="02020603050405020304" pitchFamily="18" charset="0"/>
              <a:cs typeface="Times New Roman" panose="02020603050405020304" pitchFamily="18" charset="0"/>
            </a:endParaRPr>
          </a:p>
        </p:txBody>
      </p:sp>
      <p:sp>
        <p:nvSpPr>
          <p:cNvPr id="117" name="Google Shape;117;p2"/>
          <p:cNvSpPr txBox="1">
            <a:spLocks noGrp="1"/>
          </p:cNvSpPr>
          <p:nvPr>
            <p:ph type="body" idx="1"/>
          </p:nvPr>
        </p:nvSpPr>
        <p:spPr>
          <a:xfrm>
            <a:off x="684926" y="1228165"/>
            <a:ext cx="10515600" cy="5128185"/>
          </a:xfrm>
          <a:prstGeom prst="rect">
            <a:avLst/>
          </a:prstGeom>
          <a:noFill/>
          <a:ln>
            <a:noFill/>
          </a:ln>
        </p:spPr>
        <p:txBody>
          <a:bodyPr spcFirstLastPara="1" wrap="square" lIns="91425" tIns="45700" rIns="91425" bIns="45700" anchor="t" anchorCtr="0">
            <a:normAutofit fontScale="85000" lnSpcReduction="20000"/>
          </a:bodyPr>
          <a:lstStyle/>
          <a:p>
            <a:pPr marL="114300" indent="0">
              <a:spcBef>
                <a:spcPts val="0"/>
              </a:spcBef>
              <a:buNone/>
            </a:pPr>
            <a:endParaRPr lang="en-IN" sz="2800"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en-IN" sz="2400" dirty="0">
                <a:solidFill>
                  <a:schemeClr val="tx1"/>
                </a:solidFill>
                <a:latin typeface="Times New Roman" panose="02020603050405020304" pitchFamily="18" charset="0"/>
                <a:cs typeface="Times New Roman" panose="02020603050405020304" pitchFamily="18" charset="0"/>
              </a:rPr>
              <a:t>PROBLEM STATEMENT</a:t>
            </a:r>
          </a:p>
          <a:p>
            <a:pPr>
              <a:lnSpc>
                <a:spcPct val="150000"/>
              </a:lnSpc>
              <a:spcBef>
                <a:spcPts val="0"/>
              </a:spcBef>
            </a:pPr>
            <a:r>
              <a:rPr lang="en-IN" sz="2400" dirty="0">
                <a:latin typeface="Times New Roman" panose="02020603050405020304" pitchFamily="18" charset="0"/>
                <a:cs typeface="Times New Roman" panose="02020603050405020304" pitchFamily="18" charset="0"/>
              </a:rPr>
              <a:t>MOTIVATION</a:t>
            </a:r>
            <a:r>
              <a:rPr lang="en-IN" sz="2400" b="1" dirty="0">
                <a:solidFill>
                  <a:schemeClr val="tx1"/>
                </a:solidFill>
                <a:latin typeface="Times New Roman" panose="02020603050405020304" pitchFamily="18" charset="0"/>
                <a:cs typeface="Times New Roman" panose="02020603050405020304" pitchFamily="18" charset="0"/>
              </a:rPr>
              <a:t> </a:t>
            </a:r>
          </a:p>
          <a:p>
            <a:pPr marL="457200" lvl="0" indent="-342900" algn="l" rtl="0">
              <a:lnSpc>
                <a:spcPct val="150000"/>
              </a:lnSpc>
              <a:spcBef>
                <a:spcPts val="0"/>
              </a:spcBef>
              <a:spcAft>
                <a:spcPts val="0"/>
              </a:spcAft>
              <a:buSzPts val="1800"/>
              <a:buChar char="•"/>
            </a:pPr>
            <a:r>
              <a:rPr lang="en-IN" sz="2400" dirty="0">
                <a:latin typeface="Times New Roman" panose="02020603050405020304" pitchFamily="18" charset="0"/>
                <a:cs typeface="Times New Roman" panose="02020603050405020304" pitchFamily="18" charset="0"/>
              </a:rPr>
              <a:t>INTRODUCTION</a:t>
            </a:r>
            <a:endParaRPr sz="24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en-IN" sz="2400" dirty="0">
                <a:latin typeface="Times New Roman" panose="02020603050405020304" pitchFamily="18" charset="0"/>
                <a:cs typeface="Times New Roman" panose="02020603050405020304" pitchFamily="18" charset="0"/>
              </a:rPr>
              <a:t>OBJECTIVES</a:t>
            </a:r>
            <a:endParaRPr sz="24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en-IN" sz="2400" dirty="0">
                <a:latin typeface="Times New Roman" panose="02020603050405020304" pitchFamily="18" charset="0"/>
                <a:cs typeface="Times New Roman" panose="02020603050405020304" pitchFamily="18" charset="0"/>
              </a:rPr>
              <a:t>LITERATURE SURVEY</a:t>
            </a:r>
            <a:endParaRPr sz="24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en-IN" sz="2400" dirty="0">
                <a:latin typeface="Times New Roman" panose="02020603050405020304" pitchFamily="18" charset="0"/>
                <a:cs typeface="Times New Roman" panose="02020603050405020304" pitchFamily="18" charset="0"/>
              </a:rPr>
              <a:t>COMPONENTS</a:t>
            </a:r>
            <a:endParaRPr sz="24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en-IN" sz="2400" dirty="0">
                <a:latin typeface="Times New Roman" panose="02020603050405020304" pitchFamily="18" charset="0"/>
                <a:cs typeface="Times New Roman" panose="02020603050405020304" pitchFamily="18" charset="0"/>
              </a:rPr>
              <a:t>METHODOLOGY</a:t>
            </a:r>
          </a:p>
          <a:p>
            <a:pPr marL="457200" lvl="0" indent="-342900" algn="l" rtl="0">
              <a:lnSpc>
                <a:spcPct val="15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RESULT</a:t>
            </a:r>
            <a:endParaRPr sz="24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en-IN" sz="2400" dirty="0">
                <a:latin typeface="Times New Roman" panose="02020603050405020304" pitchFamily="18" charset="0"/>
                <a:cs typeface="Times New Roman" panose="02020603050405020304" pitchFamily="18" charset="0"/>
              </a:rPr>
              <a:t>CONCLUSION</a:t>
            </a:r>
            <a:endParaRPr sz="24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en-IN" sz="2400" dirty="0">
                <a:latin typeface="Times New Roman" panose="02020603050405020304" pitchFamily="18" charset="0"/>
                <a:cs typeface="Times New Roman" panose="02020603050405020304" pitchFamily="18" charset="0"/>
              </a:rPr>
              <a:t>TIMELINE</a:t>
            </a:r>
            <a:endParaRPr sz="24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en-IN" sz="2400" dirty="0">
                <a:latin typeface="Times New Roman" panose="02020603050405020304" pitchFamily="18" charset="0"/>
                <a:cs typeface="Times New Roman" panose="02020603050405020304" pitchFamily="18" charset="0"/>
              </a:rPr>
              <a:t>REFERENCES</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18" name="Google Shape;1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19" name="Google Shape;119;p2"/>
          <p:cNvSpPr txBox="1">
            <a:spLocks noGrp="1"/>
          </p:cNvSpPr>
          <p:nvPr>
            <p:ph type="ftr" idx="11"/>
          </p:nvPr>
        </p:nvSpPr>
        <p:spPr>
          <a:xfrm>
            <a:off x="3183856" y="6479551"/>
            <a:ext cx="675913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DEPARTMENT OF MEDICAL ELECTRONICS ENGINEERING, DAYANANDA SAGAR COLLEGE OF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26810-A953-8F3C-4CBE-041BBDF27603}"/>
              </a:ext>
            </a:extLst>
          </p:cNvPr>
          <p:cNvSpPr>
            <a:spLocks noGrp="1"/>
          </p:cNvSpPr>
          <p:nvPr>
            <p:ph type="title"/>
          </p:nvPr>
        </p:nvSpPr>
        <p:spPr>
          <a:xfrm>
            <a:off x="582706" y="365125"/>
            <a:ext cx="10771094" cy="1158875"/>
          </a:xfrm>
        </p:spPr>
        <p:txBody>
          <a:bodyPr>
            <a:normAutofit fontScale="90000"/>
          </a:bodyPr>
          <a:lstStyle/>
          <a:p>
            <a:r>
              <a:rPr lang="en-IN" sz="4400" b="1" dirty="0">
                <a:solidFill>
                  <a:schemeClr val="tx1"/>
                </a:solidFill>
                <a:latin typeface="Times New Roman" panose="02020603050405020304" pitchFamily="18" charset="0"/>
                <a:cs typeface="Times New Roman" panose="02020603050405020304" pitchFamily="18" charset="0"/>
              </a:rPr>
              <a:t>PROBLEM STATEMENT</a:t>
            </a:r>
            <a:br>
              <a:rPr lang="en-IN" sz="4400" b="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A86A157B-6C6A-2F7C-B09B-542B12613E77}"/>
              </a:ext>
            </a:extLst>
          </p:cNvPr>
          <p:cNvSpPr>
            <a:spLocks noGrp="1"/>
          </p:cNvSpPr>
          <p:nvPr>
            <p:ph type="body" idx="1"/>
          </p:nvPr>
        </p:nvSpPr>
        <p:spPr>
          <a:xfrm>
            <a:off x="582706" y="1825625"/>
            <a:ext cx="10771094" cy="4351338"/>
          </a:xfrm>
        </p:spPr>
        <p:txBody>
          <a:bodyPr>
            <a:normAutofit/>
          </a:bodyPr>
          <a:lstStyle/>
          <a:p>
            <a:pPr marL="114300" indent="0" algn="just">
              <a:buNone/>
            </a:pPr>
            <a:r>
              <a:rPr lang="en-US" dirty="0">
                <a:solidFill>
                  <a:schemeClr val="tx1"/>
                </a:solidFill>
                <a:latin typeface="Times New Roman" panose="02020603050405020304" pitchFamily="18" charset="0"/>
                <a:cs typeface="Times New Roman" panose="02020603050405020304" pitchFamily="18" charset="0"/>
              </a:rPr>
              <a:t>The problem statement for a human breath analyzer to monitor ketosis would be to develop a device that can accurately and non-invasively measure the levels of ketones in a person's breath, which is an indicator of their state of ketosis.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54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682B-4BE9-D14C-0C65-85B814A53183}"/>
              </a:ext>
            </a:extLst>
          </p:cNvPr>
          <p:cNvSpPr>
            <a:spLocks noGrp="1"/>
          </p:cNvSpPr>
          <p:nvPr>
            <p:ph type="title"/>
          </p:nvPr>
        </p:nvSpPr>
        <p:spPr>
          <a:xfrm>
            <a:off x="401216" y="271820"/>
            <a:ext cx="9134670" cy="894507"/>
          </a:xfrm>
        </p:spPr>
        <p:txBody>
          <a:bodyPr>
            <a:normAutofit/>
          </a:bodyPr>
          <a:lstStyle/>
          <a:p>
            <a:r>
              <a:rPr lang="en-IN" b="1" dirty="0">
                <a:latin typeface="Times New Roman" panose="02020603050405020304" pitchFamily="18" charset="0"/>
                <a:cs typeface="Times New Roman" panose="02020603050405020304" pitchFamily="18" charset="0"/>
              </a:rPr>
              <a:t>MOTIVATION</a:t>
            </a:r>
          </a:p>
        </p:txBody>
      </p:sp>
      <p:sp>
        <p:nvSpPr>
          <p:cNvPr id="4" name="Text Placeholder 3">
            <a:extLst>
              <a:ext uri="{FF2B5EF4-FFF2-40B4-BE49-F238E27FC236}">
                <a16:creationId xmlns:a16="http://schemas.microsoft.com/office/drawing/2014/main" id="{6AE958BC-6354-FFF1-44FA-8B6271484BEB}"/>
              </a:ext>
            </a:extLst>
          </p:cNvPr>
          <p:cNvSpPr>
            <a:spLocks noGrp="1"/>
          </p:cNvSpPr>
          <p:nvPr>
            <p:ph type="body" idx="1"/>
          </p:nvPr>
        </p:nvSpPr>
        <p:spPr>
          <a:xfrm>
            <a:off x="401216" y="1558212"/>
            <a:ext cx="10952584" cy="4618751"/>
          </a:xfrm>
        </p:spPr>
        <p:txBody>
          <a:bodyPr>
            <a:normAutofit/>
          </a:bodyPr>
          <a:lstStyle/>
          <a:p>
            <a:pPr marL="114300" indent="0">
              <a:buNone/>
            </a:pPr>
            <a:r>
              <a:rPr lang="en-US" sz="2400" dirty="0">
                <a:latin typeface="Times New Roman" panose="02020603050405020304" pitchFamily="18" charset="0"/>
                <a:cs typeface="Times New Roman" panose="02020603050405020304" pitchFamily="18" charset="0"/>
              </a:rPr>
              <a:t>Overall, the motivation behind the acetone breath analyzer project lies in improving the diagnosis, management, and monitoring of medical conditions through a non-invasive, portable, user-friendly, and cost-effective solution.</a:t>
            </a: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dirty="0">
                <a:latin typeface="Times New Roman" panose="02020603050405020304" pitchFamily="18" charset="0"/>
                <a:cs typeface="Times New Roman" panose="02020603050405020304" pitchFamily="18" charset="0"/>
              </a:rPr>
              <a:t>By addressing the limitations of existing methods, this project has the potential to significantly impact healthcare outcomes and enhance the quality of life for individuals with diabetes, metabolic disorders, and other conditions related to acetone levels in breath.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9386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1777</Words>
  <Application>Microsoft Office PowerPoint</Application>
  <PresentationFormat>Widescreen</PresentationFormat>
  <Paragraphs>138</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proxima-nova</vt:lpstr>
      <vt:lpstr>Stencil</vt:lpstr>
      <vt:lpstr>Times New Roman</vt:lpstr>
      <vt:lpstr>Office Theme</vt:lpstr>
      <vt:lpstr>PowerPoint Presentation</vt:lpstr>
      <vt:lpstr>Human Breathalyzer to Monitor Ketosis </vt:lpstr>
      <vt:lpstr>PowerPoint Presentation</vt:lpstr>
      <vt:lpstr>PowerPoint Presentation</vt:lpstr>
      <vt:lpstr>PowerPoint Presentation</vt:lpstr>
      <vt:lpstr>PowerPoint Presentation</vt:lpstr>
      <vt:lpstr>CONTENTS</vt:lpstr>
      <vt:lpstr>PROBLEM STATEMENT </vt:lpstr>
      <vt:lpstr>MOTIVATION</vt:lpstr>
      <vt:lpstr>INTRODUCTION </vt:lpstr>
      <vt:lpstr>OBJECTIVES</vt:lpstr>
      <vt:lpstr>LITERATURE SURVEY </vt:lpstr>
      <vt:lpstr>PowerPoint Presentation</vt:lpstr>
      <vt:lpstr>COMPONENTS</vt:lpstr>
      <vt:lpstr>METHODOLOGY  </vt:lpstr>
      <vt:lpstr>PowerPoint Presentation</vt:lpstr>
      <vt:lpstr>RESULT</vt:lpstr>
      <vt:lpstr>CONCLUSION</vt:lpstr>
      <vt:lpstr>TIMELINE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ADITHI ATHREYAS</dc:creator>
  <cp:lastModifiedBy>Laxmi Patil</cp:lastModifiedBy>
  <cp:revision>16</cp:revision>
  <dcterms:created xsi:type="dcterms:W3CDTF">2020-07-29T05:54:05Z</dcterms:created>
  <dcterms:modified xsi:type="dcterms:W3CDTF">2023-05-15T06:38:36Z</dcterms:modified>
</cp:coreProperties>
</file>