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3"/>
  </p:notesMasterIdLst>
  <p:sldIdLst>
    <p:sldId id="257" r:id="rId2"/>
    <p:sldId id="324" r:id="rId3"/>
    <p:sldId id="329" r:id="rId4"/>
    <p:sldId id="325" r:id="rId5"/>
    <p:sldId id="326" r:id="rId6"/>
    <p:sldId id="258" r:id="rId7"/>
    <p:sldId id="344" r:id="rId8"/>
    <p:sldId id="336" r:id="rId9"/>
    <p:sldId id="260" r:id="rId10"/>
    <p:sldId id="261" r:id="rId11"/>
    <p:sldId id="330" r:id="rId12"/>
    <p:sldId id="262" r:id="rId13"/>
    <p:sldId id="263" r:id="rId14"/>
    <p:sldId id="331" r:id="rId15"/>
    <p:sldId id="338" r:id="rId16"/>
    <p:sldId id="342" r:id="rId17"/>
    <p:sldId id="341" r:id="rId18"/>
    <p:sldId id="264" r:id="rId19"/>
    <p:sldId id="343" r:id="rId20"/>
    <p:sldId id="267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D64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063" autoAdjust="0"/>
    <p:restoredTop sz="94608" autoAdjust="0"/>
  </p:normalViewPr>
  <p:slideViewPr>
    <p:cSldViewPr snapToGrid="0">
      <p:cViewPr varScale="1">
        <p:scale>
          <a:sx n="79" d="100"/>
          <a:sy n="79" d="100"/>
        </p:scale>
        <p:origin x="-509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39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9E920-1EAF-4326-87BB-F190714D0B91}" type="datetimeFigureOut">
              <a:rPr lang="en-IN" smtClean="0"/>
              <a:pPr/>
              <a:t>08-05-2024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767D5-AA03-497B-9B17-0D7C7C9110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977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149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767D5-AA03-497B-9B17-0D7C7C911034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53DBD0D-0368-44E8-AF92-BF3E46DF78A0}" type="datetime9">
              <a:rPr lang="en-IN" smtClean="0"/>
              <a:pPr/>
              <a:t>08-05-2024 12:38:16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DEPARTMENT OF MEDICAL ELECTRONICS, DAYANANDA SAGAR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xmlns="" val="280536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767D5-AA03-497B-9B17-0D7C7C911034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53DBD0D-0368-44E8-AF92-BF3E46DF78A0}" type="datetime9">
              <a:rPr lang="en-IN" smtClean="0"/>
              <a:pPr/>
              <a:t>08-05-2024 12:38:17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DEPARTMENT OF MEDICAL ELECTRONICS, DAYANANDA SAGAR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xmlns="" val="280536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767D5-AA03-497B-9B17-0D7C7C911034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57B85C9E-2EF8-4FA3-80DC-432DCA9CB008}" type="datetime1">
              <a:rPr lang="en-IN" smtClean="0"/>
              <a:pPr/>
              <a:t>08-05-2024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r>
              <a:rPr lang="en-US" smtClean="0"/>
              <a:t>DEPARTMENT OF MEDICAL ELECTRONICS ENGINEERING, DAYANANDA SAGAR COLLEGE OF ENGINEERING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6B01-21BA-470E-8F1D-4FF3726A9497}" type="datetime1">
              <a:rPr lang="en-IN" smtClean="0"/>
              <a:pPr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MEDICAL ELECTRONICS ENGINEERING, DAYANANDA SAGAR COLLEGE OF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C9A0-AD49-4AB7-889A-71C065AAA46B}" type="datetime1">
              <a:rPr lang="en-IN" smtClean="0"/>
              <a:pPr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MEDICAL ELECTRONICS ENGINEERING, DAYANANDA SAGAR COLLEGE OF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BFC7-5937-4705-870E-8914153D5427}" type="datetime1">
              <a:rPr lang="en-IN" smtClean="0"/>
              <a:pPr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MEDICAL ELECTRONICS ENGINEERING, DAYANANDA SAGAR COLLEGE OF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BE09-4AEB-4A96-8E07-685BF13C8E8A}" type="datetime1">
              <a:rPr lang="en-IN" smtClean="0"/>
              <a:pPr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MEDICAL ELECTRONICS ENGINEERING, DAYANANDA SAGAR COLLEGE OF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4F81-F935-4871-9741-D1F1CD5D4E0F}" type="datetime1">
              <a:rPr lang="en-IN" smtClean="0"/>
              <a:pPr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MEDICAL ELECTRONICS ENGINEERING, DAYANANDA SAGAR COLLEGE OF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1B8766-C674-4B5D-BDC5-AE6F1F0B7DD5}" type="datetime1">
              <a:rPr lang="en-IN" smtClean="0"/>
              <a:pPr/>
              <a:t>08-05-2024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DEPARTMENT OF MEDICAL ELECTRONICS ENGINEERING, DAYANANDA SAGAR COLLEGE OF ENGINEERING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D242389C-13DF-42CE-A3B4-3D8B9D1ED032}" type="datetime1">
              <a:rPr lang="en-IN" smtClean="0"/>
              <a:pPr/>
              <a:t>08-05-2024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smtClean="0"/>
              <a:t>DEPARTMENT OF MEDICAL ELECTRONICS ENGINEERING, DAYANANDA SAGAR COLLEGE OF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CCCE-16C1-484D-93DB-40A2960DB7C5}" type="datetime1">
              <a:rPr lang="en-IN" smtClean="0"/>
              <a:pPr/>
              <a:t>08-05-2024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MEDICAL ELECTRONICS ENGINEERING, DAYANANDA SAGAR COLLEGE OF ENGINEERING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4760-8D70-4275-8CD4-93359E721D2C}" type="datetime1">
              <a:rPr lang="en-IN" smtClean="0"/>
              <a:pPr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MEDICAL ELECTRONICS ENGINEERING, DAYANANDA SAGAR COLLEGE OF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54E1-A3E8-4524-9D33-C0BE017052B9}" type="datetime1">
              <a:rPr lang="en-IN" smtClean="0"/>
              <a:pPr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MEDICAL ELECTRONICS ENGINEERING, DAYANANDA SAGAR COLLEGE OF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CCEA778-B408-4FAE-9968-A5BCA4C5472B}" type="datetime1">
              <a:rPr lang="en-IN" smtClean="0"/>
              <a:pPr/>
              <a:t>08-05-2024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DEPARTMENT OF MEDICAL ELECTRONICS ENGINEERING, DAYANANDA SAGAR COLLEGE OF ENGINEERING</a:t>
            </a:r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9CE705F-A2BE-4F91-B6CD-D5137D911E9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5680" y="117565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178" y="0"/>
            <a:ext cx="12188825" cy="6858664"/>
            <a:chOff x="4763" y="6902"/>
            <a:chExt cx="12188825" cy="6858664"/>
          </a:xfrm>
        </p:grpSpPr>
        <p:grpSp>
          <p:nvGrpSpPr>
            <p:cNvPr id="5" name="Group 4"/>
            <p:cNvGrpSpPr/>
            <p:nvPr/>
          </p:nvGrpSpPr>
          <p:grpSpPr>
            <a:xfrm>
              <a:off x="4763" y="6902"/>
              <a:ext cx="12188825" cy="6858000"/>
              <a:chOff x="4763" y="6902"/>
              <a:chExt cx="12188825" cy="6858000"/>
            </a:xfrm>
          </p:grpSpPr>
          <p:pic>
            <p:nvPicPr>
              <p:cNvPr id="4" name="Picture 2" descr="C:\Documents and Settings\ADMIN\Desktop\Courses Offered.jp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763" y="6902"/>
                <a:ext cx="12188825" cy="6858000"/>
              </a:xfrm>
              <a:prstGeom prst="rect">
                <a:avLst/>
              </a:prstGeom>
              <a:noFill/>
            </p:spPr>
          </p:pic>
          <p:sp>
            <p:nvSpPr>
              <p:cNvPr id="2" name="Rectangle 1"/>
              <p:cNvSpPr/>
              <p:nvPr/>
            </p:nvSpPr>
            <p:spPr>
              <a:xfrm>
                <a:off x="1830388" y="6177276"/>
                <a:ext cx="10363200" cy="657702"/>
              </a:xfrm>
              <a:prstGeom prst="rect">
                <a:avLst/>
              </a:prstGeom>
              <a:solidFill>
                <a:srgbClr val="FFD6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240814" y="6219235"/>
              <a:ext cx="9232781" cy="646331"/>
            </a:xfrm>
            <a:prstGeom prst="rect">
              <a:avLst/>
            </a:prstGeom>
            <a:solidFill>
              <a:srgbClr val="FFD64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DEPARTMENT OF MEDICAL ELECTRONICS ENGINEERING </a:t>
              </a:r>
            </a:p>
            <a:p>
              <a:pPr algn="ctr"/>
              <a:r>
                <a:rPr lang="en-US" b="1" dirty="0"/>
                <a:t>DAYANANDA SAGAR COLLEGE OF ENGINEERING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04031" y="348600"/>
            <a:ext cx="8039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u="none" strike="noStrike" dirty="0">
                <a:solidFill>
                  <a:srgbClr val="862110"/>
                </a:solidFill>
                <a:effectLst/>
                <a:latin typeface="Times New Roman" panose="02020603050405020304" pitchFamily="18" charset="0"/>
              </a:rPr>
              <a:t>DAYANANDA SAGAR COLLEGE OF ENGINEERING</a:t>
            </a:r>
            <a:br>
              <a:rPr lang="en-US" sz="2400" b="1" i="0" u="none" strike="noStrike" dirty="0">
                <a:solidFill>
                  <a:srgbClr val="86211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400" b="1" i="0" u="none" strike="noStrike" dirty="0">
                <a:solidFill>
                  <a:srgbClr val="862110"/>
                </a:solidFill>
                <a:effectLst/>
                <a:latin typeface="Times New Roman" panose="02020603050405020304" pitchFamily="18" charset="0"/>
              </a:rPr>
              <a:t>Department of Medical Electronics Engineering</a:t>
            </a:r>
            <a:endParaRPr lang="en-US" sz="2400" b="0" dirty="0"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12799" y="1329180"/>
            <a:ext cx="73421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Project Review Presentation </a:t>
            </a:r>
          </a:p>
          <a:p>
            <a:pPr algn="ctr"/>
            <a:r>
              <a:rPr lang="en-IN" sz="28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</a:rPr>
              <a:t>(19MD8ICPR2)</a:t>
            </a: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MISCARRIAGE PREDICTION USING BIG DATA ANALYTICS AND IOT</a:t>
            </a:r>
            <a:endParaRPr lang="en-IN" sz="2400" b="1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256090" y="34226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562780" y="4770164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i="0" u="none" strike="noStrike" dirty="0">
                <a:solidFill>
                  <a:srgbClr val="575F6D"/>
                </a:solidFill>
                <a:effectLst/>
                <a:latin typeface="Times New Roman" pitchFamily="18" charset="0"/>
                <a:cs typeface="Times New Roman" pitchFamily="18" charset="0"/>
              </a:rPr>
              <a:t>Under the guidance of</a:t>
            </a:r>
            <a:endParaRPr lang="en-US" b="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Dr. A R Aswatha,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Head </a:t>
            </a:r>
            <a:endParaRPr lang="en-US" b="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7429218"/>
              </p:ext>
            </p:extLst>
          </p:nvPr>
        </p:nvGraphicFramePr>
        <p:xfrm>
          <a:off x="4051302" y="3213140"/>
          <a:ext cx="542290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Times New Roman" pitchFamily="18" charset="0"/>
                          <a:cs typeface="Times New Roman" pitchFamily="18" charset="0"/>
                        </a:rPr>
                        <a:t>USN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1DS20MD010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HARSHITHA</a:t>
                      </a:r>
                      <a:r>
                        <a:rPr lang="en-GB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J N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1DS20MD029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Times New Roman" pitchFamily="18" charset="0"/>
                          <a:cs typeface="Times New Roman" pitchFamily="18" charset="0"/>
                        </a:rPr>
                        <a:t>PRAKRUTHI H U</a:t>
                      </a:r>
                      <a:endParaRPr lang="en-GB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821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43" y="590824"/>
            <a:ext cx="10972800" cy="886284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547411" y="6399213"/>
            <a:ext cx="7028369" cy="365125"/>
          </a:xfrm>
        </p:spPr>
        <p:txBody>
          <a:bodyPr/>
          <a:lstStyle/>
          <a:p>
            <a:r>
              <a:rPr lang="en-US" smtClean="0"/>
              <a:t>DEPARTMENT OF MEDICAL ELECTRONICS ENGINEERING, DAYANANDA SAGAR COLLEGE OF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10</a:t>
            </a:fld>
            <a:endParaRPr lang="en-IN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35F5B0D1-410A-6165-113C-6EC17D21B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32090899"/>
              </p:ext>
            </p:extLst>
          </p:nvPr>
        </p:nvGraphicFramePr>
        <p:xfrm>
          <a:off x="807324" y="1539788"/>
          <a:ext cx="10485990" cy="4689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446">
                  <a:extLst>
                    <a:ext uri="{9D8B030D-6E8A-4147-A177-3AD203B41FA5}">
                      <a16:colId xmlns:a16="http://schemas.microsoft.com/office/drawing/2014/main" xmlns="" val="85973464"/>
                    </a:ext>
                  </a:extLst>
                </a:gridCol>
                <a:gridCol w="1794299">
                  <a:extLst>
                    <a:ext uri="{9D8B030D-6E8A-4147-A177-3AD203B41FA5}">
                      <a16:colId xmlns:a16="http://schemas.microsoft.com/office/drawing/2014/main" xmlns="" val="2034958711"/>
                    </a:ext>
                  </a:extLst>
                </a:gridCol>
                <a:gridCol w="2118570">
                  <a:extLst>
                    <a:ext uri="{9D8B030D-6E8A-4147-A177-3AD203B41FA5}">
                      <a16:colId xmlns:a16="http://schemas.microsoft.com/office/drawing/2014/main" xmlns="" val="825449344"/>
                    </a:ext>
                  </a:extLst>
                </a:gridCol>
                <a:gridCol w="1913199">
                  <a:extLst>
                    <a:ext uri="{9D8B030D-6E8A-4147-A177-3AD203B41FA5}">
                      <a16:colId xmlns:a16="http://schemas.microsoft.com/office/drawing/2014/main" xmlns="" val="1697626445"/>
                    </a:ext>
                  </a:extLst>
                </a:gridCol>
                <a:gridCol w="4161476">
                  <a:extLst>
                    <a:ext uri="{9D8B030D-6E8A-4147-A177-3AD203B41FA5}">
                      <a16:colId xmlns:a16="http://schemas.microsoft.com/office/drawing/2014/main" xmlns="" val="898639386"/>
                    </a:ext>
                  </a:extLst>
                </a:gridCol>
              </a:tblGrid>
              <a:tr h="88552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Sl.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Authors detail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Publisher details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Inference</a:t>
                      </a: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4834592"/>
                  </a:ext>
                </a:extLst>
              </a:tr>
              <a:tr h="141607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H. </a:t>
                      </a:r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Asri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and Z. </a:t>
                      </a:r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Jarir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“Towards a smart health: Big data analytics and IoT for real-time miscarriage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prediction”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Journal of 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Big Data, 2023, Volume 07,</a:t>
                      </a:r>
                    </a:p>
                    <a:p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DOI-10.1186/s40537-023-00704-9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The study leverages sensor, mobile phone, and patient-generated data, employing </a:t>
                      </a:r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IoT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technologies such as Raspberry Pi and K-means clustering algorithms within </a:t>
                      </a:r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Databricks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Spark to predict miscarriages. Validated through clustering techniques, the system provides doctors with proactive intervention results via a mobile app and offers personalized advice to pregnant women based on 15 real-time risk factors..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2097337"/>
                  </a:ext>
                </a:extLst>
              </a:tr>
              <a:tr h="1328283">
                <a:tc>
                  <a:txBody>
                    <a:bodyPr/>
                    <a:lstStyle/>
                    <a:p>
                      <a:r>
                        <a:rPr lang="en-IN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Zheng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Li, Ying-Dong He,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Qian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Chen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“A risk-prediction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nomogram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for patients with second-trimester threatened miscarriage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associated with adverse outcomes”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Research</a:t>
                      </a:r>
                      <a:r>
                        <a:rPr kumimoji="0" lang="en-US" sz="12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Square Journals, November 2020.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DOI-</a:t>
                      </a:r>
                      <a:r>
                        <a:rPr kumimoji="0" lang="en-US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10.21203/rs.3.rs-111117/v1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This paper collected information from the patients hospitalized with second-trimester threatened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miscarriage and used the logistic regression analyzes to determine the most significant predictive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factors associated with miscarriage.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4922838"/>
                  </a:ext>
                </a:extLst>
              </a:tr>
              <a:tr h="105999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sz="1200" dirty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Hiba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Asri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Hajar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Mousannif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, Hassan Al </a:t>
                      </a:r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Moatassime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“Comprehensive miscarriage dataset for an early miscarriage prediction”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Elsevier Journals, 2019, Volume 04,</a:t>
                      </a:r>
                    </a:p>
                    <a:p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DOI-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10.1016/j.dib.2018.05.012 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The study improves a miscarriage prediction model by expanding the dataset to include 15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attributes, all directly related to real-time miscarriage risk factors. To enhance efficiency, the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researchers streamline data collection by exclusively using Raspberry Pi, eliminating </a:t>
                      </a:r>
                      <a:r>
                        <a:rPr lang="en-US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Arduino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 UNO.</a:t>
                      </a:r>
                      <a:endParaRPr lang="en-IN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8556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900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91033089"/>
              </p:ext>
            </p:extLst>
          </p:nvPr>
        </p:nvGraphicFramePr>
        <p:xfrm>
          <a:off x="662034" y="1309603"/>
          <a:ext cx="10697265" cy="364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995"/>
                <a:gridCol w="2290120"/>
                <a:gridCol w="2561317"/>
                <a:gridCol w="2049054"/>
                <a:gridCol w="3118779"/>
              </a:tblGrid>
              <a:tr h="187665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IN" sz="12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IN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Asri H,Mousannif H, Moatassime H A and</a:t>
                      </a:r>
                      <a:r>
                        <a:rPr lang="pt-BR" sz="12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pt-BR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et.al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“Big data analytics in healthcare: case study - miscarriage prediction”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International Journal of Distributed Systems and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Technologies, October-December 2018</a:t>
                      </a:r>
                    </a:p>
                    <a:p>
                      <a:r>
                        <a:rPr lang="en-IN" sz="12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Volume</a:t>
                      </a:r>
                      <a:r>
                        <a:rPr lang="en-IN" sz="12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10,</a:t>
                      </a:r>
                    </a:p>
                    <a:p>
                      <a:r>
                        <a:rPr kumimoji="0" lang="en-US" sz="12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DOI:-10.4018/IJDST.2019100104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study introduces a versatile disease prediction system that utilizes big data tools, machine</a:t>
                      </a:r>
                      <a:r>
                        <a:rPr kumimoji="0" lang="en-US" sz="12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learning algorithms, and IoT for accurate outcomes. Specifically applied to real-time miscarriage</a:t>
                      </a:r>
                      <a:r>
                        <a:rPr kumimoji="0" lang="en-US" sz="12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prediction using the K-means centroid-based algorithm, the system demonstrates its adaptability</a:t>
                      </a:r>
                      <a:r>
                        <a:rPr kumimoji="0" lang="en-US" sz="12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 effectiveness by categorizing outcomes into three groups: Miscarriage, No Miscarriage,</a:t>
                      </a:r>
                      <a:r>
                        <a:rPr kumimoji="0" lang="en-US" sz="12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</a:t>
                      </a:r>
                      <a:r>
                        <a:rPr kumimoji="0" lang="en-US" sz="1200" b="0" i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Probable Miscarriage.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721985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Nicole STAMATOPOULOS, </a:t>
                      </a:r>
                      <a:r>
                        <a:rPr kumimoji="0" 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Chuan</a:t>
                      </a:r>
                      <a:r>
                        <a:rPr kumimoji="0" lang="en-US" sz="12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LU, </a:t>
                      </a:r>
                      <a:r>
                        <a:rPr kumimoji="0" lang="en-US" sz="1200" b="0" i="0" u="none" strike="noStrike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Ishwari</a:t>
                      </a:r>
                      <a:r>
                        <a:rPr kumimoji="0" lang="en-US" sz="12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CASIKAR, Shannon REID, Max MONGELLI, Nigel HARDY and George</a:t>
                      </a:r>
                    </a:p>
                    <a:p>
                      <a:r>
                        <a:rPr kumimoji="0" lang="en-US" sz="1200" b="0" i="0" u="none" strike="noStrike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CONDOUS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“Prediction of subsequent miscarriage risk in women who present with a viable</a:t>
                      </a:r>
                      <a:r>
                        <a:rPr kumimoji="0" lang="en-US" sz="1200" b="0" i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pregnancy at the first early</a:t>
                      </a:r>
                      <a:r>
                        <a:rPr kumimoji="0" lang="en-US" sz="1200" b="0" i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pregnancy scan”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Australian and New Zealand Journal of Obstetrics and Gynecology, 2017</a:t>
                      </a:r>
                    </a:p>
                    <a:p>
                      <a:r>
                        <a:rPr lang="en-IN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Volume08,</a:t>
                      </a:r>
                    </a:p>
                    <a:p>
                      <a:r>
                        <a:rPr lang="en-IN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DOI-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10.1111/ajo.12395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In this paper they developed a new prediction model which indicates the likelihood of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miscarriage. In women who present with a viable IUP at the primary scan, advancing maternal</a:t>
                      </a:r>
                      <a:r>
                        <a:rPr lang="en-US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age in the presence of clots PV increases the probability of subsequent miscarriage. 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32496" y="6400800"/>
            <a:ext cx="6369804" cy="457200"/>
          </a:xfrm>
        </p:spPr>
        <p:txBody>
          <a:bodyPr/>
          <a:lstStyle/>
          <a:p>
            <a:pPr algn="ctr"/>
            <a:r>
              <a:rPr lang="en-US" dirty="0" smtClean="0"/>
              <a:t>DEPARTMENT OF MEDICAL ELECTRONICS ENGINEERING, DAYANANDA SAGAR COLLEGE OF ENGINEERING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46" y="608867"/>
            <a:ext cx="11617570" cy="680672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COMPONENTS WITH APPROXIMATE BUDGET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70143" y="6675437"/>
            <a:ext cx="6908727" cy="365125"/>
          </a:xfrm>
        </p:spPr>
        <p:txBody>
          <a:bodyPr/>
          <a:lstStyle/>
          <a:p>
            <a:r>
              <a:rPr lang="en-US" dirty="0" smtClean="0"/>
              <a:t> DEPARTMENT OF MEDICAL ELECTRONICS ENGINEERING, DAYANANDA SAGAR COLLEGE OF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V="1">
            <a:off x="6441524" y="4005167"/>
            <a:ext cx="1390467" cy="84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5215908"/>
              </p:ext>
            </p:extLst>
          </p:nvPr>
        </p:nvGraphicFramePr>
        <p:xfrm>
          <a:off x="850714" y="1398513"/>
          <a:ext cx="4999102" cy="489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551"/>
                <a:gridCol w="2499551"/>
              </a:tblGrid>
              <a:tr h="4516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COMPONENTS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BUDGET in Rs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162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ESP32 Microcontroller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454/-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909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One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Wire Temperature Sensor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149/-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3909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SPO2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Sensor (MAX30100)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113/-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162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Alcohol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Sensor(MQ3)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163/-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1626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Gas Sensor(MQ2)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199/-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162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Resistors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40/-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1626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Set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3000-5000/-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1626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Miscellaneous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1000/-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1626"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6000-7000/-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181555" y="3458310"/>
            <a:ext cx="18533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ESP32 Microcontroller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43780" y="5014448"/>
            <a:ext cx="1672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Gas/Alcohol  Sensor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320046" y="5889576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Resistors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21528" y="2686080"/>
            <a:ext cx="23576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One Wire Temperature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Sensor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21528" y="4427197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SPO2 Sensor(MAX30100)</a:t>
            </a:r>
            <a:endParaRPr lang="en-IN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38243" y="1455510"/>
            <a:ext cx="1033170" cy="199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58860" y="1455510"/>
            <a:ext cx="1348155" cy="1058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79377" y="3273036"/>
            <a:ext cx="1327638" cy="1236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78589" y="4904541"/>
            <a:ext cx="801271" cy="835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674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26029"/>
            <a:ext cx="10972800" cy="1066800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33144" y="6355603"/>
            <a:ext cx="6239309" cy="365125"/>
          </a:xfrm>
        </p:spPr>
        <p:txBody>
          <a:bodyPr/>
          <a:lstStyle/>
          <a:p>
            <a:r>
              <a:rPr lang="en-US" dirty="0" smtClean="0"/>
              <a:t>DEPARTMENT OF MEDICAL ELECTRONICS ENGINEERING, DAYANANDA SAGAR COLLEGE OF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309447" y="5857960"/>
            <a:ext cx="760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Block Diagram of  Miscarriage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Prediction System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77023" y="1171381"/>
            <a:ext cx="2114550" cy="4762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Dataset Gathering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86744" y="1781369"/>
            <a:ext cx="2114550" cy="4762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Analyze and Preprocess Dataset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87326" y="2944198"/>
            <a:ext cx="2114550" cy="4762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Splitting dataset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Train            Test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77608" y="2372114"/>
            <a:ext cx="2114550" cy="4762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 Engineering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134349" y="1390650"/>
            <a:ext cx="1810527" cy="1476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ESP 32</a:t>
            </a:r>
          </a:p>
          <a:p>
            <a:pPr algn="ctr"/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Microcontroller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>
            <a:stCxn id="9" idx="1"/>
            <a:endCxn id="9" idx="3"/>
          </p:cNvCxnSpPr>
          <p:nvPr/>
        </p:nvCxnSpPr>
        <p:spPr>
          <a:xfrm rot="10800000" flipH="1">
            <a:off x="2787326" y="3182323"/>
            <a:ext cx="21145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9" idx="2"/>
          </p:cNvCxnSpPr>
          <p:nvPr/>
        </p:nvCxnSpPr>
        <p:spPr>
          <a:xfrm rot="16200000" flipH="1">
            <a:off x="3716013" y="3291860"/>
            <a:ext cx="2476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797434" y="4724984"/>
            <a:ext cx="2114550" cy="590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GET I/P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user and Cloud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06182" y="4125103"/>
            <a:ext cx="2114550" cy="4762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Storing Model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96851" y="3525416"/>
            <a:ext cx="2114550" cy="4762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ML Training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63281" y="5505061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MISCARRIAGE PREDICTION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439400" y="1491341"/>
            <a:ext cx="1219200" cy="5279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Temperature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982727" y="3148692"/>
            <a:ext cx="2114550" cy="4762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endParaRPr lang="en-I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45019" y="3152774"/>
            <a:ext cx="1697783" cy="4762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I/P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Cloud 25"/>
          <p:cNvSpPr/>
          <p:nvPr/>
        </p:nvSpPr>
        <p:spPr>
          <a:xfrm>
            <a:off x="8258175" y="4429125"/>
            <a:ext cx="1571625" cy="120015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6" idx="2"/>
            <a:endCxn id="17" idx="3"/>
          </p:cNvCxnSpPr>
          <p:nvPr/>
        </p:nvCxnSpPr>
        <p:spPr>
          <a:xfrm rot="10800000">
            <a:off x="4911984" y="5020260"/>
            <a:ext cx="3351066" cy="8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2"/>
            <a:endCxn id="26" idx="3"/>
          </p:cNvCxnSpPr>
          <p:nvPr/>
        </p:nvCxnSpPr>
        <p:spPr>
          <a:xfrm rot="16200000" flipH="1">
            <a:off x="8605594" y="4059350"/>
            <a:ext cx="872803" cy="3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24" idx="0"/>
          </p:cNvCxnSpPr>
          <p:nvPr/>
        </p:nvCxnSpPr>
        <p:spPr>
          <a:xfrm rot="16200000" flipH="1">
            <a:off x="8898974" y="3007663"/>
            <a:ext cx="281667" cy="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0496550" y="2234291"/>
            <a:ext cx="1219200" cy="5279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Heart </a:t>
            </a:r>
            <a:r>
              <a:rPr lang="en-I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Rate/SpO2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Straight Connector 42"/>
          <p:cNvCxnSpPr>
            <a:stCxn id="25" idx="2"/>
          </p:cNvCxnSpPr>
          <p:nvPr/>
        </p:nvCxnSpPr>
        <p:spPr>
          <a:xfrm rot="16200000" flipH="1">
            <a:off x="5794892" y="4328042"/>
            <a:ext cx="1419226" cy="2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2"/>
            <a:endCxn id="8" idx="0"/>
          </p:cNvCxnSpPr>
          <p:nvPr/>
        </p:nvCxnSpPr>
        <p:spPr>
          <a:xfrm rot="16200000" flipH="1">
            <a:off x="3772289" y="1709639"/>
            <a:ext cx="133738" cy="9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2"/>
            <a:endCxn id="10" idx="0"/>
          </p:cNvCxnSpPr>
          <p:nvPr/>
        </p:nvCxnSpPr>
        <p:spPr>
          <a:xfrm rot="5400000">
            <a:off x="3782204" y="2310298"/>
            <a:ext cx="114495" cy="9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2"/>
            <a:endCxn id="9" idx="0"/>
          </p:cNvCxnSpPr>
          <p:nvPr/>
        </p:nvCxnSpPr>
        <p:spPr>
          <a:xfrm rot="16200000" flipH="1">
            <a:off x="3791825" y="2891422"/>
            <a:ext cx="95834" cy="9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2"/>
            <a:endCxn id="19" idx="0"/>
          </p:cNvCxnSpPr>
          <p:nvPr/>
        </p:nvCxnSpPr>
        <p:spPr>
          <a:xfrm rot="16200000" flipH="1">
            <a:off x="3796879" y="3468169"/>
            <a:ext cx="104968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2"/>
            <a:endCxn id="18" idx="0"/>
          </p:cNvCxnSpPr>
          <p:nvPr/>
        </p:nvCxnSpPr>
        <p:spPr>
          <a:xfrm rot="16200000" flipH="1">
            <a:off x="3797073" y="4058718"/>
            <a:ext cx="123437" cy="9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8" idx="2"/>
            <a:endCxn id="17" idx="0"/>
          </p:cNvCxnSpPr>
          <p:nvPr/>
        </p:nvCxnSpPr>
        <p:spPr>
          <a:xfrm rot="5400000">
            <a:off x="3797268" y="4658794"/>
            <a:ext cx="123631" cy="8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2" idx="1"/>
          </p:cNvCxnSpPr>
          <p:nvPr/>
        </p:nvCxnSpPr>
        <p:spPr>
          <a:xfrm rot="10800000" flipV="1">
            <a:off x="9896476" y="1755320"/>
            <a:ext cx="542925" cy="1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1" idx="1"/>
          </p:cNvCxnSpPr>
          <p:nvPr/>
        </p:nvCxnSpPr>
        <p:spPr>
          <a:xfrm rot="10800000">
            <a:off x="9896476" y="2476501"/>
            <a:ext cx="600075" cy="21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7" idx="2"/>
          </p:cNvCxnSpPr>
          <p:nvPr/>
        </p:nvCxnSpPr>
        <p:spPr>
          <a:xfrm rot="16200000" flipH="1">
            <a:off x="3704059" y="5466184"/>
            <a:ext cx="304216" cy="2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8174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90" y="863032"/>
            <a:ext cx="10861729" cy="511769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Clr>
                <a:schemeClr val="tx1"/>
              </a:buClr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 Collection: Gathering diverse datasets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physiological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 using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sensors.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 Preprocessing: Cleansing, normalizing, and handling missing values and outliers in the data.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Feature Engineering: Selecting relevant features and creating new informative ones to enhance model performance.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Model Development: Implementing machine learning algorithms and optimizing their performance.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Model Evaluation: Assessing model performance using various metrics and ensuring generalization through cross-validation.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Integration: Developing protocols for interfacing with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sensors and integrating data streams with predictive models.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User Interface Design: Designing an intuitive interface for visualizing predictions and monitoring maternal health parameters.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System Integration and Testing: Integrating software components with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hardware and conducting thorough testing.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Deployment and Validation: Deploying the system for real-world testing, collaborating with healthcare professionals, and collecting feedback for improvement.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7702" y="6400800"/>
            <a:ext cx="6106331" cy="457200"/>
          </a:xfrm>
        </p:spPr>
        <p:txBody>
          <a:bodyPr/>
          <a:lstStyle/>
          <a:p>
            <a:r>
              <a:rPr lang="en-US" dirty="0" smtClean="0"/>
              <a:t>DEPARTMENT OF MEDICAL ELECTRONICS ENGINEERING, DAYANANDA SAGAR COLLEGE OF ENGINEERING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49085" y="391886"/>
            <a:ext cx="32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Contd.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143" y="492262"/>
            <a:ext cx="10972800" cy="10668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7702" y="6400800"/>
            <a:ext cx="6106331" cy="457200"/>
          </a:xfrm>
        </p:spPr>
        <p:txBody>
          <a:bodyPr/>
          <a:lstStyle/>
          <a:p>
            <a:r>
              <a:rPr lang="en-US" dirty="0" smtClean="0"/>
              <a:t>DEPARTMENT OF MEDICAL ELECTRONICS ENGINEERING, DAYANANDA SAGAR COLLEGE OF ENGINEERING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551575" y="5484764"/>
            <a:ext cx="3337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Figure: Hardware Circuit Connection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 descr="WhatsApp Image 2024-03-21 at 13.40.54_f8bdd85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221" y="2127379"/>
            <a:ext cx="4385388" cy="26872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00800" y="4833257"/>
            <a:ext cx="3946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Figure: Hardware circuit diagram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IMG-20240507-WA0061.jpg"/>
          <p:cNvPicPr>
            <a:picLocks noChangeAspect="1"/>
          </p:cNvPicPr>
          <p:nvPr/>
        </p:nvPicPr>
        <p:blipFill>
          <a:blip r:embed="rId3"/>
          <a:srcRect l="3999" t="13742" r="7394" b="16376"/>
          <a:stretch>
            <a:fillRect/>
          </a:stretch>
        </p:blipFill>
        <p:spPr>
          <a:xfrm rot="16200000">
            <a:off x="1310953" y="1665513"/>
            <a:ext cx="3256384" cy="36202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02229" y="2276669"/>
            <a:ext cx="201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LED Display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2800" y="1990529"/>
            <a:ext cx="201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Gas Sensor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3371" y="4332514"/>
            <a:ext cx="201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SpO2 Sensor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1935" y="4027714"/>
            <a:ext cx="201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Temperature sensor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28596" y="3620278"/>
            <a:ext cx="201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Times New Roman" pitchFamily="18" charset="0"/>
                <a:cs typeface="Times New Roman" pitchFamily="18" charset="0"/>
              </a:rPr>
              <a:t>ESP 32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54147" y="2873829"/>
            <a:ext cx="718457" cy="5038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Gas Sensor</a:t>
            </a: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 flipV="1">
            <a:off x="7072604" y="3116424"/>
            <a:ext cx="326572" cy="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8090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3165" y="1679285"/>
            <a:ext cx="5147170" cy="305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81950" y="4873562"/>
            <a:ext cx="3187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Figure: Software code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8163" y="1745148"/>
            <a:ext cx="4674637" cy="29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612433" y="4841722"/>
            <a:ext cx="2108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Figure :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IDE code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506" y="774441"/>
            <a:ext cx="32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Contd.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7702" y="6400800"/>
            <a:ext cx="6106331" cy="457200"/>
          </a:xfrm>
        </p:spPr>
        <p:txBody>
          <a:bodyPr/>
          <a:lstStyle/>
          <a:p>
            <a:r>
              <a:rPr lang="en-US" dirty="0" smtClean="0"/>
              <a:t>DEPARTMENT OF MEDICAL ELECTRONICS ENGINEERING, DAYANANDA SAGAR COLLEGE OF ENGINEERING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58417" y="550506"/>
            <a:ext cx="32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Contd.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5cc6befdaa62883bccc347e1a51887e5aecd071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3021" y="1231350"/>
            <a:ext cx="4398243" cy="2071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f542ab4eff65c0fe8b9e6da9b8a1eef564c572d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503" y="1198400"/>
            <a:ext cx="4693298" cy="2179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ddb402c6227d39b51f715f556c1a9fff3bb9b33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0713" y="3817970"/>
            <a:ext cx="4391238" cy="20789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9f4182dbe7884180e8ae491a7a4b3fb020f97c9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14188" y="3845960"/>
            <a:ext cx="4727510" cy="2032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1156995" y="3424335"/>
            <a:ext cx="4208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Figure: Website page of the miscarriage system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1322" y="6002696"/>
            <a:ext cx="4208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Figure: After the Patient detail entry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74768" y="3467879"/>
            <a:ext cx="4208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Figure: Patient details Entry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1780" y="5974705"/>
            <a:ext cx="4208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Figure: Result obtained after analysing the data 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965" y="2081347"/>
            <a:ext cx="10545305" cy="345929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By the risk factors gathered from sensors, reaction is taken in advance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complications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are tracked.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Development of a predictive model combining machine learning and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technology to identify individuals at risk of miscarriage.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gather extensive pregnancy-related data, including maternal health and various risk factors associated with miscarriage.</a:t>
            </a:r>
          </a:p>
          <a:p>
            <a:pPr>
              <a:buClr>
                <a:schemeClr val="tx1"/>
              </a:buCl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12403" y="6376642"/>
            <a:ext cx="6239309" cy="365125"/>
          </a:xfrm>
        </p:spPr>
        <p:txBody>
          <a:bodyPr/>
          <a:lstStyle/>
          <a:p>
            <a:r>
              <a:rPr lang="en-US" dirty="0" smtClean="0"/>
              <a:t>DEPARTMENT OF MEDICAL ELECTRONICS ENGINEERING, DAYANANDA SAGAR COLLEGE OF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054360" y="1250302"/>
            <a:ext cx="32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Contd.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42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59" y="2081347"/>
            <a:ext cx="10545305" cy="345929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57200" indent="-457200" algn="just">
              <a:lnSpc>
                <a:spcPct val="115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ea typeface="Oswald"/>
                <a:cs typeface="Times New Roman" panose="02020603050405020304" pitchFamily="18" charset="0"/>
                <a:sym typeface="Oswald"/>
              </a:rPr>
              <a:t>Integrating </a:t>
            </a:r>
            <a:r>
              <a:rPr lang="en-US" sz="1900" dirty="0" err="1" smtClean="0">
                <a:latin typeface="Times New Roman" panose="02020603050405020304" pitchFamily="18" charset="0"/>
                <a:ea typeface="Oswald"/>
                <a:cs typeface="Times New Roman" panose="02020603050405020304" pitchFamily="18" charset="0"/>
                <a:sym typeface="Oswald"/>
              </a:rPr>
              <a:t>IoT</a:t>
            </a:r>
            <a:r>
              <a:rPr lang="en-US" sz="1900" dirty="0" smtClean="0">
                <a:latin typeface="Times New Roman" panose="02020603050405020304" pitchFamily="18" charset="0"/>
                <a:ea typeface="Oswald"/>
                <a:cs typeface="Times New Roman" panose="02020603050405020304" pitchFamily="18" charset="0"/>
                <a:sym typeface="Oswald"/>
              </a:rPr>
              <a:t> sensors with predictive model provides time monitoring and analysis,     enabling early detection of potential complications</a:t>
            </a:r>
          </a:p>
          <a:p>
            <a:pPr marL="457200" indent="-457200" algn="just">
              <a:lnSpc>
                <a:spcPct val="115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ea typeface="Oswald"/>
                <a:cs typeface="Times New Roman" panose="02020603050405020304" pitchFamily="18" charset="0"/>
                <a:sym typeface="Oswald"/>
              </a:rPr>
              <a:t>Collaborating with healthcare professionals and gathering feedback during deployment ensures continuous enhancement and adaptation to maternal health care needs. </a:t>
            </a:r>
          </a:p>
          <a:p>
            <a:pPr marL="457200" indent="-457200" algn="just">
              <a:lnSpc>
                <a:spcPct val="115000"/>
              </a:lnSpc>
              <a:buClrTx/>
              <a:buSzPct val="100000"/>
              <a:buFont typeface="Arial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ea typeface="Oswald"/>
                <a:cs typeface="Times New Roman" panose="02020603050405020304" pitchFamily="18" charset="0"/>
                <a:sym typeface="Oswald"/>
              </a:rPr>
              <a:t>To assess the efficacy and efficiency of the implemented Predictive model and enhance outcome accuracy, rigorous validation procedures are employed, ensuring robust evaluation of the system's performance</a:t>
            </a:r>
            <a:r>
              <a:rPr lang="en-US" sz="2600" dirty="0" smtClean="0">
                <a:latin typeface="Times New Roman" panose="02020603050405020304" pitchFamily="18" charset="0"/>
                <a:ea typeface="Oswald"/>
                <a:cs typeface="Times New Roman" panose="02020603050405020304" pitchFamily="18" charset="0"/>
                <a:sym typeface="Oswald"/>
              </a:rPr>
              <a:t>.</a:t>
            </a:r>
          </a:p>
          <a:p>
            <a:pPr>
              <a:buClr>
                <a:schemeClr val="tx1"/>
              </a:buCl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12403" y="6376642"/>
            <a:ext cx="6239309" cy="365125"/>
          </a:xfrm>
        </p:spPr>
        <p:txBody>
          <a:bodyPr/>
          <a:lstStyle/>
          <a:p>
            <a:r>
              <a:rPr lang="en-US" dirty="0" smtClean="0"/>
              <a:t>DEPARTMENT OF MEDICAL ELECTRONICS ENGINEERING, DAYANANDA SAGAR COLLEGE OF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3844" y="910526"/>
            <a:ext cx="10972800" cy="1066800"/>
          </a:xfrm>
        </p:spPr>
        <p:txBody>
          <a:bodyPr/>
          <a:lstStyle/>
          <a:p>
            <a:r>
              <a:rPr lang="en-IN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DISCUSSION and CONCLUSION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42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9931" y="1061634"/>
          <a:ext cx="1100379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3798"/>
              </a:tblGrid>
              <a:tr h="4804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INSTITUTE VISION </a:t>
                      </a:r>
                      <a:endParaRPr lang="en-US" sz="2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9932" y="1596325"/>
          <a:ext cx="11011546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1546"/>
              </a:tblGrid>
              <a:tr h="13251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impart quality technical education with a focus on research and</a:t>
                      </a:r>
                      <a:r>
                        <a:rPr lang="en-US" sz="25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innovation, emphasizing on development of sustainable and inclusive technology for the benefit of society </a:t>
                      </a:r>
                    </a:p>
                    <a:p>
                      <a:endParaRPr lang="en-US" dirty="0"/>
                    </a:p>
                  </a:txBody>
                  <a:tcPr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7681" y="3276885"/>
          <a:ext cx="11003797" cy="589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3797"/>
              </a:tblGrid>
              <a:tr h="589942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INSTITUTE</a:t>
                      </a:r>
                      <a:r>
                        <a:rPr lang="en-IN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MISSION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19932" y="3866827"/>
          <a:ext cx="1101929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295"/>
              </a:tblGrid>
              <a:tr h="2510726"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25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provide an environment that enhances creativity and innovation in pursuit of excellence 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nurture teamwork in order to transform individuals as responsible leaders and entrepreneurs </a:t>
                      </a:r>
                    </a:p>
                    <a:p>
                      <a:pPr marL="285750" indent="-285750" algn="just">
                        <a:buFont typeface="Arial" pitchFamily="34" charset="0"/>
                        <a:buChar char="•"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train the students to the changing technical scenario and make them to understand the importance of sustainable and inclusive technologies</a:t>
                      </a:r>
                      <a:endParaRPr lang="en-IN" sz="25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35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853" y="891865"/>
            <a:ext cx="10972800" cy="1066800"/>
          </a:xfrm>
        </p:spPr>
        <p:txBody>
          <a:bodyPr/>
          <a:lstStyle/>
          <a:p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33666" y="6492875"/>
            <a:ext cx="6239309" cy="365125"/>
          </a:xfrm>
        </p:spPr>
        <p:txBody>
          <a:bodyPr/>
          <a:lstStyle/>
          <a:p>
            <a:r>
              <a:rPr lang="en-US" dirty="0" smtClean="0"/>
              <a:t>DEPARTMENT OF MEDICAL ELECTRONICS ENGINEERING, DAYANANDA SAGAR COLLEGE OF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17718" y="1981679"/>
            <a:ext cx="11007969" cy="4079631"/>
          </a:xfrm>
        </p:spPr>
        <p:txBody>
          <a:bodyPr>
            <a:normAutofit fontScale="92500" lnSpcReduction="10000"/>
          </a:bodyPr>
          <a:lstStyle/>
          <a:p>
            <a:pPr marL="263525" indent="0" algn="just">
              <a:lnSpc>
                <a:spcPct val="160000"/>
              </a:lnSpc>
              <a:buClr>
                <a:schemeClr val="tx1"/>
              </a:buCl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1] H.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Asri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and Z.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Jarir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,“Towards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Smart Health: Big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ata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nalytics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and IoT for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Real-Time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iscarriage Prediction”, Journal of  Big Data, 2023, Volume 07,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DOI-10.1186/s40537-023-00704-9.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marL="263525" indent="0" algn="just">
              <a:lnSpc>
                <a:spcPct val="160000"/>
              </a:lnSpc>
              <a:spcBef>
                <a:spcPts val="0"/>
              </a:spcBef>
              <a:buClr>
                <a:schemeClr val="tx1"/>
              </a:buClr>
              <a:buNone/>
              <a:tabLst>
                <a:tab pos="84138" algn="l"/>
              </a:tabLst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2]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Zheng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Li, Ying-Dong He,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Qian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Chen,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“A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Risk-Prediction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Nomogram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Patients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Second-Trimester Threatened Miscarriage Associated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Adverse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Outcomes”,Research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Square Journals, November 2020.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DOI-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10.21203/rs.3.rs-111117/v1.</a:t>
            </a:r>
          </a:p>
          <a:p>
            <a:pPr marL="263525" indent="0" algn="just">
              <a:lnSpc>
                <a:spcPct val="160000"/>
              </a:lnSpc>
              <a:buClr>
                <a:schemeClr val="tx1"/>
              </a:buCl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[3]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Hiba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Asri,Hajar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Mousannif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Hassan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A.Moatassime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Comprehensive 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iscarriage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ataset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for an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Early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iscarriage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rediction”,Elsevier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Journals, 2018, Volume 04,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DOI-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10.1016/j.dib.2018.05.012. </a:t>
            </a:r>
            <a:endParaRPr lang="en-IN" sz="16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3525" indent="0" algn="just">
              <a:lnSpc>
                <a:spcPct val="160000"/>
              </a:lnSpc>
              <a:buClr>
                <a:schemeClr val="tx1"/>
              </a:buCl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[4]</a:t>
            </a:r>
            <a:r>
              <a:rPr lang="pt-BR" sz="1600" dirty="0">
                <a:latin typeface="Times New Roman" pitchFamily="18" charset="0"/>
                <a:cs typeface="Times New Roman" pitchFamily="18" charset="0"/>
              </a:rPr>
              <a:t> Asri H,Mousannif H, Moatassime H A and </a:t>
            </a:r>
            <a:r>
              <a:rPr lang="pt-BR" sz="1600" dirty="0" smtClean="0">
                <a:latin typeface="Times New Roman" pitchFamily="18" charset="0"/>
                <a:cs typeface="Times New Roman" pitchFamily="18" charset="0"/>
              </a:rPr>
              <a:t>et.al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“Big Data Analytics in Healthcare: Case Study - Miscarriage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Prediction”International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Journal of Distributed Systems and Technologies, October-December 2019,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Volume 10,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DOI:-10.4018/IJDST.2019100104.</a:t>
            </a:r>
          </a:p>
          <a:p>
            <a:pPr marL="263525" indent="0" algn="just">
              <a:lnSpc>
                <a:spcPct val="160000"/>
              </a:lnSpc>
              <a:buClr>
                <a:schemeClr val="tx1"/>
              </a:buCl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[5]Nicole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STAMATOPOULOS,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Chuan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LU,Ishwari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CASIKAR, Shannon REID, Max MONGELLI, Nigel HARDY and George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CONDOUS “Prediction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Subsequent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iscarriage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isk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Women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who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Present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with a 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iable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regnancy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at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First Early Pregnancy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can”,Australian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New Zealand Journal of Obstetrics and Gynecology, 2015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Volume08, DOI-</a:t>
            </a:r>
            <a:r>
              <a:rPr lang="en-US" sz="16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10.1111/ajo.12395</a:t>
            </a:r>
            <a:r>
              <a:rPr lang="en-US" sz="1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algn="just">
              <a:buClr>
                <a:schemeClr val="tx1"/>
              </a:buCl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Clr>
                <a:schemeClr val="tx1"/>
              </a:buCl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Clr>
                <a:schemeClr val="tx1"/>
              </a:buCl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Clr>
                <a:schemeClr val="tx1"/>
              </a:buCl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buClr>
                <a:schemeClr val="tx1"/>
              </a:buClr>
              <a:buAutoNum type="arabicPeriod"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954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399" y="2765174"/>
            <a:ext cx="3764760" cy="11430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70328" y="6342321"/>
            <a:ext cx="6241991" cy="365125"/>
          </a:xfrm>
        </p:spPr>
        <p:txBody>
          <a:bodyPr/>
          <a:lstStyle/>
          <a:p>
            <a:r>
              <a:rPr lang="en-US" dirty="0" smtClean="0"/>
              <a:t>DEPARTMENT OF MEDICAL ELECTRONICS ENGINEERING, DAYANANDA SAGAR COLLEGE OF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922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9193" y="913394"/>
          <a:ext cx="11089037" cy="55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9037"/>
              </a:tblGrid>
              <a:tr h="55894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DEPARTMENT VISION</a:t>
                      </a:r>
                      <a:endParaRPr lang="en-US" sz="28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1444" y="1463585"/>
          <a:ext cx="11104536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4536"/>
              </a:tblGrid>
              <a:tr h="1426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develop an excellent center of progressive quality learning, applied &amp; translational research through inventive collaborations and sustainable solutions to address healthcare related societal challenges 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35769830"/>
              </p:ext>
            </p:extLst>
          </p:nvPr>
        </p:nvGraphicFramePr>
        <p:xfrm>
          <a:off x="516608" y="3142566"/>
          <a:ext cx="11114869" cy="55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4869"/>
              </a:tblGrid>
              <a:tr h="55894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DEPARTMENT MISSION</a:t>
                      </a:r>
                      <a:endParaRPr lang="en-US" sz="28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9193" y="3685009"/>
          <a:ext cx="1112778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783"/>
              </a:tblGrid>
              <a:tr h="262280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creating a conducive atmosphere for continuous learning through increased participation of students and faculty in various academic activities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By achieving needful and relevant healthcare solutions through quality education and research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5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By imparting education in the path of ethical and social responsibilities, to work effectively with diverse groups for the benefits of the society </a:t>
                      </a:r>
                      <a:endParaRPr lang="en-IN" sz="25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19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0705" y="742914"/>
          <a:ext cx="11282766" cy="473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2766"/>
              </a:tblGrid>
              <a:tr h="47370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PROGRAMME EDUCATION OBJECTIVES (PEOs)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0705" y="1207863"/>
          <a:ext cx="11298264" cy="42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8264"/>
              </a:tblGrid>
              <a:tr h="427208">
                <a:tc>
                  <a:txBody>
                    <a:bodyPr/>
                    <a:lstStyle/>
                    <a:p>
                      <a:r>
                        <a:rPr lang="en-IN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Graduates</a:t>
                      </a:r>
                      <a:r>
                        <a:rPr lang="en-IN" sz="18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will be able to: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2956" y="1549826"/>
          <a:ext cx="11298264" cy="233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057"/>
                <a:gridCol w="10331207"/>
              </a:tblGrid>
              <a:tr h="565689">
                <a:tc>
                  <a:txBody>
                    <a:bodyPr/>
                    <a:lstStyle/>
                    <a:p>
                      <a:r>
                        <a:rPr lang="en-IN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PEO1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knowledge of Medical Electronics to excel in their profession </a:t>
                      </a:r>
                      <a:endParaRPr lang="en-IN" sz="18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65689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PEO2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Practice Engineering to analyze problems and find solutions in allied domains using multidisciplinary approach</a:t>
                      </a: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5689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PEO3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Disseminate professional skills for ethical and societal responsibilities </a:t>
                      </a: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65689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PEO4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Engage in lifelong learning and contribute in the field of engineering research</a:t>
                      </a: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08122" y="4033721"/>
          <a:ext cx="11282766" cy="473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2766"/>
              </a:tblGrid>
              <a:tr h="47370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PROGRAMME SPECIFIC OUTCOMES (PSOs)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2957" y="4479009"/>
          <a:ext cx="11282766" cy="183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392"/>
                <a:gridCol w="10306374"/>
              </a:tblGrid>
              <a:tr h="550191">
                <a:tc>
                  <a:txBody>
                    <a:bodyPr/>
                    <a:lstStyle/>
                    <a:p>
                      <a:r>
                        <a:rPr lang="en-IN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PSO1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Apply the knowledge of electronics for solving diverse problems of Medical Instrumentation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14766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PSO2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Analyze and implement different techniques in Medical Image and Signal Processing domains catering to Design, Research and Development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14766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PSO3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Provide sustainable solutions in health care and its allied fields by imbibing managerial and techno social values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07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9709" y="928893"/>
          <a:ext cx="11275016" cy="527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5016"/>
              </a:tblGrid>
              <a:tr h="527947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COURSE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OUTCOMES: </a:t>
                      </a:r>
                      <a:r>
                        <a:rPr lang="en-IN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After the completion of the course, the graduates will be able to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8850534"/>
              </p:ext>
            </p:extLst>
          </p:nvPr>
        </p:nvGraphicFramePr>
        <p:xfrm>
          <a:off x="379708" y="1463583"/>
          <a:ext cx="11275017" cy="410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139"/>
                <a:gridCol w="10259878"/>
              </a:tblGrid>
              <a:tr h="7950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CO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Project Phase 2  - 19MD8ICPR2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950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CO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Apply fundamental concepts of engineering and review research literature to analyze solutions to healthcare problems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06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CO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Design solutions to healthcare problems by sustained critical investigation of research-based knowledge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950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CO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Select and apply appropriate tools and techniques for developing prototypes or algorithms for specific problems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06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CO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Assess the health, societal, environmental, safety and legal issues with illustrations of impact and responsibilities of engineering solutions in these contexts 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06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CO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Develop professional communication skills and to function in a team to achieve objectives.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88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4770"/>
            <a:ext cx="10972800" cy="10668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766477" y="6492875"/>
            <a:ext cx="7078223" cy="365125"/>
          </a:xfrm>
        </p:spPr>
        <p:txBody>
          <a:bodyPr/>
          <a:lstStyle/>
          <a:p>
            <a:r>
              <a:rPr lang="en-US" dirty="0" smtClean="0"/>
              <a:t>DEPARTMENT OF MEDICAL ELECTRONICS ENGINEERING, DAYANANDA SAGAR COLLEGE OF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93463" y="1883695"/>
            <a:ext cx="109728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WITH APPROXIMATE BUDGET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471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4770"/>
            <a:ext cx="10972800" cy="10668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766477" y="6492875"/>
            <a:ext cx="7078223" cy="365125"/>
          </a:xfrm>
        </p:spPr>
        <p:txBody>
          <a:bodyPr/>
          <a:lstStyle/>
          <a:p>
            <a:r>
              <a:rPr lang="en-US" dirty="0" smtClean="0"/>
              <a:t>DEPARTMENT OF MEDICAL ELECTRONICS ENGINEERING, DAYANANDA SAGAR COLLEGE OF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93463" y="1883695"/>
            <a:ext cx="10972800" cy="4325112"/>
          </a:xfrm>
        </p:spPr>
        <p:txBody>
          <a:bodyPr>
            <a:normAutofit/>
          </a:bodyPr>
          <a:lstStyle/>
          <a:p>
            <a:pPr marL="182563" inden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182563" inden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“By harnessing vast datasets and monitoring through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devices, this innovative system aims to proactively identify potential risk factors, enabling timely interventions and personalized care to mitigate the devastating impact of miscarriages, ultimately advancing maternal and fetal well-being”.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471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08" y="662354"/>
            <a:ext cx="10972800" cy="1069848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40323" y="1551717"/>
            <a:ext cx="11476892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Miscarriage, medically known as spontaneous abortion, refers to the natural loss of a pregnancy before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20th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week of gestation.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Predicting miscarriage is a complex task, and no model can guarantee absolute accuracy. However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leveraging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big data analytics and IoT can contribute to early detection and intervention, potentially improving outcomes for pregnant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women.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Figure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Different types of pregnancy complications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50214" y="3922159"/>
            <a:ext cx="4185502" cy="2167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62553" y="6535130"/>
            <a:ext cx="6307810" cy="457200"/>
          </a:xfrm>
        </p:spPr>
        <p:txBody>
          <a:bodyPr/>
          <a:lstStyle/>
          <a:p>
            <a:pPr algn="ctr"/>
            <a:r>
              <a:rPr lang="en-US" dirty="0" smtClean="0"/>
              <a:t>DEPARTMENT OF MEDICAL ELECTRONICS ENGINEERING, DAYANANDA SAGAR COLLEGE OF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664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33773"/>
            <a:ext cx="10972800" cy="10668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9" y="2047946"/>
            <a:ext cx="11570676" cy="407150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Clr>
                <a:schemeClr val="tx2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develop and implement a Machine Learning Algorithm(Random Forest) for  miscarriage risk prediction.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analyze extensive pregnancy-related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such as Heart Rate, Temperature,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HCG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etc and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risk factors associated with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it.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validate the effectiveness and efficiency of the developed system through used Predictive model and to reach greater accuracy of the outcome.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873030" y="6392136"/>
            <a:ext cx="6591112" cy="365125"/>
          </a:xfrm>
        </p:spPr>
        <p:txBody>
          <a:bodyPr/>
          <a:lstStyle/>
          <a:p>
            <a:r>
              <a:rPr lang="en-US" dirty="0" smtClean="0"/>
              <a:t>                          DEPARTMENT OF MEDICAL ELECTRONICS ENGINEERING, DAYANANDA SAGAR COLLEGE OF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E705F-A2BE-4F91-B6CD-D5137D911E94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97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2699</TotalTime>
  <Words>1945</Words>
  <Application>Microsoft Office PowerPoint</Application>
  <PresentationFormat>Custom</PresentationFormat>
  <Paragraphs>264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</vt:lpstr>
      <vt:lpstr>Slide 1</vt:lpstr>
      <vt:lpstr>Slide 2</vt:lpstr>
      <vt:lpstr>Slide 3</vt:lpstr>
      <vt:lpstr>Slide 4</vt:lpstr>
      <vt:lpstr>Slide 5</vt:lpstr>
      <vt:lpstr>CONTENTS</vt:lpstr>
      <vt:lpstr>PROBLEM STATEMENT</vt:lpstr>
      <vt:lpstr>INTRODUCTION</vt:lpstr>
      <vt:lpstr>OBJECTIVES </vt:lpstr>
      <vt:lpstr>LITERATURE SURVEY</vt:lpstr>
      <vt:lpstr>Slide 11</vt:lpstr>
      <vt:lpstr>COMPONENTS WITH APPROXIMATE BUDGET </vt:lpstr>
      <vt:lpstr>   METHODOLOGY </vt:lpstr>
      <vt:lpstr>Slide 14</vt:lpstr>
      <vt:lpstr>RESULTS</vt:lpstr>
      <vt:lpstr>Slide 16</vt:lpstr>
      <vt:lpstr>Slide 17</vt:lpstr>
      <vt:lpstr>Slide 18</vt:lpstr>
      <vt:lpstr>DISCUSSION and CONCLUSION </vt:lpstr>
      <vt:lpstr>REFERENCES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ADITHI ATHREYAS</dc:creator>
  <cp:lastModifiedBy>DELL</cp:lastModifiedBy>
  <cp:revision>294</cp:revision>
  <dcterms:created xsi:type="dcterms:W3CDTF">2020-07-29T05:54:05Z</dcterms:created>
  <dcterms:modified xsi:type="dcterms:W3CDTF">2024-05-08T07:52:32Z</dcterms:modified>
</cp:coreProperties>
</file>