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image/jpeg" Extension="jpe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1.xml"/>
  <Override ContentType="application/vnd.openxmlformats-officedocument.presentationml.slideMaster+xml" PartName="/ppt/slideMasters/slideMaster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1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1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y="6858000" cx="12192000"/>
  <p:notesSz cx="6858000" cy="9144000"/>
  <p:defaultTextStyle>
    <a:defPPr lvl="0">
      <a:defRPr lang="en-US"/>
    </a:defPPr>
    <a:lvl1pPr defTabSz="914400" eaLnBrk="1" hangingPunct="1" latinLnBrk="0" lvl="0" marL="0" rtl="0" algn="l">
      <a:defRPr kern="1200" sz="1800">
        <a:solidFill>
          <a:schemeClr val="tx1"/>
        </a:solidFill>
        <a:latin typeface="+mn-lt"/>
        <a:ea typeface="+mn-ea"/>
        <a:cs typeface="+mn-cs"/>
      </a:defRPr>
    </a:lvl1pPr>
    <a:lvl2pPr defTabSz="914400" eaLnBrk="1" hangingPunct="1" latinLnBrk="0" lvl="1" marL="457200" rtl="0" algn="l">
      <a:defRPr kern="1200" sz="1800">
        <a:solidFill>
          <a:schemeClr val="tx1"/>
        </a:solidFill>
        <a:latin typeface="+mn-lt"/>
        <a:ea typeface="+mn-ea"/>
        <a:cs typeface="+mn-cs"/>
      </a:defRPr>
    </a:lvl2pPr>
    <a:lvl3pPr defTabSz="914400" eaLnBrk="1" hangingPunct="1" latinLnBrk="0" lvl="2" marL="914400" rtl="0" algn="l">
      <a:defRPr kern="1200" sz="1800">
        <a:solidFill>
          <a:schemeClr val="tx1"/>
        </a:solidFill>
        <a:latin typeface="+mn-lt"/>
        <a:ea typeface="+mn-ea"/>
        <a:cs typeface="+mn-cs"/>
      </a:defRPr>
    </a:lvl3pPr>
    <a:lvl4pPr defTabSz="914400" eaLnBrk="1" hangingPunct="1" latinLnBrk="0" lvl="3" marL="1371600" rtl="0" algn="l">
      <a:defRPr kern="1200" sz="1800">
        <a:solidFill>
          <a:schemeClr val="tx1"/>
        </a:solidFill>
        <a:latin typeface="+mn-lt"/>
        <a:ea typeface="+mn-ea"/>
        <a:cs typeface="+mn-cs"/>
      </a:defRPr>
    </a:lvl4pPr>
    <a:lvl5pPr defTabSz="914400" eaLnBrk="1" hangingPunct="1" latinLnBrk="0" lvl="4" marL="1828800" rtl="0" algn="l">
      <a:defRPr kern="1200" sz="1800">
        <a:solidFill>
          <a:schemeClr val="tx1"/>
        </a:solidFill>
        <a:latin typeface="+mn-lt"/>
        <a:ea typeface="+mn-ea"/>
        <a:cs typeface="+mn-cs"/>
      </a:defRPr>
    </a:lvl5pPr>
    <a:lvl6pPr defTabSz="914400" eaLnBrk="1" hangingPunct="1" latinLnBrk="0" lvl="5" marL="2286000" rtl="0" algn="l">
      <a:defRPr kern="1200" sz="1800">
        <a:solidFill>
          <a:schemeClr val="tx1"/>
        </a:solidFill>
        <a:latin typeface="+mn-lt"/>
        <a:ea typeface="+mn-ea"/>
        <a:cs typeface="+mn-cs"/>
      </a:defRPr>
    </a:lvl6pPr>
    <a:lvl7pPr defTabSz="914400" eaLnBrk="1" hangingPunct="1" latinLnBrk="0" lvl="6" marL="2743200" rtl="0" algn="l">
      <a:defRPr kern="1200" sz="1800">
        <a:solidFill>
          <a:schemeClr val="tx1"/>
        </a:solidFill>
        <a:latin typeface="+mn-lt"/>
        <a:ea typeface="+mn-ea"/>
        <a:cs typeface="+mn-cs"/>
      </a:defRPr>
    </a:lvl7pPr>
    <a:lvl8pPr defTabSz="914400" eaLnBrk="1" hangingPunct="1" latinLnBrk="0" lvl="7" marL="3200400" rtl="0" algn="l">
      <a:defRPr kern="1200" sz="1800">
        <a:solidFill>
          <a:schemeClr val="tx1"/>
        </a:solidFill>
        <a:latin typeface="+mn-lt"/>
        <a:ea typeface="+mn-ea"/>
        <a:cs typeface="+mn-cs"/>
      </a:defRPr>
    </a:lvl8pPr>
    <a:lvl9pPr defTabSz="914400" eaLnBrk="1" hangingPunct="1" latinLnBrk="0" lvl="8" marL="3657600" rtl="0" algn="l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1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1.xml><?xml version="1.0" encoding="utf-8"?>
<a:tblStyleLst xmlns:a="http://schemas.openxmlformats.org/drawingml/2006/main" xmlns:r="http://schemas.openxmlformats.org/officeDocument/2006/relationships" def="{90651C3A-4460-11DB-9652-00E08161165F}">
  <a:tblStyle styleId="{D2C1C40B-09F9-41F6-B60F-2FCB0FC322AF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cmpd="sng" w="12700">
              <a:solidFill>
                <a:schemeClr val="lt1"/>
              </a:solidFill>
            </a:ln>
          </a:left>
          <a:right>
            <a:ln cmpd="sng" w="12700">
              <a:solidFill>
                <a:schemeClr val="lt1"/>
              </a:solidFill>
            </a:ln>
          </a:right>
          <a:top>
            <a:ln cmpd="sng" w="12700">
              <a:solidFill>
                <a:schemeClr val="lt1"/>
              </a:solidFill>
            </a:ln>
          </a:top>
          <a:bottom>
            <a:ln cmpd="sng" w="12700">
              <a:solidFill>
                <a:schemeClr val="lt1"/>
              </a:solidFill>
            </a:ln>
          </a:bottom>
          <a:insideH>
            <a:ln cmpd="sng" w="12700">
              <a:solidFill>
                <a:schemeClr val="lt1"/>
              </a:solidFill>
            </a:ln>
          </a:insideH>
          <a:insideV>
            <a:ln cmpd="sng" w="12700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cmpd="sng" w="38100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cmpd="sng" w="38100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1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slide" Target="slides/slide16.xml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24" Type="http://schemas.openxmlformats.org/officeDocument/2006/relationships/slide" Target="slides/slide18.xml"/><Relationship Id="rId12" Type="http://schemas.openxmlformats.org/officeDocument/2006/relationships/slide" Target="slides/slide6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1.xml"/><Relationship Id="rId3" Type="http://schemas.openxmlformats.org/officeDocument/2006/relationships/presProps" Target="presProps1.xml"/><Relationship Id="rId4" Type="http://schemas.openxmlformats.org/officeDocument/2006/relationships/tableStyles" Target="tableStyles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B9E920-1EAF-4326-87BB-F190714D0B91}" type="datetimeFigureOut">
              <a:rPr lang="en-IN" smtClean="0"/>
              <a:pPr/>
              <a:t>30-12-2021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7767D5-AA03-497B-9B17-0D7C7C91103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9770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4993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That is the purpose behind the project: to alert others to maintain a 2-meter distance from you. </a:t>
            </a:r>
          </a:p>
          <a:p>
            <a:r>
              <a:rPr lang="en-US" dirty="0"/>
              <a:t>It is a 2-in-1 as the thermistor is not only used to add accuracy to the distance measurement (the speed of sound changes depending on the temperature) but it also means that – by using a button or a touch sensor to switch between the modes – it can have two modes: alerting if someone comes close to you (Mode 1) and measuring the temperature and the distance (Mode 2). The measuring mode shows the temperature and the distance on the LCD.</a:t>
            </a:r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7767D5-AA03-497B-9B17-0D7C7C911034}" type="slidenum">
              <a:rPr lang="en-IN" smtClean="0"/>
              <a:pPr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40136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7767D5-AA03-497B-9B17-0D7C7C911034}" type="slidenum">
              <a:rPr lang="en-IN" smtClean="0"/>
              <a:pPr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19502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 does it work?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Arduino measures the temperature.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temperature is used to calculate the distance with greater accuracy.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the Arduino is on Mode 1: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the distance is between 2m and 1m, the LCD backlight lights up and the LCD shows "Please keep away" and how far away the person is.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the distance is 1m - 50cm the backlight of the LCD flashes and the LCD shows "Keep away"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the distance is less than 50cm the backlight turns off and on twice a second and the LCD shows "STAY AWAY!"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the Arduino is on Mode 2, the LCD shows the distance on the top and the temperature on the bottom of the screen.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protect the components from the rain, I attached half a plastic bottle which can be pushed up when there is rain.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can be attached to (using two pieces of string) and be easily removed from the bottom of a rucksack.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7767D5-AA03-497B-9B17-0D7C7C911034}" type="slidenum">
              <a:rPr lang="en-IN" smtClean="0"/>
              <a:pPr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8430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6017C-BB87-480E-8FBF-4BA69F8208A6}" type="datetimeFigureOut">
              <a:rPr lang="en-IN" smtClean="0"/>
              <a:pPr/>
              <a:t>30-12-2021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E705F-A2BE-4F91-B6CD-D5137D911E9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5758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6017C-BB87-480E-8FBF-4BA69F8208A6}" type="datetimeFigureOut">
              <a:rPr lang="en-IN" smtClean="0"/>
              <a:pPr/>
              <a:t>30-12-2021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E705F-A2BE-4F91-B6CD-D5137D911E9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6157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6017C-BB87-480E-8FBF-4BA69F8208A6}" type="datetimeFigureOut">
              <a:rPr lang="en-IN" smtClean="0"/>
              <a:pPr/>
              <a:t>30-12-2021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E705F-A2BE-4F91-B6CD-D5137D911E9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3576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6017C-BB87-480E-8FBF-4BA69F8208A6}" type="datetimeFigureOut">
              <a:rPr lang="en-IN" smtClean="0"/>
              <a:pPr/>
              <a:t>30-12-2021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E705F-A2BE-4F91-B6CD-D5137D911E9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5203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6017C-BB87-480E-8FBF-4BA69F8208A6}" type="datetimeFigureOut">
              <a:rPr lang="en-IN" smtClean="0"/>
              <a:pPr/>
              <a:t>30-12-2021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E705F-A2BE-4F91-B6CD-D5137D911E9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3203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6017C-BB87-480E-8FBF-4BA69F8208A6}" type="datetimeFigureOut">
              <a:rPr lang="en-IN" smtClean="0"/>
              <a:pPr/>
              <a:t>30-12-2021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E705F-A2BE-4F91-B6CD-D5137D911E9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05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6017C-BB87-480E-8FBF-4BA69F8208A6}" type="datetimeFigureOut">
              <a:rPr lang="en-IN" smtClean="0"/>
              <a:pPr/>
              <a:t>30-12-2021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E705F-A2BE-4F91-B6CD-D5137D911E9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851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6017C-BB87-480E-8FBF-4BA69F8208A6}" type="datetimeFigureOut">
              <a:rPr lang="en-IN" smtClean="0"/>
              <a:pPr/>
              <a:t>30-12-2021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E705F-A2BE-4F91-B6CD-D5137D911E9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8528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6017C-BB87-480E-8FBF-4BA69F8208A6}" type="datetimeFigureOut">
              <a:rPr lang="en-IN" smtClean="0"/>
              <a:pPr/>
              <a:t>30-12-2021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E705F-A2BE-4F91-B6CD-D5137D911E9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6535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6017C-BB87-480E-8FBF-4BA69F8208A6}" type="datetimeFigureOut">
              <a:rPr lang="en-IN" smtClean="0"/>
              <a:pPr/>
              <a:t>30-12-2021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E705F-A2BE-4F91-B6CD-D5137D911E9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0736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6017C-BB87-480E-8FBF-4BA69F8208A6}" type="datetimeFigureOut">
              <a:rPr lang="en-IN" smtClean="0"/>
              <a:pPr/>
              <a:t>30-12-2021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E705F-A2BE-4F91-B6CD-D5137D911E9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6774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36017C-BB87-480E-8FBF-4BA69F8208A6}" type="datetimeFigureOut">
              <a:rPr lang="en-IN" smtClean="0"/>
              <a:pPr/>
              <a:t>30-12-2021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CE705F-A2BE-4F91-B6CD-D5137D911E9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5371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2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 /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 /><Relationship Id="rId2" Type="http://schemas.openxmlformats.org/officeDocument/2006/relationships/image" Target="../media/image14.pn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16.png" 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 /><Relationship Id="rId2" Type="http://schemas.openxmlformats.org/officeDocument/2006/relationships/image" Target="../media/image17.png" /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covid19.healthypilipinas.ph/?lang=en" TargetMode="External" /><Relationship Id="rId2" Type="http://schemas.openxmlformats.org/officeDocument/2006/relationships/hyperlink" Target="https://www.doh.gov.ph/covid19tracker" TargetMode="External" /><Relationship Id="rId1" Type="http://schemas.openxmlformats.org/officeDocument/2006/relationships/slideLayout" Target="../slideLayouts/slideLayout2.xml" /><Relationship Id="rId4" Type="http://schemas.openxmlformats.org/officeDocument/2006/relationships/hyperlink" Target="https://www.who.int/docs/default%20source/coronaviruse/situation-reports/20200723-covid-19-sitrep-185.pdf?sfvrsn=9395b7bf_2." TargetMode="External" 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2.xml" /><Relationship Id="rId6" Type="http://schemas.openxmlformats.org/officeDocument/2006/relationships/image" Target="../media/image5.png" /><Relationship Id="rId5" Type="http://schemas.openxmlformats.org/officeDocument/2006/relationships/image" Target="../media/image4.png" /><Relationship Id="rId4" Type="http://schemas.openxmlformats.org/officeDocument/2006/relationships/image" Target="../media/image3.png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2.xml" /><Relationship Id="rId4" Type="http://schemas.openxmlformats.org/officeDocument/2006/relationships/hyperlink" Target="https://drive.google.com/file/d/1Oy3rfprIrXpCjVEuk0h6kk0BuKyWpl6E/view?usp=sharing" TargetMode="Externa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 /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Google Shape;2053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/>
          </a:p>
        </p:txBody>
      </p:sp>
      <p:sp>
        <p:nvSpPr>
          <p:cNvPr id="2054" name="Google Shape;2054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sp>
        <p:nvSpPr>
          <p:cNvPr id="2055" name="Google Shape;2055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888888"/>
                </a:solidFill>
              </a:rPr>
              <a:t>1</a:t>
            </a:fld>
            <a:endParaRPr>
              <a:solidFill>
                <a:srgbClr val="888888"/>
              </a:solidFill>
            </a:endParaRPr>
          </a:p>
        </p:txBody>
      </p:sp>
      <p:sp>
        <p:nvSpPr>
          <p:cNvPr id="2056" name="Google Shape;2056;p1"/>
          <p:cNvSpPr txBox="1"/>
          <p:nvPr/>
        </p:nvSpPr>
        <p:spPr>
          <a:xfrm>
            <a:off x="7715680" y="1175654"/>
            <a:ext cx="3886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057" name="Google Shape;2057;p1"/>
          <p:cNvGrpSpPr/>
          <p:nvPr/>
        </p:nvGrpSpPr>
        <p:grpSpPr>
          <a:xfrm>
            <a:off x="3175" y="-6617"/>
            <a:ext cx="12188825" cy="6858533"/>
            <a:chOff x="4763" y="6902"/>
            <a:chExt cx="12188825" cy="6858533"/>
          </a:xfrm>
        </p:grpSpPr>
        <p:grpSp>
          <p:nvGrpSpPr>
            <p:cNvPr id="2058" name="Google Shape;2058;p1"/>
            <p:cNvGrpSpPr/>
            <p:nvPr/>
          </p:nvGrpSpPr>
          <p:grpSpPr>
            <a:xfrm>
              <a:off x="4763" y="6902"/>
              <a:ext cx="12188825" cy="6857999"/>
              <a:chOff x="4763" y="6902"/>
              <a:chExt cx="12188825" cy="6857999"/>
            </a:xfrm>
          </p:grpSpPr>
          <p:pic>
            <p:nvPicPr>
              <p:cNvPr id="2059" name="Google Shape;2059;p1" descr="C:\Documents and Settings\ADMIN\Desktop\Courses Offered.jpg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4763" y="6902"/>
                <a:ext cx="12188825" cy="68580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060" name="Google Shape;2060;p1"/>
              <p:cNvSpPr/>
              <p:nvPr/>
            </p:nvSpPr>
            <p:spPr>
              <a:xfrm>
                <a:off x="1830388" y="6177276"/>
                <a:ext cx="10363200" cy="657600"/>
              </a:xfrm>
              <a:prstGeom prst="rect">
                <a:avLst/>
              </a:prstGeom>
              <a:solidFill>
                <a:srgbClr val="FFD64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061" name="Google Shape;2061;p1"/>
            <p:cNvSpPr txBox="1"/>
            <p:nvPr/>
          </p:nvSpPr>
          <p:spPr>
            <a:xfrm>
              <a:off x="2240814" y="6219235"/>
              <a:ext cx="9232800" cy="646200"/>
            </a:xfrm>
            <a:prstGeom prst="rect">
              <a:avLst/>
            </a:prstGeom>
            <a:solidFill>
              <a:srgbClr val="FFD64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DEPARTMENT OF MEDICAL ELECTRONICS </a:t>
              </a:r>
              <a:endParaRPr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DAYANANDA SAGAR COLLEGE OF ENGINEERING</a:t>
              </a:r>
              <a:endParaRPr/>
            </a:p>
          </p:txBody>
        </p:sp>
      </p:grpSp>
      <p:sp>
        <p:nvSpPr>
          <p:cNvPr id="2062" name="Google Shape;2062;p1"/>
          <p:cNvSpPr/>
          <p:nvPr/>
        </p:nvSpPr>
        <p:spPr>
          <a:xfrm>
            <a:off x="2804031" y="348598"/>
            <a:ext cx="80391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>
                <a:solidFill>
                  <a:srgbClr val="86211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DAYANANDA SAGAR COLLEGE OF ENGINEERING</a:t>
            </a:r>
            <a:br>
              <a:rPr lang="en-US" sz="2400" b="1" i="0" u="none" strike="noStrike">
                <a:solidFill>
                  <a:srgbClr val="86211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400" b="1" i="0" u="none" strike="noStrike">
                <a:solidFill>
                  <a:srgbClr val="86211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 Medical Electronics Engineering</a:t>
            </a:r>
            <a:endParaRPr sz="2400" b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3" name="Google Shape;2063;p1"/>
          <p:cNvSpPr/>
          <p:nvPr/>
        </p:nvSpPr>
        <p:spPr>
          <a:xfrm>
            <a:off x="3694771" y="1551434"/>
            <a:ext cx="6096000" cy="9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u="sng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“Mini project -3</a:t>
            </a:r>
            <a:r>
              <a:rPr lang="en-US" sz="2800" b="1" u="sng" baseline="30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rd</a:t>
            </a:r>
            <a:r>
              <a:rPr lang="en-US" sz="2800" b="1" u="sng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Semester”</a:t>
            </a:r>
            <a:r>
              <a:rPr lang="en-US" sz="2800" b="1" i="0" u="sng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u="sng"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u="sng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"Progress Presentation”</a:t>
            </a:r>
            <a:endParaRPr sz="2800" b="1" i="0" u="sng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64" name="Google Shape;2064;p1"/>
          <p:cNvSpPr/>
          <p:nvPr/>
        </p:nvSpPr>
        <p:spPr>
          <a:xfrm>
            <a:off x="4256088" y="3422650"/>
            <a:ext cx="12192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5" name="Google Shape;2065;p1"/>
          <p:cNvSpPr/>
          <p:nvPr/>
        </p:nvSpPr>
        <p:spPr>
          <a:xfrm>
            <a:off x="3648581" y="5227360"/>
            <a:ext cx="6096000" cy="7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>
                <a:solidFill>
                  <a:srgbClr val="575F6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Under the guidance of</a:t>
            </a:r>
            <a:endParaRPr sz="1800" b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i="0" u="none" strike="noStrike">
                <a:solidFill>
                  <a:srgbClr val="575F6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Prof. Murigendrayya M H</a:t>
            </a:r>
            <a:endParaRPr sz="1800" b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066" name="Google Shape;2066;p1"/>
          <p:cNvGraphicFramePr/>
          <p:nvPr>
            <p:extLst>
              <p:ext uri="{D42A27DB-BD31-4B8C-83A1-F6EECF244321}">
                <p14:modId xmlns:p14="http://schemas.microsoft.com/office/powerpoint/2010/main" val="1531764758"/>
              </p:ext>
            </p:extLst>
          </p:nvPr>
        </p:nvGraphicFramePr>
        <p:xfrm>
          <a:off x="4051300" y="3213140"/>
          <a:ext cx="5422900" cy="1478320"/>
        </p:xfrm>
        <a:graphic>
          <a:graphicData uri="http://schemas.openxmlformats.org/drawingml/2006/table">
            <a:tbl>
              <a:tblPr firstRow="1" bandRow="1">
                <a:noFill/>
                <a:tableStyleId>{D2C1C40B-09F9-41F6-B60F-2FCB0FC322AF}</a:tableStyleId>
              </a:tblPr>
              <a:tblGrid>
                <a:gridCol w="213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89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u="none" strike="noStrike" cap="none"/>
                      </a:pPr>
                      <a:r>
                        <a:rPr lang="en-US" sz="1800" b="1" u="none" strike="noStrike" cap="none" dirty="0"/>
                        <a:t>USN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u="none" strike="noStrike" cap="none"/>
                      </a:pPr>
                      <a:r>
                        <a:rPr lang="en-US" sz="1800" b="1" u="none" strike="noStrike" cap="none"/>
                        <a:t>Name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u="none" strike="noStrike" cap="none"/>
                      </a:pPr>
                      <a:r>
                        <a:rPr lang="en-US" sz="1800" b="0" dirty="0"/>
                        <a:t>1DS20MD025</a:t>
                      </a:r>
                      <a:r>
                        <a:rPr lang="en-US" sz="1800" b="1" dirty="0"/>
                        <a:t> </a:t>
                      </a:r>
                      <a:endParaRPr sz="1800" b="1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u="none" strike="noStrike" cap="none"/>
                      </a:pPr>
                      <a:r>
                        <a:rPr lang="en-US" sz="1800"/>
                        <a:t>Nisarga V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u="none" strike="noStrike" cap="none"/>
                      </a:pPr>
                      <a:r>
                        <a:rPr lang="en-US" sz="1800"/>
                        <a:t>1DS20MD029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u="none" strike="noStrike" cap="none"/>
                      </a:pPr>
                      <a:r>
                        <a:rPr lang="en-US" sz="1800"/>
                        <a:t>Prakruthi H U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u="none" strike="noStrike" cap="none"/>
                      </a:pPr>
                      <a:r>
                        <a:rPr lang="en-US" sz="1800"/>
                        <a:t>1DS20MD018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u="none" strike="noStrike" cap="none"/>
                      </a:pPr>
                      <a:r>
                        <a:rPr lang="en-US" sz="1800" dirty="0"/>
                        <a:t>Laxmi</a:t>
                      </a:r>
                      <a:endParaRPr sz="18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14583-D072-974E-B7F7-2E12DA234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9C3759DD-EDD1-0E49-BC60-47220181EE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365125"/>
            <a:ext cx="10851573" cy="5811838"/>
          </a:xfrm>
        </p:spPr>
      </p:pic>
    </p:spTree>
    <p:extLst>
      <p:ext uri="{BB962C8B-B14F-4D97-AF65-F5344CB8AC3E}">
        <p14:creationId xmlns:p14="http://schemas.microsoft.com/office/powerpoint/2010/main" val="15629782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544D9-3CC8-3C4B-B3DB-66336EE30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515D14BD-E6AF-634E-9628-3E17EBE88D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65125"/>
            <a:ext cx="10275704" cy="5844311"/>
          </a:xfrm>
        </p:spPr>
      </p:pic>
    </p:spTree>
    <p:extLst>
      <p:ext uri="{BB962C8B-B14F-4D97-AF65-F5344CB8AC3E}">
        <p14:creationId xmlns:p14="http://schemas.microsoft.com/office/powerpoint/2010/main" val="10679507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718" y="1433614"/>
            <a:ext cx="4458711" cy="4614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57E3FCC4-E016-E54E-80E6-ADEF6D837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Code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2297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7228" y="365126"/>
            <a:ext cx="9549276" cy="727300"/>
          </a:xfrm>
        </p:spPr>
        <p:txBody>
          <a:bodyPr>
            <a:normAutofit/>
          </a:bodyPr>
          <a:lstStyle/>
          <a:p>
            <a:pPr algn="ctr"/>
            <a:r>
              <a:rPr lang="en-US" sz="2800" b="1" u="sng" dirty="0"/>
              <a:t>CODE </a:t>
            </a:r>
            <a:r>
              <a:rPr lang="en-US" sz="2800" b="1" u="sng" dirty="0" err="1"/>
              <a:t>Contd</a:t>
            </a:r>
            <a:r>
              <a:rPr lang="en-US" sz="2800" b="1" u="sng" dirty="0"/>
              <a:t>…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656" y="1189531"/>
            <a:ext cx="5326877" cy="45955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8651" y="1058414"/>
            <a:ext cx="3286125" cy="4857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0342" y="1189531"/>
            <a:ext cx="2257425" cy="3943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592619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1302" y="259929"/>
            <a:ext cx="8837177" cy="881048"/>
          </a:xfrm>
        </p:spPr>
        <p:txBody>
          <a:bodyPr>
            <a:normAutofit/>
          </a:bodyPr>
          <a:lstStyle/>
          <a:p>
            <a:pPr algn="ctr"/>
            <a:r>
              <a:rPr lang="en-US" sz="2800" b="1" u="sng" dirty="0"/>
              <a:t>Code </a:t>
            </a:r>
            <a:r>
              <a:rPr lang="en-US" sz="2800" b="1" u="sng" dirty="0" err="1"/>
              <a:t>Contd</a:t>
            </a:r>
            <a:r>
              <a:rPr lang="en-US" sz="2800" b="1" u="sng" dirty="0"/>
              <a:t>…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5380" y="1325367"/>
            <a:ext cx="1828800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7562" y="2020692"/>
            <a:ext cx="2409825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287282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/>
              <a:t>OUTCOME OF PROJECT 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060825"/>
          </a:xfrm>
          <a:solidFill>
            <a:srgbClr val="FFC000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endParaRPr lang="en-IN" dirty="0"/>
          </a:p>
          <a:p>
            <a:r>
              <a:rPr lang="en-US" dirty="0"/>
              <a:t>Arduino UNO platform with interfaces that </a:t>
            </a:r>
          </a:p>
          <a:p>
            <a:pPr lvl="1"/>
            <a:r>
              <a:rPr lang="en-US" dirty="0"/>
              <a:t>Alert the people to maintain a 2-meter distance .</a:t>
            </a:r>
          </a:p>
          <a:p>
            <a:pPr lvl="1"/>
            <a:r>
              <a:rPr lang="en-US" dirty="0"/>
              <a:t>Measure temperature and distance .</a:t>
            </a:r>
          </a:p>
          <a:p>
            <a:pPr marL="0" indent="0">
              <a:buNone/>
            </a:pPr>
            <a:endParaRPr lang="en-IN" dirty="0"/>
          </a:p>
          <a:p>
            <a:pPr lvl="1"/>
            <a:r>
              <a:rPr lang="en-IN" dirty="0"/>
              <a:t>It prevents spreading of COVID .</a:t>
            </a:r>
          </a:p>
          <a:p>
            <a:pPr lvl="1"/>
            <a:r>
              <a:rPr lang="en-US" dirty="0"/>
              <a:t>Future scope of this work is :</a:t>
            </a:r>
          </a:p>
          <a:p>
            <a:pPr lvl="2"/>
            <a:r>
              <a:rPr lang="en-US" dirty="0"/>
              <a:t>Identify the person who is not following social distancing </a:t>
            </a:r>
          </a:p>
          <a:p>
            <a:pPr lvl="2"/>
            <a:r>
              <a:rPr lang="en-US" dirty="0"/>
              <a:t>Recognize the person who is having high temperature</a:t>
            </a:r>
            <a:endParaRPr lang="en-IN" dirty="0"/>
          </a:p>
          <a:p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12043" y="6492875"/>
            <a:ext cx="6239309" cy="365125"/>
          </a:xfrm>
        </p:spPr>
        <p:txBody>
          <a:bodyPr/>
          <a:lstStyle/>
          <a:p>
            <a:r>
              <a:rPr lang="en-US" dirty="0"/>
              <a:t>DEPARTMENT OF MEDICAL ELECTRONICS, DAYANANDA SAGAR COLLEGE OF ENGINEERING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E705F-A2BE-4F91-B6CD-D5137D911E94}" type="slidenum">
              <a:rPr lang="en-IN" smtClean="0"/>
              <a:pPr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42580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4FC26-9CE3-46A8-B55A-E71EE837F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71348"/>
            <a:ext cx="10960223" cy="3062796"/>
          </a:xfrm>
          <a:solidFill>
            <a:srgbClr val="FFC000"/>
          </a:solidFill>
        </p:spPr>
        <p:txBody>
          <a:bodyPr>
            <a:normAutofit/>
          </a:bodyPr>
          <a:lstStyle/>
          <a:p>
            <a:r>
              <a:rPr lang="en-IN" sz="3200" dirty="0"/>
              <a:t>09/11/21-18/11/21 : Working on Idea Presentation , Collecting the journal paper.</a:t>
            </a:r>
            <a:br>
              <a:rPr lang="en-IN" sz="3200" dirty="0"/>
            </a:br>
            <a:r>
              <a:rPr lang="en-IN" sz="3200" dirty="0"/>
              <a:t>11/12/21-29/12/21 : Purchasing the components , working on code.</a:t>
            </a:r>
            <a:br>
              <a:rPr lang="en-IN" sz="3200" dirty="0"/>
            </a:br>
            <a:r>
              <a:rPr lang="en-IN" sz="3200" dirty="0"/>
              <a:t>01/01/22-14/01/22 : Tweaking the device and finishing the report.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9B105301-C604-4610-99FE-935DB4D48944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u="sng" dirty="0"/>
              <a:t>TIMELINE :</a:t>
            </a:r>
          </a:p>
        </p:txBody>
      </p:sp>
    </p:spTree>
    <p:extLst>
      <p:ext uri="{BB962C8B-B14F-4D97-AF65-F5344CB8AC3E}">
        <p14:creationId xmlns:p14="http://schemas.microsoft.com/office/powerpoint/2010/main" val="27797344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/>
              <a:t>REFERENCES :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83856" y="6479551"/>
            <a:ext cx="6239309" cy="365125"/>
          </a:xfrm>
        </p:spPr>
        <p:txBody>
          <a:bodyPr/>
          <a:lstStyle/>
          <a:p>
            <a:r>
              <a:rPr lang="en-US" dirty="0"/>
              <a:t>DEPARTMENT OF MEDICAL ELECTRONICS, DAYANANDA SAGAR COLLEGE OF ENGINEERING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E705F-A2BE-4F91-B6CD-D5137D911E94}" type="slidenum">
              <a:rPr lang="en-IN" smtClean="0"/>
              <a:pPr/>
              <a:t>17</a:t>
            </a:fld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744467" y="1529395"/>
            <a:ext cx="10698345" cy="4995526"/>
          </a:xfrm>
        </p:spPr>
        <p:txBody>
          <a:bodyPr>
            <a:noAutofit/>
          </a:bodyPr>
          <a:lstStyle/>
          <a:p>
            <a:r>
              <a:rPr lang="en-US" sz="2000" dirty="0"/>
              <a:t>“COVID-19 tracker,” Republic of the Philippines, Department of Health, 23 July 2020, </a:t>
            </a:r>
            <a:r>
              <a:rPr lang="en-US" sz="2000" dirty="0">
                <a:hlinkClick r:id="rId2"/>
              </a:rPr>
              <a:t>https://www.doh.gov.ph/covid19tracker</a:t>
            </a:r>
            <a:r>
              <a:rPr lang="en-US" sz="2000" dirty="0"/>
              <a:t>.</a:t>
            </a:r>
          </a:p>
          <a:p>
            <a:r>
              <a:rPr lang="en-US" sz="2000" dirty="0"/>
              <a:t>Healthy </a:t>
            </a:r>
            <a:r>
              <a:rPr lang="en-US" sz="2000" dirty="0" err="1"/>
              <a:t>Pilipinas</a:t>
            </a:r>
            <a:r>
              <a:rPr lang="en-US" sz="2000" dirty="0"/>
              <a:t>, Philippine Department of Health, 24 July2020, </a:t>
            </a:r>
            <a:r>
              <a:rPr lang="en-US" sz="2000" dirty="0">
                <a:hlinkClick r:id="rId3"/>
              </a:rPr>
              <a:t>https://covid19.healthypilipinas.ph/?lang=en</a:t>
            </a:r>
            <a:r>
              <a:rPr lang="en-US" sz="2000" dirty="0"/>
              <a:t>.</a:t>
            </a:r>
          </a:p>
          <a:p>
            <a:r>
              <a:rPr lang="en-US" sz="2000" dirty="0"/>
              <a:t>“Coronavirus disease (COVID-19), Situation Report-185,” World Health Organization, 23 July 2020, </a:t>
            </a:r>
            <a:r>
              <a:rPr lang="en-US" sz="2000" dirty="0">
                <a:hlinkClick r:id="rId4"/>
              </a:rPr>
              <a:t>https://www.who.int/docs/default source/</a:t>
            </a:r>
            <a:r>
              <a:rPr lang="en-US" sz="2000" dirty="0" err="1">
                <a:hlinkClick r:id="rId4"/>
              </a:rPr>
              <a:t>coronaviruse</a:t>
            </a:r>
            <a:r>
              <a:rPr lang="en-US" sz="2000" dirty="0">
                <a:hlinkClick r:id="rId4"/>
              </a:rPr>
              <a:t>/situation-reports/20200723-covid-19-sitrep-185.pdf?sfvrsn=9395b7bf_2.</a:t>
            </a:r>
            <a:endParaRPr lang="en-US" sz="2000" dirty="0"/>
          </a:p>
          <a:p>
            <a:r>
              <a:rPr lang="en-US" sz="2000" dirty="0"/>
              <a:t>T. </a:t>
            </a:r>
            <a:r>
              <a:rPr lang="en-US" sz="2000" dirty="0" err="1"/>
              <a:t>Saminathan</a:t>
            </a:r>
            <a:r>
              <a:rPr lang="en-US" sz="2000" dirty="0"/>
              <a:t>, A. </a:t>
            </a:r>
            <a:r>
              <a:rPr lang="en-US" sz="2000" dirty="0" err="1"/>
              <a:t>Musipatla</a:t>
            </a:r>
            <a:r>
              <a:rPr lang="en-US" sz="2000" dirty="0"/>
              <a:t>, P.M. </a:t>
            </a:r>
            <a:r>
              <a:rPr lang="en-US" sz="2000" dirty="0" err="1"/>
              <a:t>Varma</a:t>
            </a:r>
            <a:r>
              <a:rPr lang="en-US" sz="2000" dirty="0"/>
              <a:t>, P. </a:t>
            </a:r>
            <a:r>
              <a:rPr lang="en-US" sz="2000" dirty="0" err="1"/>
              <a:t>S.Khan</a:t>
            </a:r>
            <a:r>
              <a:rPr lang="en-US" sz="2000" dirty="0"/>
              <a:t>, P. and G.M. Kumar, “</a:t>
            </a:r>
            <a:r>
              <a:rPr lang="en-US" sz="2000" dirty="0" err="1"/>
              <a:t>IoT</a:t>
            </a:r>
            <a:r>
              <a:rPr lang="en-US" sz="2000" dirty="0"/>
              <a:t> Based Automated Waste Segregator for Efficient Recycling,” International Journal of Innovative Technology and Exploring Engineering, vol. 8, no. 6S, Apr. 2019, pp. 164-166.</a:t>
            </a:r>
          </a:p>
          <a:p>
            <a:r>
              <a:rPr lang="en-US" sz="2000" dirty="0"/>
              <a:t>S.M. </a:t>
            </a:r>
            <a:r>
              <a:rPr lang="en-US" sz="2000" dirty="0" err="1"/>
              <a:t>Samreen</a:t>
            </a:r>
            <a:r>
              <a:rPr lang="en-US" sz="2000" dirty="0"/>
              <a:t>, B. </a:t>
            </a:r>
            <a:r>
              <a:rPr lang="en-US" sz="2000" dirty="0" err="1"/>
              <a:t>Gadgay</a:t>
            </a:r>
            <a:r>
              <a:rPr lang="en-US" sz="2000" dirty="0"/>
              <a:t>, V. </a:t>
            </a:r>
            <a:r>
              <a:rPr lang="en-US" sz="2000" dirty="0" err="1"/>
              <a:t>Pujari</a:t>
            </a:r>
            <a:r>
              <a:rPr lang="en-US" sz="2000" dirty="0"/>
              <a:t> and B.</a:t>
            </a:r>
            <a:r>
              <a:rPr lang="en-US" sz="2000" dirty="0" err="1"/>
              <a:t>Pallavi</a:t>
            </a:r>
            <a:r>
              <a:rPr lang="en-US" sz="2000" dirty="0"/>
              <a:t>,“Automatic Metal, Glass and Plastic Waste Sorter,” International Journal for Research in Applied Science and Engineering Technology, vol.5, no. 6, Jun. 2017.</a:t>
            </a:r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095456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6399" y="2765174"/>
            <a:ext cx="3764760" cy="1143000"/>
          </a:xfrm>
        </p:spPr>
        <p:txBody>
          <a:bodyPr/>
          <a:lstStyle/>
          <a:p>
            <a:r>
              <a:rPr lang="en-IN" dirty="0"/>
              <a:t>THANK YOU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57783" y="6388812"/>
            <a:ext cx="6241991" cy="365125"/>
          </a:xfrm>
        </p:spPr>
        <p:txBody>
          <a:bodyPr/>
          <a:lstStyle/>
          <a:p>
            <a:r>
              <a:rPr lang="en-US" dirty="0"/>
              <a:t>DEPARTMENT OF MEDICAL ELECTRONICS, DAYANANDA SAGAR COLLEGE OF ENGINEERING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E705F-A2BE-4F91-B6CD-D5137D911E94}" type="slidenum">
              <a:rPr lang="en-IN" smtClean="0"/>
              <a:pPr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9226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73D57-1899-489C-9E3D-4DE52D8FF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0987" y="2605864"/>
            <a:ext cx="9932917" cy="1270567"/>
          </a:xfrm>
          <a:solidFill>
            <a:srgbClr val="FFC000"/>
          </a:solidFill>
        </p:spPr>
        <p:txBody>
          <a:bodyPr>
            <a:normAutofit/>
          </a:bodyPr>
          <a:lstStyle/>
          <a:p>
            <a:r>
              <a:rPr lang="en-US" u="sng" dirty="0"/>
              <a:t> “Covid-19 </a:t>
            </a:r>
            <a:r>
              <a:rPr lang="en-IN" u="sng" dirty="0"/>
              <a:t>Social Distancing Reminder”</a:t>
            </a:r>
          </a:p>
        </p:txBody>
      </p:sp>
    </p:spTree>
    <p:extLst>
      <p:ext uri="{BB962C8B-B14F-4D97-AF65-F5344CB8AC3E}">
        <p14:creationId xmlns:p14="http://schemas.microsoft.com/office/powerpoint/2010/main" val="3789932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/>
              <a:t>OBJECTIVES 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Development system that alert the people to maintain a 2-meter distance. </a:t>
            </a:r>
          </a:p>
          <a:p>
            <a:r>
              <a:rPr lang="en-US" dirty="0"/>
              <a:t>Implementing two functions that operating in two modes:</a:t>
            </a:r>
          </a:p>
          <a:p>
            <a:pPr lvl="1"/>
            <a:r>
              <a:rPr lang="en-US" dirty="0"/>
              <a:t>Mode 1: Alerting if someone comes close to the person</a:t>
            </a:r>
          </a:p>
          <a:p>
            <a:pPr lvl="1"/>
            <a:r>
              <a:rPr lang="en-US" dirty="0"/>
              <a:t> Mode 2: Measuring the temperature and the distance.</a:t>
            </a:r>
          </a:p>
          <a:p>
            <a:r>
              <a:rPr lang="en-US" dirty="0"/>
              <a:t>To formulate a system which works with the components available to produce the above desired results and evaluate it’s effectiveness.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7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535654" y="6492875"/>
            <a:ext cx="6591112" cy="365125"/>
          </a:xfrm>
        </p:spPr>
        <p:txBody>
          <a:bodyPr/>
          <a:lstStyle/>
          <a:p>
            <a:r>
              <a:rPr lang="en-US" dirty="0"/>
              <a:t>DEPARTMENT OF MEDICAL ELECTRONICS,  DAYANANDA SAGAR COLLEGE OF ENGINEERING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E705F-A2BE-4F91-B6CD-D5137D911E94}" type="slidenum">
              <a:rPr lang="en-IN" smtClean="0"/>
              <a:pPr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9792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u="sng" dirty="0"/>
              <a:t>LITERATURE SURVEY :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48810799"/>
              </p:ext>
            </p:extLst>
          </p:nvPr>
        </p:nvGraphicFramePr>
        <p:xfrm>
          <a:off x="1141411" y="1755449"/>
          <a:ext cx="9996489" cy="4211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2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810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346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395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Author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Title/ 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Inference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GAA</a:t>
                      </a:r>
                      <a:r>
                        <a:rPr lang="en-IN" baseline="0" dirty="0"/>
                        <a:t> Alvarez , MB Garcia.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“</a:t>
                      </a:r>
                      <a:r>
                        <a:rPr lang="en-IN" baseline="0" dirty="0"/>
                        <a:t> Automated Social Distancing Gate with Non-Contact Body Temperature Monitoring using </a:t>
                      </a:r>
                      <a:r>
                        <a:rPr lang="en-IN" baseline="0" dirty="0" err="1"/>
                        <a:t>Arduino</a:t>
                      </a:r>
                      <a:r>
                        <a:rPr lang="en-IN" baseline="0" dirty="0"/>
                        <a:t> Uno “ 2020.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Social</a:t>
                      </a:r>
                      <a:r>
                        <a:rPr lang="en-IN" baseline="0" dirty="0"/>
                        <a:t> distancing is maintained inside the gate and the body temperature of each individual entering is monitored automatically.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</a:t>
                      </a:r>
                      <a:r>
                        <a:rPr lang="en-IN" baseline="0" dirty="0"/>
                        <a:t> </a:t>
                      </a:r>
                      <a:r>
                        <a:rPr lang="en-IN" baseline="0" dirty="0" err="1"/>
                        <a:t>Dubov</a:t>
                      </a:r>
                      <a:r>
                        <a:rPr lang="en-IN" baseline="0" dirty="0"/>
                        <a:t> , S </a:t>
                      </a:r>
                      <a:r>
                        <a:rPr lang="en-IN" baseline="0" dirty="0" err="1"/>
                        <a:t>Shoptawb</a:t>
                      </a:r>
                      <a:r>
                        <a:rPr lang="en-IN" baseline="0" dirty="0"/>
                        <a:t> – The American Journal of Bioethics.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“The</a:t>
                      </a:r>
                      <a:r>
                        <a:rPr lang="en-IN" baseline="0" dirty="0"/>
                        <a:t> value and ethics of using technology to contain the COVID-19 epidemic “</a:t>
                      </a:r>
                      <a:endParaRPr lang="en-IN" dirty="0"/>
                    </a:p>
                    <a:p>
                      <a:r>
                        <a:rPr lang="en-IN" dirty="0"/>
                        <a:t>2020-Taylor &amp; Francis 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Digital contact tracing</a:t>
                      </a:r>
                      <a:r>
                        <a:rPr lang="en-IN" baseline="0" dirty="0"/>
                        <a:t> can accelerate identifying newly diagnosed patients, instantly informing past contact about their risk of infection, and supporting social distancing 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 </a:t>
                      </a:r>
                      <a:r>
                        <a:rPr lang="en-IN" dirty="0" err="1"/>
                        <a:t>Ghai</a:t>
                      </a:r>
                      <a:r>
                        <a:rPr lang="en-IN" dirty="0"/>
                        <a:t>, R Gupta – International Journal of Sensor Networks</a:t>
                      </a:r>
                      <a:r>
                        <a:rPr lang="en-IN" baseline="0" dirty="0"/>
                        <a:t> 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“Ultrasonic Sensor</a:t>
                      </a:r>
                      <a:r>
                        <a:rPr lang="en-IN" baseline="0" dirty="0"/>
                        <a:t> Based Social Distancing Devices”2020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It helps the person to remained of</a:t>
                      </a:r>
                      <a:r>
                        <a:rPr lang="en-IN" baseline="0" dirty="0"/>
                        <a:t> having social distancing. The hardware, run by the </a:t>
                      </a:r>
                      <a:r>
                        <a:rPr lang="en-IN" baseline="0" dirty="0" err="1"/>
                        <a:t>Arduino</a:t>
                      </a:r>
                      <a:r>
                        <a:rPr lang="en-IN" baseline="0" dirty="0"/>
                        <a:t> programmed software, is small and can be easily done.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252222" y="6430205"/>
            <a:ext cx="7028369" cy="365125"/>
          </a:xfrm>
        </p:spPr>
        <p:txBody>
          <a:bodyPr/>
          <a:lstStyle/>
          <a:p>
            <a:r>
              <a:rPr lang="en-US" dirty="0"/>
              <a:t>DEPARTMENT OF MEDICAL ELECTRONICS,  DAYANANDA SAGAR COLLEGE OF ENGINEERING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E705F-A2BE-4F91-B6CD-D5137D911E94}" type="slidenum">
              <a:rPr lang="en-IN" smtClean="0"/>
              <a:pPr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00080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4" name="Google Shape;2074;p3"/>
          <p:cNvSpPr txBox="1">
            <a:spLocks noGrp="1"/>
          </p:cNvSpPr>
          <p:nvPr>
            <p:ph type="title"/>
          </p:nvPr>
        </p:nvSpPr>
        <p:spPr>
          <a:xfrm>
            <a:off x="847340" y="0"/>
            <a:ext cx="6961474" cy="102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2800" u="sng" dirty="0"/>
              <a:t>PROGRESS MODE:</a:t>
            </a:r>
            <a:endParaRPr sz="2800" u="sng" dirty="0"/>
          </a:p>
        </p:txBody>
      </p:sp>
      <p:sp>
        <p:nvSpPr>
          <p:cNvPr id="2075" name="Google Shape;2075;p3"/>
          <p:cNvSpPr txBox="1">
            <a:spLocks noGrp="1"/>
          </p:cNvSpPr>
          <p:nvPr>
            <p:ph type="ftr" idx="11"/>
          </p:nvPr>
        </p:nvSpPr>
        <p:spPr>
          <a:xfrm>
            <a:off x="3235132" y="6404569"/>
            <a:ext cx="6908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DEPARTMENT OF MEDICAL ELECTRONICS, DAYANANDA SAGAR COLLEGE OF ENGINEERING</a:t>
            </a:r>
            <a:endParaRPr dirty="0"/>
          </a:p>
        </p:txBody>
      </p:sp>
      <p:sp>
        <p:nvSpPr>
          <p:cNvPr id="2076" name="Google Shape;2076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2078" name="Google Shape;2078;p3"/>
          <p:cNvSpPr txBox="1"/>
          <p:nvPr/>
        </p:nvSpPr>
        <p:spPr>
          <a:xfrm>
            <a:off x="364140" y="898215"/>
            <a:ext cx="7056256" cy="2769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COMPONENTS PURCHASED: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ARDUINO UNO                        </a:t>
            </a:r>
            <a:r>
              <a:rPr lang="en-US" dirty="0">
                <a:latin typeface="Calibri"/>
                <a:ea typeface="Calibri"/>
                <a:cs typeface="Calibri"/>
                <a:sym typeface="Wingdings" pitchFamily="2" charset="2"/>
              </a:rPr>
              <a:t> Rs. 400/-</a:t>
            </a:r>
            <a:endParaRPr lang="en-US" dirty="0">
              <a:latin typeface="Calibri"/>
              <a:ea typeface="Calibri"/>
              <a:cs typeface="Calibri"/>
              <a:sym typeface="Calibri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ULTRASONIC SENSOR	            </a:t>
            </a:r>
            <a:r>
              <a:rPr lang="en-US" dirty="0">
                <a:latin typeface="Calibri"/>
                <a:ea typeface="Calibri"/>
                <a:cs typeface="Calibri"/>
                <a:sym typeface="Wingdings" pitchFamily="2" charset="2"/>
              </a:rPr>
              <a:t> Rs. 175/-</a:t>
            </a:r>
            <a:endParaRPr lang="en-US" dirty="0">
              <a:latin typeface="Calibri"/>
              <a:ea typeface="Calibri"/>
              <a:cs typeface="Calibri"/>
              <a:sym typeface="Calibri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TOUCH SENSOR                      </a:t>
            </a:r>
            <a:r>
              <a:rPr lang="en-US" dirty="0">
                <a:latin typeface="Calibri"/>
                <a:ea typeface="Calibri"/>
                <a:cs typeface="Calibri"/>
                <a:sym typeface="Wingdings" pitchFamily="2" charset="2"/>
              </a:rPr>
              <a:t> Rs. 50/-</a:t>
            </a:r>
            <a:endParaRPr lang="en-US" dirty="0">
              <a:latin typeface="Calibri"/>
              <a:ea typeface="Calibri"/>
              <a:cs typeface="Calibri"/>
              <a:sym typeface="Calibri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BUZZER                                     </a:t>
            </a:r>
            <a:r>
              <a:rPr lang="en-US" dirty="0">
                <a:latin typeface="Calibri"/>
                <a:ea typeface="Calibri"/>
                <a:cs typeface="Calibri"/>
                <a:sym typeface="Wingdings" pitchFamily="2" charset="2"/>
              </a:rPr>
              <a:t> Rs. 50/-</a:t>
            </a:r>
            <a:endParaRPr lang="en-US" dirty="0">
              <a:latin typeface="Calibri"/>
              <a:ea typeface="Calibri"/>
              <a:cs typeface="Calibri"/>
              <a:sym typeface="Calibri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JUMPING WIRES                     </a:t>
            </a:r>
            <a:r>
              <a:rPr lang="en-US" dirty="0">
                <a:latin typeface="Calibri"/>
                <a:ea typeface="Calibri"/>
                <a:cs typeface="Calibri"/>
                <a:sym typeface="Wingdings" pitchFamily="2" charset="2"/>
              </a:rPr>
              <a:t> Rs. 100/-</a:t>
            </a:r>
            <a:endParaRPr lang="en-US" dirty="0">
              <a:latin typeface="Calibri"/>
              <a:ea typeface="Calibri"/>
              <a:cs typeface="Calibri"/>
              <a:sym typeface="Calibri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ROTARY POTENTIOMETER    </a:t>
            </a:r>
            <a:r>
              <a:rPr lang="en-US" dirty="0">
                <a:latin typeface="Calibri"/>
                <a:ea typeface="Calibri"/>
                <a:cs typeface="Calibri"/>
                <a:sym typeface="Wingdings" pitchFamily="2" charset="2"/>
              </a:rPr>
              <a:t> Rs. 120/-</a:t>
            </a:r>
            <a:endParaRPr lang="en-US" dirty="0">
              <a:latin typeface="Calibri"/>
              <a:ea typeface="Calibri"/>
              <a:cs typeface="Calibri"/>
              <a:sym typeface="Calibri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BREAD BOARD                        </a:t>
            </a:r>
            <a:r>
              <a:rPr lang="en-US" dirty="0">
                <a:latin typeface="Calibri"/>
                <a:ea typeface="Calibri"/>
                <a:cs typeface="Calibri"/>
                <a:sym typeface="Wingdings" pitchFamily="2" charset="2"/>
              </a:rPr>
              <a:t> Rs. 100/-</a:t>
            </a:r>
            <a:endParaRPr lang="en-US" dirty="0">
              <a:latin typeface="Calibri"/>
              <a:ea typeface="Calibri"/>
              <a:cs typeface="Calibri"/>
              <a:sym typeface="Calibri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LCD DISPLAY                            </a:t>
            </a:r>
            <a:r>
              <a:rPr lang="en-US" dirty="0">
                <a:latin typeface="Calibri"/>
                <a:ea typeface="Calibri"/>
                <a:cs typeface="Calibri"/>
                <a:sym typeface="Wingdings" pitchFamily="2" charset="2"/>
              </a:rPr>
              <a:t> Rs. 100/-</a:t>
            </a:r>
            <a:endParaRPr lang="en-US" dirty="0">
              <a:latin typeface="Calibri"/>
              <a:ea typeface="Calibri"/>
              <a:cs typeface="Calibri"/>
              <a:sym typeface="Calibri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OTHERS                                    </a:t>
            </a:r>
            <a:r>
              <a:rPr lang="en-US" dirty="0">
                <a:latin typeface="Calibri"/>
                <a:ea typeface="Calibri"/>
                <a:cs typeface="Calibri"/>
                <a:sym typeface="Wingdings" pitchFamily="2" charset="2"/>
              </a:rPr>
              <a:t> Rs. 400/-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dirty="0">
              <a:latin typeface="Calibri"/>
              <a:ea typeface="Calibri"/>
              <a:cs typeface="Calibri"/>
              <a:sym typeface="Wingdings" pitchFamily="2" charset="2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dirty="0">
                <a:latin typeface="Calibri"/>
                <a:ea typeface="Calibri"/>
                <a:cs typeface="Calibri"/>
                <a:sym typeface="Wingdings" pitchFamily="2" charset="2"/>
              </a:rPr>
              <a:t>TOTAL COST                              Rs. 1500/-</a:t>
            </a:r>
            <a:endParaRPr lang="en-US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238" y="4397896"/>
            <a:ext cx="213360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0396" y="399156"/>
            <a:ext cx="4038112" cy="28737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1763" y="3964508"/>
            <a:ext cx="2771775" cy="180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8390" y="3964508"/>
            <a:ext cx="4467268" cy="1705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785171" y="3335369"/>
            <a:ext cx="1593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ARDUINO UNO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11505" y="5670073"/>
            <a:ext cx="1349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LCD DISPLAY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369699" y="5942301"/>
            <a:ext cx="1730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JUMPING WIRES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512821" y="5942301"/>
            <a:ext cx="2174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ULTRASONIC SENSOR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3572" y="251836"/>
            <a:ext cx="10515600" cy="1325563"/>
          </a:xfrm>
        </p:spPr>
        <p:txBody>
          <a:bodyPr/>
          <a:lstStyle/>
          <a:p>
            <a:pPr algn="ctr"/>
            <a:r>
              <a:rPr lang="en-US" u="sng" dirty="0"/>
              <a:t>CIRCUIT DIAGRAM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572" y="1745996"/>
            <a:ext cx="5440546" cy="2923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5278" y="1820707"/>
            <a:ext cx="5971922" cy="28483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953547" y="5270234"/>
            <a:ext cx="103012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Demo Video Link: </a:t>
            </a:r>
            <a:r>
              <a:rPr lang="en-US" dirty="0">
                <a:hlinkClick r:id="rId4"/>
              </a:rPr>
              <a:t>https://drive.google.com/file/d/1Oy3rfprIrXpCjVEuk0h6kk0BuKyWpl6E/view?usp=sharing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6282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98089"/>
            <a:ext cx="7218769" cy="703024"/>
          </a:xfrm>
        </p:spPr>
        <p:txBody>
          <a:bodyPr>
            <a:normAutofit/>
          </a:bodyPr>
          <a:lstStyle/>
          <a:p>
            <a:pPr algn="ctr"/>
            <a:r>
              <a:rPr lang="en-IN" sz="3600" u="sng" dirty="0"/>
              <a:t>METHODOLOGY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54772" y="6396023"/>
            <a:ext cx="6239309" cy="365125"/>
          </a:xfrm>
        </p:spPr>
        <p:txBody>
          <a:bodyPr/>
          <a:lstStyle/>
          <a:p>
            <a:r>
              <a:rPr lang="en-US" dirty="0"/>
              <a:t>DEPARTMENT OF MEDICAL ELECTRONICS, DAYANANDA SAGAR COLLEGE OF ENGINEERING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E705F-A2BE-4F91-B6CD-D5137D911E94}" type="slidenum">
              <a:rPr lang="en-IN" smtClean="0"/>
              <a:pPr/>
              <a:t>7</a:t>
            </a:fld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4715181" y="6030034"/>
            <a:ext cx="2491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Figure 1: System flow [1]</a:t>
            </a:r>
            <a:endParaRPr lang="en-IN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3232" y="790845"/>
            <a:ext cx="4495800" cy="512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817471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63" y="623888"/>
            <a:ext cx="11191875" cy="561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438364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5BF08-8396-5D41-A83C-49529C393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8830" y="1"/>
            <a:ext cx="8384969" cy="1558635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00B050"/>
                </a:solidFill>
              </a:rPr>
              <a:t>Software progress</a:t>
            </a:r>
            <a:br>
              <a:rPr lang="en-GB">
                <a:solidFill>
                  <a:srgbClr val="00B050"/>
                </a:solidFill>
              </a:rPr>
            </a:br>
            <a:r>
              <a:rPr lang="en-GB">
                <a:solidFill>
                  <a:srgbClr val="00B050"/>
                </a:solidFill>
              </a:rPr>
              <a:t>         </a:t>
            </a:r>
            <a:r>
              <a:rPr lang="en-GB">
                <a:solidFill>
                  <a:srgbClr val="0070C0"/>
                </a:solidFill>
              </a:rPr>
              <a:t>Flowchart </a:t>
            </a:r>
            <a:endParaRPr lang="en-US">
              <a:solidFill>
                <a:srgbClr val="00B050"/>
              </a:solidFill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FE5F8930-9AAB-8E4F-A056-46E2DA5975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9091" y="1966851"/>
            <a:ext cx="10001250" cy="469446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/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3774710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